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j5v4k45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ysmnjhd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Are Miracles Relevant?</a:t>
            </a:r>
          </a:p>
        </p:txBody>
      </p:sp>
      <p:sp>
        <p:nvSpPr>
          <p:cNvPr id="3" name="Subtitle 2"/>
          <p:cNvSpPr>
            <a:spLocks noGrp="1"/>
          </p:cNvSpPr>
          <p:nvPr>
            <p:ph type="subTitle" idx="1"/>
          </p:nvPr>
        </p:nvSpPr>
        <p:spPr>
          <a:xfrm>
            <a:off x="1524000" y="3895106"/>
            <a:ext cx="9144000" cy="1362694"/>
          </a:xfrm>
        </p:spPr>
        <p:txBody>
          <a:bodyPr/>
          <a:lstStyle/>
          <a:p>
            <a:r>
              <a:rPr lang="en-US" dirty="0"/>
              <a:t>October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83DD-372B-A958-C1A7-BA8BD29B74C8}"/>
              </a:ext>
            </a:extLst>
          </p:cNvPr>
          <p:cNvSpPr>
            <a:spLocks noGrp="1"/>
          </p:cNvSpPr>
          <p:nvPr>
            <p:ph type="title"/>
          </p:nvPr>
        </p:nvSpPr>
        <p:spPr/>
        <p:txBody>
          <a:bodyPr/>
          <a:lstStyle/>
          <a:p>
            <a:pPr algn="l"/>
            <a:r>
              <a:rPr lang="en-US" dirty="0"/>
              <a:t>Listen for a question of clarity.</a:t>
            </a:r>
          </a:p>
        </p:txBody>
      </p:sp>
      <p:sp>
        <p:nvSpPr>
          <p:cNvPr id="3" name="Content Placeholder 2">
            <a:extLst>
              <a:ext uri="{FF2B5EF4-FFF2-40B4-BE49-F238E27FC236}">
                <a16:creationId xmlns:a16="http://schemas.microsoft.com/office/drawing/2014/main" id="{7FACC92B-85D5-DBC7-764C-0E93F7BC7484}"/>
              </a:ext>
            </a:extLst>
          </p:cNvPr>
          <p:cNvSpPr>
            <a:spLocks noGrp="1"/>
          </p:cNvSpPr>
          <p:nvPr>
            <p:ph idx="1"/>
          </p:nvPr>
        </p:nvSpPr>
        <p:spPr>
          <a:xfrm>
            <a:off x="1658073" y="2025568"/>
            <a:ext cx="8875854" cy="4174543"/>
          </a:xfrm>
        </p:spPr>
        <p:txBody>
          <a:bodyPr/>
          <a:lstStyle/>
          <a:p>
            <a:pPr marL="0" indent="0" algn="ctr">
              <a:buNone/>
            </a:pPr>
            <a:r>
              <a:rPr lang="en-US" dirty="0"/>
              <a:t>me has seen the Father. How can you say, 'Show us the Father'? 10  Don't you believe that I am in the Father, and that the Father is in me? The words I say to you are not just my own. Rather, it is the</a:t>
            </a:r>
          </a:p>
        </p:txBody>
      </p:sp>
    </p:spTree>
    <p:extLst>
      <p:ext uri="{BB962C8B-B14F-4D97-AF65-F5344CB8AC3E}">
        <p14:creationId xmlns:p14="http://schemas.microsoft.com/office/powerpoint/2010/main" val="355695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83DD-372B-A958-C1A7-BA8BD29B74C8}"/>
              </a:ext>
            </a:extLst>
          </p:cNvPr>
          <p:cNvSpPr>
            <a:spLocks noGrp="1"/>
          </p:cNvSpPr>
          <p:nvPr>
            <p:ph type="title"/>
          </p:nvPr>
        </p:nvSpPr>
        <p:spPr/>
        <p:txBody>
          <a:bodyPr/>
          <a:lstStyle/>
          <a:p>
            <a:pPr algn="l"/>
            <a:r>
              <a:rPr lang="en-US" dirty="0"/>
              <a:t>Listen for a question of clarity.</a:t>
            </a:r>
          </a:p>
        </p:txBody>
      </p:sp>
      <p:sp>
        <p:nvSpPr>
          <p:cNvPr id="3" name="Content Placeholder 2">
            <a:extLst>
              <a:ext uri="{FF2B5EF4-FFF2-40B4-BE49-F238E27FC236}">
                <a16:creationId xmlns:a16="http://schemas.microsoft.com/office/drawing/2014/main" id="{7FACC92B-85D5-DBC7-764C-0E93F7BC7484}"/>
              </a:ext>
            </a:extLst>
          </p:cNvPr>
          <p:cNvSpPr>
            <a:spLocks noGrp="1"/>
          </p:cNvSpPr>
          <p:nvPr>
            <p:ph idx="1"/>
          </p:nvPr>
        </p:nvSpPr>
        <p:spPr>
          <a:xfrm>
            <a:off x="1807579" y="1825625"/>
            <a:ext cx="8576841" cy="4351338"/>
          </a:xfrm>
        </p:spPr>
        <p:txBody>
          <a:bodyPr/>
          <a:lstStyle/>
          <a:p>
            <a:pPr marL="0" indent="0" algn="ctr">
              <a:buNone/>
            </a:pPr>
            <a:r>
              <a:rPr lang="en-US" dirty="0"/>
              <a:t> Father, living in me, who is doing his work. 11  Believe me when I say that I am in the Father and the Father is in me; or at least believe on the evidence of the miracles themselves.</a:t>
            </a:r>
          </a:p>
        </p:txBody>
      </p:sp>
      <p:pic>
        <p:nvPicPr>
          <p:cNvPr id="4" name="Picture 3">
            <a:extLst>
              <a:ext uri="{FF2B5EF4-FFF2-40B4-BE49-F238E27FC236}">
                <a16:creationId xmlns:a16="http://schemas.microsoft.com/office/drawing/2014/main" id="{7FA91E98-2F77-FC88-D42A-CC0C35482757}"/>
              </a:ext>
            </a:extLst>
          </p:cNvPr>
          <p:cNvPicPr>
            <a:picLocks noChangeAspect="1"/>
          </p:cNvPicPr>
          <p:nvPr/>
        </p:nvPicPr>
        <p:blipFill>
          <a:blip r:embed="rId2"/>
          <a:stretch>
            <a:fillRect/>
          </a:stretch>
        </p:blipFill>
        <p:spPr>
          <a:xfrm>
            <a:off x="5114361" y="4924324"/>
            <a:ext cx="1963276" cy="342857"/>
          </a:xfrm>
          <a:prstGeom prst="roundRect">
            <a:avLst>
              <a:gd name="adj" fmla="val 4029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9588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42B1-0D7A-504F-3C7F-F030116B14E2}"/>
              </a:ext>
            </a:extLst>
          </p:cNvPr>
          <p:cNvSpPr>
            <a:spLocks noGrp="1"/>
          </p:cNvSpPr>
          <p:nvPr>
            <p:ph type="title"/>
          </p:nvPr>
        </p:nvSpPr>
        <p:spPr/>
        <p:txBody>
          <a:bodyPr/>
          <a:lstStyle/>
          <a:p>
            <a:r>
              <a:rPr lang="en-US" dirty="0"/>
              <a:t>Miracles Point to Jesus’ Divinity</a:t>
            </a:r>
          </a:p>
        </p:txBody>
      </p:sp>
      <p:sp>
        <p:nvSpPr>
          <p:cNvPr id="3" name="Content Placeholder 2">
            <a:extLst>
              <a:ext uri="{FF2B5EF4-FFF2-40B4-BE49-F238E27FC236}">
                <a16:creationId xmlns:a16="http://schemas.microsoft.com/office/drawing/2014/main" id="{9344DB06-D65A-75FB-7CD9-D09B8E1C7041}"/>
              </a:ext>
            </a:extLst>
          </p:cNvPr>
          <p:cNvSpPr>
            <a:spLocks noGrp="1"/>
          </p:cNvSpPr>
          <p:nvPr>
            <p:ph idx="1"/>
          </p:nvPr>
        </p:nvSpPr>
        <p:spPr>
          <a:xfrm>
            <a:off x="838200" y="2071867"/>
            <a:ext cx="10515600" cy="4105095"/>
          </a:xfrm>
        </p:spPr>
        <p:txBody>
          <a:bodyPr/>
          <a:lstStyle/>
          <a:p>
            <a:r>
              <a:rPr lang="en-US" dirty="0">
                <a:solidFill>
                  <a:srgbClr val="C00000"/>
                </a:solidFill>
              </a:rPr>
              <a:t>Note the setting for these verses. </a:t>
            </a:r>
          </a:p>
          <a:p>
            <a:pPr lvl="1"/>
            <a:r>
              <a:rPr lang="en-US" dirty="0">
                <a:solidFill>
                  <a:srgbClr val="C00000"/>
                </a:solidFill>
              </a:rPr>
              <a:t>Disciples are gathered together</a:t>
            </a:r>
          </a:p>
          <a:p>
            <a:pPr lvl="1"/>
            <a:r>
              <a:rPr lang="en-US" dirty="0">
                <a:solidFill>
                  <a:srgbClr val="C00000"/>
                </a:solidFill>
              </a:rPr>
              <a:t>Jesus is explaining why he will be leaving them</a:t>
            </a:r>
          </a:p>
          <a:p>
            <a:pPr lvl="1"/>
            <a:r>
              <a:rPr lang="en-US" dirty="0">
                <a:solidFill>
                  <a:srgbClr val="C00000"/>
                </a:solidFill>
              </a:rPr>
              <a:t>Mentions going to the Father</a:t>
            </a:r>
          </a:p>
          <a:p>
            <a:pPr lvl="1"/>
            <a:r>
              <a:rPr lang="en-US" dirty="0">
                <a:solidFill>
                  <a:srgbClr val="C00000"/>
                </a:solidFill>
              </a:rPr>
              <a:t>Phillip asks “Show us the Father”</a:t>
            </a:r>
          </a:p>
          <a:p>
            <a:endParaRPr lang="en-US" dirty="0"/>
          </a:p>
        </p:txBody>
      </p:sp>
    </p:spTree>
    <p:extLst>
      <p:ext uri="{BB962C8B-B14F-4D97-AF65-F5344CB8AC3E}">
        <p14:creationId xmlns:p14="http://schemas.microsoft.com/office/powerpoint/2010/main" val="37490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0B48-1DBD-4C01-D944-088D88D190C3}"/>
              </a:ext>
            </a:extLst>
          </p:cNvPr>
          <p:cNvSpPr>
            <a:spLocks noGrp="1"/>
          </p:cNvSpPr>
          <p:nvPr>
            <p:ph type="title"/>
          </p:nvPr>
        </p:nvSpPr>
        <p:spPr/>
        <p:txBody>
          <a:bodyPr/>
          <a:lstStyle/>
          <a:p>
            <a:r>
              <a:rPr lang="en-US" dirty="0"/>
              <a:t>Miracles Point to Jesus’ Divinity</a:t>
            </a:r>
          </a:p>
        </p:txBody>
      </p:sp>
      <p:sp>
        <p:nvSpPr>
          <p:cNvPr id="3" name="Content Placeholder 2">
            <a:extLst>
              <a:ext uri="{FF2B5EF4-FFF2-40B4-BE49-F238E27FC236}">
                <a16:creationId xmlns:a16="http://schemas.microsoft.com/office/drawing/2014/main" id="{F1B8B415-EA85-3FC1-B8F1-7519EA4D5BA6}"/>
              </a:ext>
            </a:extLst>
          </p:cNvPr>
          <p:cNvSpPr>
            <a:spLocks noGrp="1"/>
          </p:cNvSpPr>
          <p:nvPr>
            <p:ph idx="1"/>
          </p:nvPr>
        </p:nvSpPr>
        <p:spPr>
          <a:xfrm>
            <a:off x="838200" y="2118167"/>
            <a:ext cx="10515600" cy="4058796"/>
          </a:xfrm>
        </p:spPr>
        <p:txBody>
          <a:bodyPr/>
          <a:lstStyle/>
          <a:p>
            <a:r>
              <a:rPr lang="en-US" dirty="0"/>
              <a:t>Why did Jesus seem surprised Philip felt a need for such a request?</a:t>
            </a:r>
          </a:p>
          <a:p>
            <a:r>
              <a:rPr lang="en-US" dirty="0"/>
              <a:t>What kinds of things had Philip already seen that demonstrated the Father at work through Jesus?</a:t>
            </a:r>
          </a:p>
        </p:txBody>
      </p:sp>
    </p:spTree>
    <p:extLst>
      <p:ext uri="{BB962C8B-B14F-4D97-AF65-F5344CB8AC3E}">
        <p14:creationId xmlns:p14="http://schemas.microsoft.com/office/powerpoint/2010/main" val="18020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0177-6CC8-B1DB-0E86-8BF51E60618A}"/>
              </a:ext>
            </a:extLst>
          </p:cNvPr>
          <p:cNvSpPr>
            <a:spLocks noGrp="1"/>
          </p:cNvSpPr>
          <p:nvPr>
            <p:ph type="title"/>
          </p:nvPr>
        </p:nvSpPr>
        <p:spPr/>
        <p:txBody>
          <a:bodyPr/>
          <a:lstStyle/>
          <a:p>
            <a:r>
              <a:rPr lang="en-US" dirty="0"/>
              <a:t>Miracles Point to Jesus’ Divinity</a:t>
            </a:r>
          </a:p>
        </p:txBody>
      </p:sp>
      <p:sp>
        <p:nvSpPr>
          <p:cNvPr id="3" name="Content Placeholder 2">
            <a:extLst>
              <a:ext uri="{FF2B5EF4-FFF2-40B4-BE49-F238E27FC236}">
                <a16:creationId xmlns:a16="http://schemas.microsoft.com/office/drawing/2014/main" id="{18E72C01-C58F-331F-A30E-D07052D4316C}"/>
              </a:ext>
            </a:extLst>
          </p:cNvPr>
          <p:cNvSpPr>
            <a:spLocks noGrp="1"/>
          </p:cNvSpPr>
          <p:nvPr>
            <p:ph idx="1"/>
          </p:nvPr>
        </p:nvSpPr>
        <p:spPr/>
        <p:txBody>
          <a:bodyPr/>
          <a:lstStyle/>
          <a:p>
            <a:r>
              <a:rPr lang="en-US" dirty="0"/>
              <a:t>What obstacles prevent many from accepting the truth of who Jesus is?</a:t>
            </a:r>
          </a:p>
          <a:p>
            <a:r>
              <a:rPr lang="en-US" dirty="0"/>
              <a:t>Jesus appealed to His miracles as proof of His oneness with the Father.  Why, how are they proof?</a:t>
            </a:r>
          </a:p>
        </p:txBody>
      </p:sp>
    </p:spTree>
    <p:extLst>
      <p:ext uri="{BB962C8B-B14F-4D97-AF65-F5344CB8AC3E}">
        <p14:creationId xmlns:p14="http://schemas.microsoft.com/office/powerpoint/2010/main" val="29933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70CE1-E938-728E-E576-E81CEF507EFC}"/>
              </a:ext>
            </a:extLst>
          </p:cNvPr>
          <p:cNvSpPr>
            <a:spLocks noGrp="1"/>
          </p:cNvSpPr>
          <p:nvPr>
            <p:ph type="title"/>
          </p:nvPr>
        </p:nvSpPr>
        <p:spPr/>
        <p:txBody>
          <a:bodyPr/>
          <a:lstStyle/>
          <a:p>
            <a:pPr algn="l"/>
            <a:r>
              <a:rPr lang="en-US" dirty="0"/>
              <a:t>Listen for an amazing promise.</a:t>
            </a:r>
          </a:p>
        </p:txBody>
      </p:sp>
      <p:sp>
        <p:nvSpPr>
          <p:cNvPr id="3" name="Content Placeholder 2">
            <a:extLst>
              <a:ext uri="{FF2B5EF4-FFF2-40B4-BE49-F238E27FC236}">
                <a16:creationId xmlns:a16="http://schemas.microsoft.com/office/drawing/2014/main" id="{ECDD442C-DB97-8678-B813-E25DA3AA1906}"/>
              </a:ext>
            </a:extLst>
          </p:cNvPr>
          <p:cNvSpPr>
            <a:spLocks noGrp="1"/>
          </p:cNvSpPr>
          <p:nvPr>
            <p:ph idx="1"/>
          </p:nvPr>
        </p:nvSpPr>
        <p:spPr/>
        <p:txBody>
          <a:bodyPr/>
          <a:lstStyle/>
          <a:p>
            <a:pPr marL="0" indent="0" algn="ctr">
              <a:buNone/>
            </a:pPr>
            <a:r>
              <a:rPr lang="en-US" dirty="0"/>
              <a:t>John 14:12-14 (NIV)   I tell you the truth, anyone who has faith in me will do what I have been doing. He will do even greater things than these, because I am going to the Father. 13  And I will do whatever you ask in my name, so that the Son may bring glory to the Father. 14  You may ask me for anything in my name, and I will do it.</a:t>
            </a:r>
          </a:p>
        </p:txBody>
      </p:sp>
      <p:pic>
        <p:nvPicPr>
          <p:cNvPr id="4" name="Picture 3">
            <a:extLst>
              <a:ext uri="{FF2B5EF4-FFF2-40B4-BE49-F238E27FC236}">
                <a16:creationId xmlns:a16="http://schemas.microsoft.com/office/drawing/2014/main" id="{4B408365-9492-BEF7-F187-1C0F3D0BFB86}"/>
              </a:ext>
            </a:extLst>
          </p:cNvPr>
          <p:cNvPicPr>
            <a:picLocks noChangeAspect="1"/>
          </p:cNvPicPr>
          <p:nvPr/>
        </p:nvPicPr>
        <p:blipFill>
          <a:blip r:embed="rId2"/>
          <a:stretch>
            <a:fillRect/>
          </a:stretch>
        </p:blipFill>
        <p:spPr>
          <a:xfrm>
            <a:off x="5114362" y="5676679"/>
            <a:ext cx="1963276" cy="342857"/>
          </a:xfrm>
          <a:prstGeom prst="roundRect">
            <a:avLst>
              <a:gd name="adj" fmla="val 4029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459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AD5E-9F4F-7CF8-48C1-4DDE61E2E208}"/>
              </a:ext>
            </a:extLst>
          </p:cNvPr>
          <p:cNvSpPr>
            <a:spLocks noGrp="1"/>
          </p:cNvSpPr>
          <p:nvPr>
            <p:ph type="title"/>
          </p:nvPr>
        </p:nvSpPr>
        <p:spPr/>
        <p:txBody>
          <a:bodyPr/>
          <a:lstStyle/>
          <a:p>
            <a:r>
              <a:rPr lang="en-US" dirty="0"/>
              <a:t>Jesus Continues to Work Miraculously</a:t>
            </a:r>
          </a:p>
        </p:txBody>
      </p:sp>
      <p:sp>
        <p:nvSpPr>
          <p:cNvPr id="3" name="Content Placeholder 2">
            <a:extLst>
              <a:ext uri="{FF2B5EF4-FFF2-40B4-BE49-F238E27FC236}">
                <a16:creationId xmlns:a16="http://schemas.microsoft.com/office/drawing/2014/main" id="{CBF410D0-3EA6-9C4F-4743-FFCA11670234}"/>
              </a:ext>
            </a:extLst>
          </p:cNvPr>
          <p:cNvSpPr>
            <a:spLocks noGrp="1"/>
          </p:cNvSpPr>
          <p:nvPr>
            <p:ph idx="1"/>
          </p:nvPr>
        </p:nvSpPr>
        <p:spPr/>
        <p:txBody>
          <a:bodyPr>
            <a:normAutofit/>
          </a:bodyPr>
          <a:lstStyle/>
          <a:p>
            <a:r>
              <a:rPr lang="en-US" dirty="0"/>
              <a:t>What is the unusual promise of Jesus in verse 12? </a:t>
            </a:r>
          </a:p>
          <a:p>
            <a:r>
              <a:rPr lang="en-US" dirty="0">
                <a:solidFill>
                  <a:srgbClr val="C00000"/>
                </a:solidFill>
              </a:rPr>
              <a:t>Consider </a:t>
            </a:r>
            <a:r>
              <a:rPr lang="en-US" i="1" dirty="0">
                <a:solidFill>
                  <a:srgbClr val="C00000"/>
                </a:solidFill>
              </a:rPr>
              <a:t>how/why</a:t>
            </a:r>
            <a:r>
              <a:rPr lang="en-US" dirty="0">
                <a:solidFill>
                  <a:srgbClr val="C00000"/>
                </a:solidFill>
              </a:rPr>
              <a:t> we will do even greater works.</a:t>
            </a:r>
          </a:p>
          <a:p>
            <a:pPr lvl="1"/>
            <a:r>
              <a:rPr lang="en-US" dirty="0">
                <a:solidFill>
                  <a:srgbClr val="C00000"/>
                </a:solidFill>
              </a:rPr>
              <a:t>Because He was going to the Father. </a:t>
            </a:r>
          </a:p>
          <a:p>
            <a:pPr lvl="1"/>
            <a:r>
              <a:rPr lang="en-US" dirty="0">
                <a:solidFill>
                  <a:srgbClr val="C00000"/>
                </a:solidFill>
              </a:rPr>
              <a:t>Jesus as a human was limited by time and space </a:t>
            </a:r>
          </a:p>
          <a:p>
            <a:pPr lvl="1"/>
            <a:r>
              <a:rPr lang="en-US" dirty="0">
                <a:solidFill>
                  <a:srgbClr val="C00000"/>
                </a:solidFill>
              </a:rPr>
              <a:t>When the Holy Spirit came, He would be omnipresent</a:t>
            </a:r>
          </a:p>
          <a:p>
            <a:pPr lvl="1"/>
            <a:r>
              <a:rPr lang="en-US" dirty="0">
                <a:solidFill>
                  <a:srgbClr val="C00000"/>
                </a:solidFill>
              </a:rPr>
              <a:t>God’s power now dwells in every believer</a:t>
            </a:r>
          </a:p>
          <a:p>
            <a:pPr lvl="1"/>
            <a:r>
              <a:rPr lang="en-US" dirty="0">
                <a:solidFill>
                  <a:srgbClr val="C00000"/>
                </a:solidFill>
              </a:rPr>
              <a:t>It will still be God’s power at work, doing miracles</a:t>
            </a:r>
          </a:p>
          <a:p>
            <a:endParaRPr lang="en-US" dirty="0"/>
          </a:p>
        </p:txBody>
      </p:sp>
    </p:spTree>
    <p:extLst>
      <p:ext uri="{BB962C8B-B14F-4D97-AF65-F5344CB8AC3E}">
        <p14:creationId xmlns:p14="http://schemas.microsoft.com/office/powerpoint/2010/main" val="1428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2365-F5CD-8D1B-3068-17477066F0CD}"/>
              </a:ext>
            </a:extLst>
          </p:cNvPr>
          <p:cNvSpPr>
            <a:spLocks noGrp="1"/>
          </p:cNvSpPr>
          <p:nvPr>
            <p:ph type="title"/>
          </p:nvPr>
        </p:nvSpPr>
        <p:spPr/>
        <p:txBody>
          <a:bodyPr/>
          <a:lstStyle/>
          <a:p>
            <a:r>
              <a:rPr lang="en-US" dirty="0"/>
              <a:t>Jesus Continues to Work Miraculously</a:t>
            </a:r>
          </a:p>
        </p:txBody>
      </p:sp>
      <p:sp>
        <p:nvSpPr>
          <p:cNvPr id="3" name="Content Placeholder 2">
            <a:extLst>
              <a:ext uri="{FF2B5EF4-FFF2-40B4-BE49-F238E27FC236}">
                <a16:creationId xmlns:a16="http://schemas.microsoft.com/office/drawing/2014/main" id="{845D4462-D299-4F6C-EC61-05C132EA95F8}"/>
              </a:ext>
            </a:extLst>
          </p:cNvPr>
          <p:cNvSpPr>
            <a:spLocks noGrp="1"/>
          </p:cNvSpPr>
          <p:nvPr>
            <p:ph idx="1"/>
          </p:nvPr>
        </p:nvSpPr>
        <p:spPr>
          <a:xfrm>
            <a:off x="838200" y="2268637"/>
            <a:ext cx="10515600" cy="3908325"/>
          </a:xfrm>
        </p:spPr>
        <p:txBody>
          <a:bodyPr/>
          <a:lstStyle/>
          <a:p>
            <a:r>
              <a:rPr lang="en-US" dirty="0"/>
              <a:t>Jesus states that He will do whatever we ask.  What are the qualifying statements concerning the effectiveness of our praying and Jesus’s work through us? </a:t>
            </a:r>
          </a:p>
          <a:p>
            <a:endParaRPr lang="en-US" dirty="0"/>
          </a:p>
        </p:txBody>
      </p:sp>
    </p:spTree>
    <p:extLst>
      <p:ext uri="{BB962C8B-B14F-4D97-AF65-F5344CB8AC3E}">
        <p14:creationId xmlns:p14="http://schemas.microsoft.com/office/powerpoint/2010/main" val="234255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1B7E-1230-A5F4-D7B7-14599F669650}"/>
              </a:ext>
            </a:extLst>
          </p:cNvPr>
          <p:cNvSpPr>
            <a:spLocks noGrp="1"/>
          </p:cNvSpPr>
          <p:nvPr>
            <p:ph type="title"/>
          </p:nvPr>
        </p:nvSpPr>
        <p:spPr/>
        <p:txBody>
          <a:bodyPr/>
          <a:lstStyle/>
          <a:p>
            <a:r>
              <a:rPr lang="en-US" dirty="0"/>
              <a:t>Jesus Continues to Work Miraculously</a:t>
            </a:r>
          </a:p>
        </p:txBody>
      </p:sp>
      <p:sp>
        <p:nvSpPr>
          <p:cNvPr id="3" name="Content Placeholder 2">
            <a:extLst>
              <a:ext uri="{FF2B5EF4-FFF2-40B4-BE49-F238E27FC236}">
                <a16:creationId xmlns:a16="http://schemas.microsoft.com/office/drawing/2014/main" id="{FDC973C3-1D27-EFCB-2C25-83E405B39C09}"/>
              </a:ext>
            </a:extLst>
          </p:cNvPr>
          <p:cNvSpPr>
            <a:spLocks noGrp="1"/>
          </p:cNvSpPr>
          <p:nvPr>
            <p:ph idx="1"/>
          </p:nvPr>
        </p:nvSpPr>
        <p:spPr/>
        <p:txBody>
          <a:bodyPr>
            <a:normAutofit/>
          </a:bodyPr>
          <a:lstStyle/>
          <a:p>
            <a:r>
              <a:rPr lang="en-US" dirty="0">
                <a:solidFill>
                  <a:srgbClr val="C00000"/>
                </a:solidFill>
              </a:rPr>
              <a:t>Consider the  “name it and claim it” prayer philosophy sometimes based on this verse</a:t>
            </a:r>
          </a:p>
          <a:p>
            <a:pPr lvl="1"/>
            <a:r>
              <a:rPr lang="en-US" dirty="0">
                <a:solidFill>
                  <a:srgbClr val="C00000"/>
                </a:solidFill>
              </a:rPr>
              <a:t>Motivated by greed</a:t>
            </a:r>
          </a:p>
          <a:p>
            <a:pPr lvl="1"/>
            <a:r>
              <a:rPr lang="en-US" dirty="0">
                <a:solidFill>
                  <a:srgbClr val="C00000"/>
                </a:solidFill>
              </a:rPr>
              <a:t>“You too can drive a BMW if you have enough </a:t>
            </a:r>
            <a:r>
              <a:rPr lang="en-US">
                <a:solidFill>
                  <a:srgbClr val="C00000"/>
                </a:solidFill>
              </a:rPr>
              <a:t>faith”</a:t>
            </a:r>
            <a:endParaRPr lang="en-US" dirty="0">
              <a:solidFill>
                <a:srgbClr val="C00000"/>
              </a:solidFill>
            </a:endParaRPr>
          </a:p>
          <a:p>
            <a:pPr lvl="1"/>
            <a:r>
              <a:rPr lang="en-US" dirty="0">
                <a:solidFill>
                  <a:srgbClr val="C00000"/>
                </a:solidFill>
              </a:rPr>
              <a:t>“You’ll never be sick again if you have enough faith”</a:t>
            </a:r>
          </a:p>
          <a:p>
            <a:pPr lvl="1"/>
            <a:r>
              <a:rPr lang="en-US" dirty="0">
                <a:solidFill>
                  <a:srgbClr val="C00000"/>
                </a:solidFill>
              </a:rPr>
              <a:t>“Words are said to have power, thus if you need something, simply speak it into existence (just like God created the earth).”</a:t>
            </a:r>
          </a:p>
        </p:txBody>
      </p:sp>
      <p:sp>
        <p:nvSpPr>
          <p:cNvPr id="4" name="Scroll: Horizontal 3">
            <a:extLst>
              <a:ext uri="{FF2B5EF4-FFF2-40B4-BE49-F238E27FC236}">
                <a16:creationId xmlns:a16="http://schemas.microsoft.com/office/drawing/2014/main" id="{79C3A676-2219-0918-A8BB-B63C440D8855}"/>
              </a:ext>
            </a:extLst>
          </p:cNvPr>
          <p:cNvSpPr/>
          <p:nvPr/>
        </p:nvSpPr>
        <p:spPr>
          <a:xfrm rot="21218136">
            <a:off x="3152644" y="1965657"/>
            <a:ext cx="5139159" cy="3203798"/>
          </a:xfrm>
          <a:prstGeom prst="horizontalScroll">
            <a:avLst/>
          </a:prstGeom>
          <a:solidFill>
            <a:srgbClr val="FF0000"/>
          </a:solidFill>
          <a:ln>
            <a:solidFill>
              <a:srgbClr val="0070C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t>This philosophy wants to make God “dance” to our attempts to manipulate  the spiritual laws of the universe</a:t>
            </a:r>
          </a:p>
        </p:txBody>
      </p:sp>
    </p:spTree>
    <p:extLst>
      <p:ext uri="{BB962C8B-B14F-4D97-AF65-F5344CB8AC3E}">
        <p14:creationId xmlns:p14="http://schemas.microsoft.com/office/powerpoint/2010/main" val="38856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8DB3-6D6C-8C32-348A-E03B9BE57D40}"/>
              </a:ext>
            </a:extLst>
          </p:cNvPr>
          <p:cNvSpPr>
            <a:spLocks noGrp="1"/>
          </p:cNvSpPr>
          <p:nvPr>
            <p:ph type="title"/>
          </p:nvPr>
        </p:nvSpPr>
        <p:spPr/>
        <p:txBody>
          <a:bodyPr/>
          <a:lstStyle/>
          <a:p>
            <a:r>
              <a:rPr lang="en-US" dirty="0"/>
              <a:t>Jesus Continues to Work Miraculously</a:t>
            </a:r>
          </a:p>
        </p:txBody>
      </p:sp>
      <p:sp>
        <p:nvSpPr>
          <p:cNvPr id="3" name="Content Placeholder 2">
            <a:extLst>
              <a:ext uri="{FF2B5EF4-FFF2-40B4-BE49-F238E27FC236}">
                <a16:creationId xmlns:a16="http://schemas.microsoft.com/office/drawing/2014/main" id="{74566933-D27A-B1C8-C66B-0E88E471B7C4}"/>
              </a:ext>
            </a:extLst>
          </p:cNvPr>
          <p:cNvSpPr>
            <a:spLocks noGrp="1"/>
          </p:cNvSpPr>
          <p:nvPr>
            <p:ph idx="1"/>
          </p:nvPr>
        </p:nvSpPr>
        <p:spPr/>
        <p:txBody>
          <a:bodyPr/>
          <a:lstStyle/>
          <a:p>
            <a:r>
              <a:rPr lang="en-US" dirty="0"/>
              <a:t>So, what does it mean to pray “in Jesus’ name”?</a:t>
            </a:r>
          </a:p>
          <a:p>
            <a:r>
              <a:rPr lang="en-US" dirty="0"/>
              <a:t>Assuming one has a relationship with Jesus, what might be examples of prayers where we are acting as Jesus’ representative and asking for God’s will?</a:t>
            </a:r>
          </a:p>
        </p:txBody>
      </p:sp>
    </p:spTree>
    <p:extLst>
      <p:ext uri="{BB962C8B-B14F-4D97-AF65-F5344CB8AC3E}">
        <p14:creationId xmlns:p14="http://schemas.microsoft.com/office/powerpoint/2010/main" val="148018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819F-6AE8-DA93-81FC-DDD36C9DA1A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FBD86E54-4947-FE98-9250-40D809FF34F3}"/>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61A5E468-90CE-6C93-73B5-CD1F7B25E81D}"/>
                </a:ext>
              </a:extLst>
            </p:cNvPr>
            <p:cNvPicPr>
              <a:picLocks noChangeAspect="1"/>
            </p:cNvPicPr>
            <p:nvPr/>
          </p:nvPicPr>
          <p:blipFill>
            <a:blip r:embed="rId2"/>
            <a:stretch>
              <a:fillRect/>
            </a:stretch>
          </p:blipFill>
          <p:spPr>
            <a:xfrm>
              <a:off x="3238857" y="1938524"/>
              <a:ext cx="5714286" cy="2980952"/>
            </a:xfrm>
            <a:prstGeom prst="rect">
              <a:avLst/>
            </a:prstGeom>
            <a:ln>
              <a:noFill/>
            </a:ln>
            <a:effectLst>
              <a:outerShdw blurRad="190500" algn="tl" rotWithShape="0">
                <a:srgbClr val="000000">
                  <a:alpha val="70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FECABA3B-3FF0-0ED7-6330-99368B485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1AE3C0B0-EFAC-A65B-7B76-5A09F00B264A}"/>
              </a:ext>
            </a:extLst>
          </p:cNvPr>
          <p:cNvSpPr txBox="1"/>
          <p:nvPr/>
        </p:nvSpPr>
        <p:spPr>
          <a:xfrm>
            <a:off x="4512623" y="5852370"/>
            <a:ext cx="309946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768432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F32-98D0-12A7-92D7-DB835BCA8B7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1DD3EAE-5A79-E22A-C505-B6CD51C08672}"/>
              </a:ext>
            </a:extLst>
          </p:cNvPr>
          <p:cNvSpPr>
            <a:spLocks noGrp="1"/>
          </p:cNvSpPr>
          <p:nvPr>
            <p:ph idx="1"/>
          </p:nvPr>
        </p:nvSpPr>
        <p:spPr>
          <a:xfrm>
            <a:off x="838200" y="1909823"/>
            <a:ext cx="10515600" cy="4267140"/>
          </a:xfrm>
        </p:spPr>
        <p:txBody>
          <a:bodyPr/>
          <a:lstStyle/>
          <a:p>
            <a:r>
              <a:rPr lang="en-US" dirty="0"/>
              <a:t>Confront doubt.</a:t>
            </a:r>
          </a:p>
          <a:p>
            <a:pPr lvl="1"/>
            <a:r>
              <a:rPr lang="en-US" dirty="0"/>
              <a:t> If you struggle with believing miracles are possible, consider what your doubts might say about your belief in God. </a:t>
            </a:r>
          </a:p>
          <a:p>
            <a:pPr lvl="1"/>
            <a:r>
              <a:rPr lang="en-US" dirty="0"/>
              <a:t>Be willing to trust that the all-powerful God is capable of doing the miraculous and things we cannot explain.</a:t>
            </a:r>
          </a:p>
          <a:p>
            <a:endParaRPr lang="en-US" dirty="0"/>
          </a:p>
        </p:txBody>
      </p:sp>
    </p:spTree>
    <p:extLst>
      <p:ext uri="{BB962C8B-B14F-4D97-AF65-F5344CB8AC3E}">
        <p14:creationId xmlns:p14="http://schemas.microsoft.com/office/powerpoint/2010/main" val="41901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F32-98D0-12A7-92D7-DB835BCA8B7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1DD3EAE-5A79-E22A-C505-B6CD51C08672}"/>
              </a:ext>
            </a:extLst>
          </p:cNvPr>
          <p:cNvSpPr>
            <a:spLocks noGrp="1"/>
          </p:cNvSpPr>
          <p:nvPr>
            <p:ph idx="1"/>
          </p:nvPr>
        </p:nvSpPr>
        <p:spPr>
          <a:xfrm>
            <a:off x="838200" y="2257063"/>
            <a:ext cx="10515600" cy="3919900"/>
          </a:xfrm>
        </p:spPr>
        <p:txBody>
          <a:bodyPr/>
          <a:lstStyle/>
          <a:p>
            <a:r>
              <a:rPr lang="en-US" dirty="0"/>
              <a:t>Embrace the miracle in your life. </a:t>
            </a:r>
          </a:p>
          <a:p>
            <a:pPr lvl="1"/>
            <a:r>
              <a:rPr lang="en-US" dirty="0"/>
              <a:t>The greatest miracle God performs is the spiritual transformation He carries out through Christ in the lives of those who put their faith in Him. </a:t>
            </a:r>
          </a:p>
          <a:p>
            <a:pPr lvl="1"/>
            <a:r>
              <a:rPr lang="en-US" dirty="0"/>
              <a:t>Trust Christ and let Him work the miracle of making you a new person.</a:t>
            </a:r>
          </a:p>
          <a:p>
            <a:endParaRPr lang="en-US" dirty="0"/>
          </a:p>
        </p:txBody>
      </p:sp>
    </p:spTree>
    <p:extLst>
      <p:ext uri="{BB962C8B-B14F-4D97-AF65-F5344CB8AC3E}">
        <p14:creationId xmlns:p14="http://schemas.microsoft.com/office/powerpoint/2010/main" val="3074101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F32-98D0-12A7-92D7-DB835BCA8B7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1DD3EAE-5A79-E22A-C505-B6CD51C08672}"/>
              </a:ext>
            </a:extLst>
          </p:cNvPr>
          <p:cNvSpPr>
            <a:spLocks noGrp="1"/>
          </p:cNvSpPr>
          <p:nvPr>
            <p:ph idx="1"/>
          </p:nvPr>
        </p:nvSpPr>
        <p:spPr/>
        <p:txBody>
          <a:bodyPr/>
          <a:lstStyle/>
          <a:p>
            <a:r>
              <a:rPr lang="en-US" dirty="0"/>
              <a:t>Share the miracle. </a:t>
            </a:r>
          </a:p>
          <a:p>
            <a:pPr lvl="1"/>
            <a:r>
              <a:rPr lang="en-US" dirty="0"/>
              <a:t>Let people see the miraculous work God has done in your life and be prepared to share that miracle with them. </a:t>
            </a:r>
          </a:p>
          <a:p>
            <a:pPr lvl="1"/>
            <a:r>
              <a:rPr lang="en-US" dirty="0"/>
              <a:t>“But in your hearts regard Christ the Lord as holy, ready at any time to give a defense to anyone who asks you for a reason for the hope that is in you” (1 Pet. 3:15). </a:t>
            </a:r>
          </a:p>
          <a:p>
            <a:endParaRPr lang="en-US" dirty="0"/>
          </a:p>
        </p:txBody>
      </p:sp>
    </p:spTree>
    <p:extLst>
      <p:ext uri="{BB962C8B-B14F-4D97-AF65-F5344CB8AC3E}">
        <p14:creationId xmlns:p14="http://schemas.microsoft.com/office/powerpoint/2010/main" val="406330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359F8-8FA8-1B4F-402A-E7E77E59E7FC}"/>
              </a:ext>
            </a:extLst>
          </p:cNvPr>
          <p:cNvSpPr>
            <a:spLocks noGrp="1"/>
          </p:cNvSpPr>
          <p:nvPr>
            <p:ph type="title"/>
          </p:nvPr>
        </p:nvSpPr>
        <p:spPr/>
        <p:txBody>
          <a:bodyPr/>
          <a:lstStyle/>
          <a:p>
            <a:r>
              <a:rPr lang="en-US" dirty="0"/>
              <a:t>Family Activities</a:t>
            </a:r>
          </a:p>
        </p:txBody>
      </p:sp>
      <p:pic>
        <p:nvPicPr>
          <p:cNvPr id="6" name="Picture 5" descr="A crossword puzzle with black squares&#10;&#10;Description automatically generated">
            <a:extLst>
              <a:ext uri="{FF2B5EF4-FFF2-40B4-BE49-F238E27FC236}">
                <a16:creationId xmlns:a16="http://schemas.microsoft.com/office/drawing/2014/main" id="{A09F2672-4C63-A649-B998-47CB707C5A77}"/>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483" y="2253296"/>
            <a:ext cx="6221757" cy="282460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A cartoon of a child holding a golf club&#10;&#10;Description automatically generated">
            <a:extLst>
              <a:ext uri="{FF2B5EF4-FFF2-40B4-BE49-F238E27FC236}">
                <a16:creationId xmlns:a16="http://schemas.microsoft.com/office/drawing/2014/main" id="{623F047B-1987-8BB5-D313-9F50D91EE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44789" y="2896794"/>
            <a:ext cx="1784229" cy="3322922"/>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39553F99-6126-76EE-39EA-EFE0B247B8A3}"/>
              </a:ext>
            </a:extLst>
          </p:cNvPr>
          <p:cNvSpPr/>
          <p:nvPr/>
        </p:nvSpPr>
        <p:spPr>
          <a:xfrm>
            <a:off x="4692316" y="2707106"/>
            <a:ext cx="4427621" cy="2668191"/>
          </a:xfrm>
          <a:prstGeom prst="wedgeRoundRectCallout">
            <a:avLst>
              <a:gd name="adj1" fmla="val 59058"/>
              <a:gd name="adj2" fmla="val -133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They claim an earthquake did this.  Letters fell straight down.  Start with single letter columns.  Then work on two and three letter words.  Here’s a hint, MIRACLES appears somewhere in the message.  For help and to find the color page, go to </a:t>
            </a:r>
            <a:r>
              <a:rPr lang="en-US" dirty="0">
                <a:latin typeface="Comic Sans MS" panose="030F0702030302020204" pitchFamily="66" charset="0"/>
                <a:hlinkClick r:id="rId4"/>
              </a:rPr>
              <a:t>https://tinyurl.com/ysmnjhd5</a:t>
            </a:r>
            <a:r>
              <a:rPr lang="en-US" dirty="0">
                <a:latin typeface="Comic Sans MS" panose="030F0702030302020204" pitchFamily="66" charset="0"/>
              </a:rPr>
              <a:t> </a:t>
            </a:r>
          </a:p>
        </p:txBody>
      </p:sp>
    </p:spTree>
    <p:extLst>
      <p:ext uri="{BB962C8B-B14F-4D97-AF65-F5344CB8AC3E}">
        <p14:creationId xmlns:p14="http://schemas.microsoft.com/office/powerpoint/2010/main" val="14915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Are Miracles Relevant?</a:t>
            </a:r>
          </a:p>
        </p:txBody>
      </p:sp>
      <p:sp>
        <p:nvSpPr>
          <p:cNvPr id="3" name="Subtitle 2"/>
          <p:cNvSpPr>
            <a:spLocks noGrp="1"/>
          </p:cNvSpPr>
          <p:nvPr>
            <p:ph type="subTitle" idx="1"/>
          </p:nvPr>
        </p:nvSpPr>
        <p:spPr>
          <a:xfrm>
            <a:off x="1524000" y="3895106"/>
            <a:ext cx="9144000" cy="1362694"/>
          </a:xfrm>
        </p:spPr>
        <p:txBody>
          <a:bodyPr/>
          <a:lstStyle/>
          <a:p>
            <a:r>
              <a:rPr lang="en-US" dirty="0"/>
              <a:t>October 22</a:t>
            </a:r>
          </a:p>
        </p:txBody>
      </p:sp>
    </p:spTree>
    <p:extLst>
      <p:ext uri="{BB962C8B-B14F-4D97-AF65-F5344CB8AC3E}">
        <p14:creationId xmlns:p14="http://schemas.microsoft.com/office/powerpoint/2010/main" val="427030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8A5C4-C195-40AC-E577-BADC73399A96}"/>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9E8A0E82-269C-BA15-1A70-94C4B61CB37B}"/>
              </a:ext>
            </a:extLst>
          </p:cNvPr>
          <p:cNvSpPr>
            <a:spLocks noGrp="1"/>
          </p:cNvSpPr>
          <p:nvPr>
            <p:ph idx="1"/>
          </p:nvPr>
        </p:nvSpPr>
        <p:spPr/>
        <p:txBody>
          <a:bodyPr/>
          <a:lstStyle/>
          <a:p>
            <a:r>
              <a:rPr lang="en-US" dirty="0"/>
              <a:t>What is one of your favorite stories to tell about something hard to believe?</a:t>
            </a:r>
          </a:p>
          <a:p>
            <a:endParaRPr lang="en-US" dirty="0"/>
          </a:p>
          <a:p>
            <a:r>
              <a:rPr lang="en-US" dirty="0">
                <a:solidFill>
                  <a:srgbClr val="FF0000"/>
                </a:solidFill>
              </a:rPr>
              <a:t>Sometimes God does something in our lives that is hard to believe.</a:t>
            </a:r>
          </a:p>
          <a:p>
            <a:pPr lvl="1"/>
            <a:r>
              <a:rPr lang="en-US" dirty="0">
                <a:solidFill>
                  <a:srgbClr val="FF0000"/>
                </a:solidFill>
              </a:rPr>
              <a:t>Miracles we read of in the Gospels, point to Jesus as God’s chosen Messiah.</a:t>
            </a:r>
          </a:p>
          <a:p>
            <a:endParaRPr lang="en-US" dirty="0"/>
          </a:p>
        </p:txBody>
      </p:sp>
      <p:grpSp>
        <p:nvGrpSpPr>
          <p:cNvPr id="8" name="Group 7">
            <a:extLst>
              <a:ext uri="{FF2B5EF4-FFF2-40B4-BE49-F238E27FC236}">
                <a16:creationId xmlns:a16="http://schemas.microsoft.com/office/drawing/2014/main" id="{47BCAC5D-CBAE-0FEB-FE49-57EDAA06A16C}"/>
              </a:ext>
            </a:extLst>
          </p:cNvPr>
          <p:cNvGrpSpPr/>
          <p:nvPr/>
        </p:nvGrpSpPr>
        <p:grpSpPr>
          <a:xfrm>
            <a:off x="2229504" y="3224462"/>
            <a:ext cx="7732992" cy="2952501"/>
            <a:chOff x="2506126" y="3224462"/>
            <a:chExt cx="7732992" cy="2952501"/>
          </a:xfrm>
        </p:grpSpPr>
        <p:pic>
          <p:nvPicPr>
            <p:cNvPr id="1028" name="Picture 4" descr="Free Money Falling on a Man Holding an Award Stock Photo">
              <a:extLst>
                <a:ext uri="{FF2B5EF4-FFF2-40B4-BE49-F238E27FC236}">
                  <a16:creationId xmlns:a16="http://schemas.microsoft.com/office/drawing/2014/main" id="{89C6F033-4829-8E4A-7108-A37A2BC198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3377" y="3224462"/>
              <a:ext cx="1968334" cy="2952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Nfl Player Holding U.s.a. Flag on Field Stock Photo">
              <a:extLst>
                <a:ext uri="{FF2B5EF4-FFF2-40B4-BE49-F238E27FC236}">
                  <a16:creationId xmlns:a16="http://schemas.microsoft.com/office/drawing/2014/main" id="{378FFF8C-55E4-CCE6-1502-F42C0CE45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7593" y="3267198"/>
              <a:ext cx="1751525" cy="28014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1A579BC-D893-8FF6-53EB-08D75BE37907}"/>
                </a:ext>
              </a:extLst>
            </p:cNvPr>
            <p:cNvPicPr>
              <a:picLocks noChangeAspect="1"/>
            </p:cNvPicPr>
            <p:nvPr/>
          </p:nvPicPr>
          <p:blipFill>
            <a:blip r:embed="rId4"/>
            <a:stretch>
              <a:fillRect/>
            </a:stretch>
          </p:blipFill>
          <p:spPr>
            <a:xfrm flipH="1">
              <a:off x="2506126" y="3224462"/>
              <a:ext cx="1884243" cy="284414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96486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23AF-B8E3-410D-DF44-3235D21B2780}"/>
              </a:ext>
            </a:extLst>
          </p:cNvPr>
          <p:cNvSpPr>
            <a:spLocks noGrp="1"/>
          </p:cNvSpPr>
          <p:nvPr>
            <p:ph type="title"/>
          </p:nvPr>
        </p:nvSpPr>
        <p:spPr/>
        <p:txBody>
          <a:bodyPr/>
          <a:lstStyle/>
          <a:p>
            <a:pPr algn="l"/>
            <a:r>
              <a:rPr lang="en-US" dirty="0"/>
              <a:t>Listen for evidence of doubt.</a:t>
            </a:r>
          </a:p>
        </p:txBody>
      </p:sp>
      <p:sp>
        <p:nvSpPr>
          <p:cNvPr id="3" name="Content Placeholder 2">
            <a:extLst>
              <a:ext uri="{FF2B5EF4-FFF2-40B4-BE49-F238E27FC236}">
                <a16:creationId xmlns:a16="http://schemas.microsoft.com/office/drawing/2014/main" id="{1FA136E4-BD38-941D-2A28-35EB7E76BD6C}"/>
              </a:ext>
            </a:extLst>
          </p:cNvPr>
          <p:cNvSpPr>
            <a:spLocks noGrp="1"/>
          </p:cNvSpPr>
          <p:nvPr>
            <p:ph idx="1"/>
          </p:nvPr>
        </p:nvSpPr>
        <p:spPr>
          <a:xfrm>
            <a:off x="1796487" y="1895073"/>
            <a:ext cx="8599025" cy="4351338"/>
          </a:xfrm>
        </p:spPr>
        <p:txBody>
          <a:bodyPr/>
          <a:lstStyle/>
          <a:p>
            <a:pPr marL="0" indent="0" algn="ctr">
              <a:buNone/>
            </a:pPr>
            <a:r>
              <a:rPr lang="en-US" dirty="0"/>
              <a:t>John 10:22-26 (NIV)  Then came the Feast of Dedication at Jerusalem. It was winter, 23  and Jesus was in the temple area walking in Solomon's Colonnade. 24  The Jews gathered around him, saying, "How long will you keep </a:t>
            </a:r>
          </a:p>
        </p:txBody>
      </p:sp>
    </p:spTree>
    <p:extLst>
      <p:ext uri="{BB962C8B-B14F-4D97-AF65-F5344CB8AC3E}">
        <p14:creationId xmlns:p14="http://schemas.microsoft.com/office/powerpoint/2010/main" val="344311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23AF-B8E3-410D-DF44-3235D21B2780}"/>
              </a:ext>
            </a:extLst>
          </p:cNvPr>
          <p:cNvSpPr>
            <a:spLocks noGrp="1"/>
          </p:cNvSpPr>
          <p:nvPr>
            <p:ph type="title"/>
          </p:nvPr>
        </p:nvSpPr>
        <p:spPr/>
        <p:txBody>
          <a:bodyPr/>
          <a:lstStyle/>
          <a:p>
            <a:pPr algn="l"/>
            <a:r>
              <a:rPr lang="en-US" dirty="0"/>
              <a:t>Listen for evidence of doubt.</a:t>
            </a:r>
          </a:p>
        </p:txBody>
      </p:sp>
      <p:sp>
        <p:nvSpPr>
          <p:cNvPr id="3" name="Content Placeholder 2">
            <a:extLst>
              <a:ext uri="{FF2B5EF4-FFF2-40B4-BE49-F238E27FC236}">
                <a16:creationId xmlns:a16="http://schemas.microsoft.com/office/drawing/2014/main" id="{1FA136E4-BD38-941D-2A28-35EB7E76BD6C}"/>
              </a:ext>
            </a:extLst>
          </p:cNvPr>
          <p:cNvSpPr>
            <a:spLocks noGrp="1"/>
          </p:cNvSpPr>
          <p:nvPr>
            <p:ph idx="1"/>
          </p:nvPr>
        </p:nvSpPr>
        <p:spPr>
          <a:xfrm>
            <a:off x="1796487" y="1895073"/>
            <a:ext cx="8599025" cy="4351338"/>
          </a:xfrm>
        </p:spPr>
        <p:txBody>
          <a:bodyPr/>
          <a:lstStyle/>
          <a:p>
            <a:pPr marL="0" indent="0" algn="ctr">
              <a:buNone/>
            </a:pPr>
            <a:r>
              <a:rPr lang="en-US" dirty="0"/>
              <a:t>us in suspense? If you are the Christ, tell us plainly." 25  Jesus answered, "I did tell you, but you do not believe. The miracles I do in my Father's name speak for me, 26  but you do not believe because you are not my sheep.</a:t>
            </a:r>
          </a:p>
        </p:txBody>
      </p:sp>
      <p:pic>
        <p:nvPicPr>
          <p:cNvPr id="5" name="Picture 4">
            <a:extLst>
              <a:ext uri="{FF2B5EF4-FFF2-40B4-BE49-F238E27FC236}">
                <a16:creationId xmlns:a16="http://schemas.microsoft.com/office/drawing/2014/main" id="{12C7D92E-3AC3-1B81-0B0A-0D15F737558F}"/>
              </a:ext>
            </a:extLst>
          </p:cNvPr>
          <p:cNvPicPr>
            <a:picLocks noChangeAspect="1"/>
          </p:cNvPicPr>
          <p:nvPr/>
        </p:nvPicPr>
        <p:blipFill>
          <a:blip r:embed="rId2"/>
          <a:stretch>
            <a:fillRect/>
          </a:stretch>
        </p:blipFill>
        <p:spPr>
          <a:xfrm>
            <a:off x="5114361" y="5364162"/>
            <a:ext cx="1963276" cy="342857"/>
          </a:xfrm>
          <a:prstGeom prst="roundRect">
            <a:avLst>
              <a:gd name="adj" fmla="val 4029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719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E664-94D9-C281-0894-E2D7B7CFA307}"/>
              </a:ext>
            </a:extLst>
          </p:cNvPr>
          <p:cNvSpPr>
            <a:spLocks noGrp="1"/>
          </p:cNvSpPr>
          <p:nvPr>
            <p:ph type="title"/>
          </p:nvPr>
        </p:nvSpPr>
        <p:spPr/>
        <p:txBody>
          <a:bodyPr/>
          <a:lstStyle/>
          <a:p>
            <a:r>
              <a:rPr lang="en-US" dirty="0"/>
              <a:t>Miracles Point to the Messiah</a:t>
            </a:r>
          </a:p>
        </p:txBody>
      </p:sp>
      <p:sp>
        <p:nvSpPr>
          <p:cNvPr id="3" name="Content Placeholder 2">
            <a:extLst>
              <a:ext uri="{FF2B5EF4-FFF2-40B4-BE49-F238E27FC236}">
                <a16:creationId xmlns:a16="http://schemas.microsoft.com/office/drawing/2014/main" id="{D8B1C2E8-9B89-6BCC-4037-BE49EB33F281}"/>
              </a:ext>
            </a:extLst>
          </p:cNvPr>
          <p:cNvSpPr>
            <a:spLocks noGrp="1"/>
          </p:cNvSpPr>
          <p:nvPr>
            <p:ph idx="1"/>
          </p:nvPr>
        </p:nvSpPr>
        <p:spPr/>
        <p:txBody>
          <a:bodyPr/>
          <a:lstStyle/>
          <a:p>
            <a:r>
              <a:rPr lang="en-US" dirty="0">
                <a:solidFill>
                  <a:srgbClr val="C00000"/>
                </a:solidFill>
              </a:rPr>
              <a:t>Note the setting for these verses and to whom is Jesus talking. </a:t>
            </a:r>
          </a:p>
          <a:p>
            <a:pPr lvl="1"/>
            <a:r>
              <a:rPr lang="en-US" dirty="0">
                <a:solidFill>
                  <a:srgbClr val="C00000"/>
                </a:solidFill>
              </a:rPr>
              <a:t>During the Feast of Dedication – celebration of the rebuilding of the Temple</a:t>
            </a:r>
          </a:p>
          <a:p>
            <a:pPr lvl="1"/>
            <a:r>
              <a:rPr lang="en-US" dirty="0">
                <a:solidFill>
                  <a:srgbClr val="C00000"/>
                </a:solidFill>
              </a:rPr>
              <a:t>It was winter</a:t>
            </a:r>
          </a:p>
          <a:p>
            <a:pPr lvl="1"/>
            <a:r>
              <a:rPr lang="en-US" dirty="0">
                <a:solidFill>
                  <a:srgbClr val="C00000"/>
                </a:solidFill>
              </a:rPr>
              <a:t>Jesus is in the temple area, Solomon’s colonnade</a:t>
            </a:r>
          </a:p>
          <a:p>
            <a:pPr lvl="1"/>
            <a:r>
              <a:rPr lang="en-US" dirty="0">
                <a:solidFill>
                  <a:srgbClr val="C00000"/>
                </a:solidFill>
              </a:rPr>
              <a:t>Speaking to Jewish leaders</a:t>
            </a:r>
          </a:p>
          <a:p>
            <a:endParaRPr lang="en-US" dirty="0"/>
          </a:p>
          <a:p>
            <a:endParaRPr lang="en-US" dirty="0"/>
          </a:p>
        </p:txBody>
      </p:sp>
    </p:spTree>
    <p:extLst>
      <p:ext uri="{BB962C8B-B14F-4D97-AF65-F5344CB8AC3E}">
        <p14:creationId xmlns:p14="http://schemas.microsoft.com/office/powerpoint/2010/main" val="20833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3AD5-537F-7EDC-4A70-3D05DB44ACC9}"/>
              </a:ext>
            </a:extLst>
          </p:cNvPr>
          <p:cNvSpPr>
            <a:spLocks noGrp="1"/>
          </p:cNvSpPr>
          <p:nvPr>
            <p:ph type="title"/>
          </p:nvPr>
        </p:nvSpPr>
        <p:spPr/>
        <p:txBody>
          <a:bodyPr/>
          <a:lstStyle/>
          <a:p>
            <a:r>
              <a:rPr lang="en-US" dirty="0"/>
              <a:t>Miracles Point to the Messiah</a:t>
            </a:r>
          </a:p>
        </p:txBody>
      </p:sp>
      <p:sp>
        <p:nvSpPr>
          <p:cNvPr id="3" name="Content Placeholder 2">
            <a:extLst>
              <a:ext uri="{FF2B5EF4-FFF2-40B4-BE49-F238E27FC236}">
                <a16:creationId xmlns:a16="http://schemas.microsoft.com/office/drawing/2014/main" id="{14A79362-95ED-B3A5-B8F9-DC5D3B24C2FC}"/>
              </a:ext>
            </a:extLst>
          </p:cNvPr>
          <p:cNvSpPr>
            <a:spLocks noGrp="1"/>
          </p:cNvSpPr>
          <p:nvPr>
            <p:ph idx="1"/>
          </p:nvPr>
        </p:nvSpPr>
        <p:spPr/>
        <p:txBody>
          <a:bodyPr/>
          <a:lstStyle/>
          <a:p>
            <a:r>
              <a:rPr lang="en-US" dirty="0"/>
              <a:t>What was the question posed to Jesus; what did the Jews want to know? </a:t>
            </a:r>
          </a:p>
          <a:p>
            <a:r>
              <a:rPr lang="en-US" dirty="0"/>
              <a:t>How did Jesus answer them? What two ways had Jesus sought to reveal who He was? </a:t>
            </a:r>
          </a:p>
          <a:p>
            <a:r>
              <a:rPr lang="en-US" dirty="0"/>
              <a:t>Why did they reject Him? </a:t>
            </a:r>
          </a:p>
          <a:p>
            <a:r>
              <a:rPr lang="en-US" dirty="0"/>
              <a:t>What can we learn about Jesus by looking at His miracles?</a:t>
            </a:r>
          </a:p>
        </p:txBody>
      </p:sp>
    </p:spTree>
    <p:extLst>
      <p:ext uri="{BB962C8B-B14F-4D97-AF65-F5344CB8AC3E}">
        <p14:creationId xmlns:p14="http://schemas.microsoft.com/office/powerpoint/2010/main" val="282816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DE97-2910-B70A-069D-0FFDA68EA226}"/>
              </a:ext>
            </a:extLst>
          </p:cNvPr>
          <p:cNvSpPr>
            <a:spLocks noGrp="1"/>
          </p:cNvSpPr>
          <p:nvPr>
            <p:ph type="title"/>
          </p:nvPr>
        </p:nvSpPr>
        <p:spPr/>
        <p:txBody>
          <a:bodyPr/>
          <a:lstStyle/>
          <a:p>
            <a:r>
              <a:rPr lang="en-US" dirty="0"/>
              <a:t>Miracles Point to the Messiah</a:t>
            </a:r>
          </a:p>
        </p:txBody>
      </p:sp>
      <p:sp>
        <p:nvSpPr>
          <p:cNvPr id="3" name="Content Placeholder 2">
            <a:extLst>
              <a:ext uri="{FF2B5EF4-FFF2-40B4-BE49-F238E27FC236}">
                <a16:creationId xmlns:a16="http://schemas.microsoft.com/office/drawing/2014/main" id="{1F472577-64C5-A624-B780-96D813349F6E}"/>
              </a:ext>
            </a:extLst>
          </p:cNvPr>
          <p:cNvSpPr>
            <a:spLocks noGrp="1"/>
          </p:cNvSpPr>
          <p:nvPr>
            <p:ph idx="1"/>
          </p:nvPr>
        </p:nvSpPr>
        <p:spPr/>
        <p:txBody>
          <a:bodyPr/>
          <a:lstStyle/>
          <a:p>
            <a:r>
              <a:rPr lang="en-US" dirty="0"/>
              <a:t>Why do some people find Jesus's miracles hard to believe? </a:t>
            </a:r>
          </a:p>
          <a:p>
            <a:r>
              <a:rPr lang="en-US" dirty="0"/>
              <a:t>Jesus said these Jewish leaders were “not my sheep.”  What is true about those who are the “sheep” of Jesus?</a:t>
            </a:r>
          </a:p>
          <a:p>
            <a:r>
              <a:rPr lang="en-US" dirty="0"/>
              <a:t>How can you learn to better hear Jesus’ voice and be one of Jesus’ “sheep”?</a:t>
            </a:r>
          </a:p>
        </p:txBody>
      </p:sp>
    </p:spTree>
    <p:extLst>
      <p:ext uri="{BB962C8B-B14F-4D97-AF65-F5344CB8AC3E}">
        <p14:creationId xmlns:p14="http://schemas.microsoft.com/office/powerpoint/2010/main" val="4266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83DD-372B-A958-C1A7-BA8BD29B74C8}"/>
              </a:ext>
            </a:extLst>
          </p:cNvPr>
          <p:cNvSpPr>
            <a:spLocks noGrp="1"/>
          </p:cNvSpPr>
          <p:nvPr>
            <p:ph type="title"/>
          </p:nvPr>
        </p:nvSpPr>
        <p:spPr/>
        <p:txBody>
          <a:bodyPr/>
          <a:lstStyle/>
          <a:p>
            <a:pPr algn="l"/>
            <a:r>
              <a:rPr lang="en-US" dirty="0"/>
              <a:t>Listen for a question of clarity.</a:t>
            </a:r>
          </a:p>
        </p:txBody>
      </p:sp>
      <p:sp>
        <p:nvSpPr>
          <p:cNvPr id="3" name="Content Placeholder 2">
            <a:extLst>
              <a:ext uri="{FF2B5EF4-FFF2-40B4-BE49-F238E27FC236}">
                <a16:creationId xmlns:a16="http://schemas.microsoft.com/office/drawing/2014/main" id="{7FACC92B-85D5-DBC7-764C-0E93F7BC7484}"/>
              </a:ext>
            </a:extLst>
          </p:cNvPr>
          <p:cNvSpPr>
            <a:spLocks noGrp="1"/>
          </p:cNvSpPr>
          <p:nvPr>
            <p:ph idx="1"/>
          </p:nvPr>
        </p:nvSpPr>
        <p:spPr>
          <a:xfrm>
            <a:off x="1807579" y="1825625"/>
            <a:ext cx="8576841" cy="4351338"/>
          </a:xfrm>
        </p:spPr>
        <p:txBody>
          <a:bodyPr/>
          <a:lstStyle/>
          <a:p>
            <a:pPr marL="0" indent="0" algn="ctr">
              <a:buNone/>
            </a:pPr>
            <a:r>
              <a:rPr lang="en-US" dirty="0"/>
              <a:t>John 14:8-11 (NIV) 8  Philip said, "Lord, show us the Father and that will be enough for us." 9  Jesus answered: "Don't you know me, Philip, even after I have been among you such a long time? Anyone who has seen </a:t>
            </a:r>
          </a:p>
        </p:txBody>
      </p:sp>
    </p:spTree>
    <p:extLst>
      <p:ext uri="{BB962C8B-B14F-4D97-AF65-F5344CB8AC3E}">
        <p14:creationId xmlns:p14="http://schemas.microsoft.com/office/powerpoint/2010/main" val="34847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53</TotalTime>
  <Words>1184</Words>
  <Application>Microsoft Office PowerPoint</Application>
  <PresentationFormat>Widescreen</PresentationFormat>
  <Paragraphs>84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Are Miracles Relevant?</vt:lpstr>
      <vt:lpstr>Video Introduction</vt:lpstr>
      <vt:lpstr>Think about it …</vt:lpstr>
      <vt:lpstr>Listen for evidence of doubt.</vt:lpstr>
      <vt:lpstr>Listen for evidence of doubt.</vt:lpstr>
      <vt:lpstr>Miracles Point to the Messiah</vt:lpstr>
      <vt:lpstr>Miracles Point to the Messiah</vt:lpstr>
      <vt:lpstr>Miracles Point to the Messiah</vt:lpstr>
      <vt:lpstr>Listen for a question of clarity.</vt:lpstr>
      <vt:lpstr>Listen for a question of clarity.</vt:lpstr>
      <vt:lpstr>Listen for a question of clarity.</vt:lpstr>
      <vt:lpstr>Miracles Point to Jesus’ Divinity</vt:lpstr>
      <vt:lpstr>Miracles Point to Jesus’ Divinity</vt:lpstr>
      <vt:lpstr>Miracles Point to Jesus’ Divinity</vt:lpstr>
      <vt:lpstr>Listen for an amazing promise.</vt:lpstr>
      <vt:lpstr>Jesus Continues to Work Miraculously</vt:lpstr>
      <vt:lpstr>Jesus Continues to Work Miraculously</vt:lpstr>
      <vt:lpstr>Jesus Continues to Work Miraculously</vt:lpstr>
      <vt:lpstr>Jesus Continues to Work Miraculously</vt:lpstr>
      <vt:lpstr>Application</vt:lpstr>
      <vt:lpstr>Application</vt:lpstr>
      <vt:lpstr>Application</vt:lpstr>
      <vt:lpstr>Family Activities</vt:lpstr>
      <vt:lpstr>Are Miracles Relevant?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Miracles Relevant?</dc:title>
  <dc:creator>Armstrong, Stephen (General Math and Science)</dc:creator>
  <cp:lastModifiedBy>Armstrong, Stephen (General Math and Science)</cp:lastModifiedBy>
  <cp:revision>2</cp:revision>
  <dcterms:created xsi:type="dcterms:W3CDTF">2023-10-05T14:15:01Z</dcterms:created>
  <dcterms:modified xsi:type="dcterms:W3CDTF">2023-10-05T15:08:05Z</dcterms:modified>
</cp:coreProperties>
</file>