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tch.liberty.edu/media/t/1_ey8lchwo"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y5lttaed"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with Courage</a:t>
            </a:r>
            <a:endParaRPr lang="en-US" dirty="0"/>
          </a:p>
        </p:txBody>
      </p:sp>
      <p:sp>
        <p:nvSpPr>
          <p:cNvPr id="3" name="Subtitle 2"/>
          <p:cNvSpPr>
            <a:spLocks noGrp="1"/>
          </p:cNvSpPr>
          <p:nvPr>
            <p:ph type="subTitle" idx="1"/>
          </p:nvPr>
        </p:nvSpPr>
        <p:spPr/>
        <p:txBody>
          <a:bodyPr/>
          <a:lstStyle/>
          <a:p>
            <a:r>
              <a:rPr lang="en-US" dirty="0" smtClean="0"/>
              <a:t>August 4</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Lesson Summary Video</a:t>
            </a:r>
            <a:endParaRPr lang="en-US" dirty="0"/>
          </a:p>
        </p:txBody>
      </p:sp>
      <p:pic>
        <p:nvPicPr>
          <p:cNvPr id="6" name="Picture 5">
            <a:hlinkClick r:id="rId2"/>
          </p:cNvPr>
          <p:cNvPicPr>
            <a:picLocks noChangeAspect="1"/>
          </p:cNvPicPr>
          <p:nvPr/>
        </p:nvPicPr>
        <p:blipFill>
          <a:blip r:embed="rId3"/>
          <a:stretch>
            <a:fillRect/>
          </a:stretch>
        </p:blipFill>
        <p:spPr>
          <a:xfrm>
            <a:off x="2299812" y="1608067"/>
            <a:ext cx="7638095" cy="396190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703320" y="5909310"/>
            <a:ext cx="4720590" cy="461665"/>
          </a:xfrm>
          <a:prstGeom prst="rect">
            <a:avLst/>
          </a:prstGeom>
          <a:noFill/>
        </p:spPr>
        <p:txBody>
          <a:bodyPr wrap="square" rtlCol="0">
            <a:spAutoFit/>
          </a:bodyPr>
          <a:lstStyle/>
          <a:p>
            <a:pPr algn="ctr"/>
            <a:r>
              <a:rPr lang="en-US" sz="2400" dirty="0" smtClean="0">
                <a:hlinkClick r:id="rId2"/>
              </a:rPr>
              <a:t>View Video</a:t>
            </a:r>
            <a:endParaRPr lang="en-US" sz="2400" dirty="0"/>
          </a:p>
        </p:txBody>
      </p:sp>
    </p:spTree>
    <p:extLst>
      <p:ext uri="{BB962C8B-B14F-4D97-AF65-F5344CB8AC3E}">
        <p14:creationId xmlns:p14="http://schemas.microsoft.com/office/powerpoint/2010/main" val="359156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Listen for Asa’s response to the message</a:t>
            </a:r>
            <a:r>
              <a:rPr lang="en-US" dirty="0" smtClean="0"/>
              <a:t>.</a:t>
            </a:r>
            <a:endParaRPr lang="en-US" dirty="0"/>
          </a:p>
        </p:txBody>
      </p:sp>
      <p:sp>
        <p:nvSpPr>
          <p:cNvPr id="5" name="Content Placeholder 4"/>
          <p:cNvSpPr>
            <a:spLocks noGrp="1"/>
          </p:cNvSpPr>
          <p:nvPr>
            <p:ph idx="1"/>
          </p:nvPr>
        </p:nvSpPr>
        <p:spPr>
          <a:xfrm>
            <a:off x="838200" y="1965959"/>
            <a:ext cx="10515600" cy="4211003"/>
          </a:xfrm>
        </p:spPr>
        <p:txBody>
          <a:bodyPr/>
          <a:lstStyle/>
          <a:p>
            <a:pPr marL="0" indent="0" algn="ctr">
              <a:buNone/>
            </a:pPr>
            <a:r>
              <a:rPr lang="en-US" dirty="0"/>
              <a:t>2 Chronicles 15:8-9 (NIV)  When Asa heard these words and the prophecy of </a:t>
            </a:r>
            <a:r>
              <a:rPr lang="en-US" dirty="0" err="1"/>
              <a:t>Azariah</a:t>
            </a:r>
            <a:r>
              <a:rPr lang="en-US" dirty="0"/>
              <a:t> son of </a:t>
            </a:r>
            <a:r>
              <a:rPr lang="en-US" dirty="0" err="1"/>
              <a:t>Oded</a:t>
            </a:r>
            <a:r>
              <a:rPr lang="en-US" dirty="0"/>
              <a:t> the prophet, he took courage. He removed the detestable idols from the whole land of Judah and Benjamin and from the towns he had captured in the hills of Ephraim. He repaired the altar of the LORD that was in front of the portico of </a:t>
            </a:r>
            <a:r>
              <a:rPr lang="en-US" dirty="0" smtClean="0"/>
              <a:t>the</a:t>
            </a:r>
            <a:endParaRPr lang="en-US" dirty="0"/>
          </a:p>
        </p:txBody>
      </p:sp>
    </p:spTree>
    <p:extLst>
      <p:ext uri="{BB962C8B-B14F-4D97-AF65-F5344CB8AC3E}">
        <p14:creationId xmlns:p14="http://schemas.microsoft.com/office/powerpoint/2010/main" val="103372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Listen for Asa’s response to the message</a:t>
            </a:r>
            <a:r>
              <a:rPr lang="en-US" dirty="0" smtClean="0"/>
              <a:t>.</a:t>
            </a:r>
            <a:endParaRPr lang="en-US" dirty="0"/>
          </a:p>
        </p:txBody>
      </p:sp>
      <p:sp>
        <p:nvSpPr>
          <p:cNvPr id="5" name="Content Placeholder 4"/>
          <p:cNvSpPr>
            <a:spLocks noGrp="1"/>
          </p:cNvSpPr>
          <p:nvPr>
            <p:ph idx="1"/>
          </p:nvPr>
        </p:nvSpPr>
        <p:spPr>
          <a:xfrm>
            <a:off x="1074420" y="2011679"/>
            <a:ext cx="9673590" cy="4211003"/>
          </a:xfrm>
        </p:spPr>
        <p:txBody>
          <a:bodyPr/>
          <a:lstStyle/>
          <a:p>
            <a:pPr marL="0" indent="0" algn="ctr">
              <a:buNone/>
            </a:pPr>
            <a:r>
              <a:rPr lang="en-US" dirty="0"/>
              <a:t>LORD's temple.  9  Then he assembled all Judah and Benjamin and the people from Ephraim, Manasseh and Simeon who had settled among them, for large numbers had come over to him from Israel when they saw that the LORD his God was with him.</a:t>
            </a:r>
          </a:p>
          <a:p>
            <a:pPr marL="0" indent="0" algn="ctr">
              <a:buNone/>
            </a:pPr>
            <a:endParaRPr lang="en-US" dirty="0"/>
          </a:p>
        </p:txBody>
      </p:sp>
      <p:pic>
        <p:nvPicPr>
          <p:cNvPr id="6" name="Picture 5"/>
          <p:cNvPicPr>
            <a:picLocks noChangeAspect="1"/>
          </p:cNvPicPr>
          <p:nvPr/>
        </p:nvPicPr>
        <p:blipFill>
          <a:blip r:embed="rId2"/>
          <a:stretch>
            <a:fillRect/>
          </a:stretch>
        </p:blipFill>
        <p:spPr>
          <a:xfrm>
            <a:off x="4671169" y="5360684"/>
            <a:ext cx="2628798" cy="3428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0559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Others to Follow God</a:t>
            </a:r>
            <a:endParaRPr lang="en-US" dirty="0"/>
          </a:p>
        </p:txBody>
      </p:sp>
      <p:sp>
        <p:nvSpPr>
          <p:cNvPr id="3" name="Content Placeholder 2"/>
          <p:cNvSpPr>
            <a:spLocks noGrp="1"/>
          </p:cNvSpPr>
          <p:nvPr>
            <p:ph idx="1"/>
          </p:nvPr>
        </p:nvSpPr>
        <p:spPr/>
        <p:txBody>
          <a:bodyPr/>
          <a:lstStyle/>
          <a:p>
            <a:r>
              <a:rPr lang="en-US" dirty="0"/>
              <a:t>What indicates Asa took </a:t>
            </a:r>
            <a:r>
              <a:rPr lang="en-US" dirty="0" err="1"/>
              <a:t>Azariah’s</a:t>
            </a:r>
            <a:r>
              <a:rPr lang="en-US" dirty="0"/>
              <a:t> message to heart? What actions did Asa take to ensure the worship of the Lord? </a:t>
            </a:r>
          </a:p>
          <a:p>
            <a:r>
              <a:rPr lang="en-US" dirty="0"/>
              <a:t>Why might Asa have called for a great assembly of Judah and Benjamin, including others who resided with them? </a:t>
            </a:r>
          </a:p>
          <a:p>
            <a:r>
              <a:rPr lang="en-US" dirty="0"/>
              <a:t>What is the value of making a public commitment to seek the Lord? </a:t>
            </a:r>
          </a:p>
          <a:p>
            <a:endParaRPr lang="en-US" dirty="0"/>
          </a:p>
        </p:txBody>
      </p:sp>
    </p:spTree>
    <p:extLst>
      <p:ext uri="{BB962C8B-B14F-4D97-AF65-F5344CB8AC3E}">
        <p14:creationId xmlns:p14="http://schemas.microsoft.com/office/powerpoint/2010/main" val="21544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Others to Follow God</a:t>
            </a:r>
          </a:p>
        </p:txBody>
      </p:sp>
      <p:sp>
        <p:nvSpPr>
          <p:cNvPr id="3" name="Content Placeholder 2"/>
          <p:cNvSpPr>
            <a:spLocks noGrp="1"/>
          </p:cNvSpPr>
          <p:nvPr>
            <p:ph idx="1"/>
          </p:nvPr>
        </p:nvSpPr>
        <p:spPr/>
        <p:txBody>
          <a:bodyPr/>
          <a:lstStyle/>
          <a:p>
            <a:r>
              <a:rPr lang="en-US" dirty="0"/>
              <a:t>What is the difference between serving the Lord wholeheartedly and giving God just part of our life</a:t>
            </a:r>
            <a:r>
              <a:rPr lang="en-US" dirty="0" smtClean="0"/>
              <a:t>?</a:t>
            </a:r>
          </a:p>
          <a:p>
            <a:endParaRPr lang="en-US" dirty="0"/>
          </a:p>
          <a:p>
            <a:endParaRPr lang="en-US" dirty="0"/>
          </a:p>
        </p:txBody>
      </p:sp>
      <p:pic>
        <p:nvPicPr>
          <p:cNvPr id="1026" name="Picture 2" descr="Campus Crusade Circles"/>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t="8394" b="8018"/>
          <a:stretch>
            <a:fillRect/>
          </a:stretch>
        </p:blipFill>
        <p:spPr bwMode="auto">
          <a:xfrm>
            <a:off x="3035299" y="3136582"/>
            <a:ext cx="5974367" cy="3047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8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Others to Follow God</a:t>
            </a:r>
          </a:p>
        </p:txBody>
      </p:sp>
      <p:sp>
        <p:nvSpPr>
          <p:cNvPr id="3" name="Content Placeholder 2"/>
          <p:cNvSpPr>
            <a:spLocks noGrp="1"/>
          </p:cNvSpPr>
          <p:nvPr>
            <p:ph idx="1"/>
          </p:nvPr>
        </p:nvSpPr>
        <p:spPr/>
        <p:txBody>
          <a:bodyPr/>
          <a:lstStyle/>
          <a:p>
            <a:r>
              <a:rPr lang="en-US" dirty="0"/>
              <a:t>Where do followers of Jesus have opportunities to demonstrate courage in today’s world?</a:t>
            </a:r>
          </a:p>
          <a:p>
            <a:endParaRPr lang="en-US" dirty="0"/>
          </a:p>
        </p:txBody>
      </p:sp>
      <p:pic>
        <p:nvPicPr>
          <p:cNvPr id="4" name="Picture 3"/>
          <p:cNvPicPr>
            <a:picLocks noChangeAspect="1"/>
          </p:cNvPicPr>
          <p:nvPr/>
        </p:nvPicPr>
        <p:blipFill>
          <a:blip r:embed="rId2"/>
          <a:stretch>
            <a:fillRect/>
          </a:stretch>
        </p:blipFill>
        <p:spPr>
          <a:xfrm>
            <a:off x="5166479" y="3361534"/>
            <a:ext cx="1904762" cy="25809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722120" y="3280410"/>
            <a:ext cx="2739390" cy="2739390"/>
          </a:xfrm>
          <a:prstGeom prst="rect">
            <a:avLst/>
          </a:prstGeom>
        </p:spPr>
      </p:pic>
      <p:pic>
        <p:nvPicPr>
          <p:cNvPr id="7" name="Picture 6"/>
          <p:cNvPicPr>
            <a:picLocks noChangeAspect="1"/>
          </p:cNvPicPr>
          <p:nvPr/>
        </p:nvPicPr>
        <p:blipFill>
          <a:blip r:embed="rId4"/>
          <a:stretch>
            <a:fillRect/>
          </a:stretch>
        </p:blipFill>
        <p:spPr>
          <a:xfrm rot="479951">
            <a:off x="8128783" y="3384380"/>
            <a:ext cx="2380952" cy="23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3516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Others to Follow God</a:t>
            </a:r>
          </a:p>
        </p:txBody>
      </p:sp>
      <p:sp>
        <p:nvSpPr>
          <p:cNvPr id="3" name="Content Placeholder 2"/>
          <p:cNvSpPr>
            <a:spLocks noGrp="1"/>
          </p:cNvSpPr>
          <p:nvPr>
            <p:ph idx="1"/>
          </p:nvPr>
        </p:nvSpPr>
        <p:spPr/>
        <p:txBody>
          <a:bodyPr/>
          <a:lstStyle/>
          <a:p>
            <a:r>
              <a:rPr lang="en-US" i="1" dirty="0" smtClean="0">
                <a:solidFill>
                  <a:srgbClr val="C00000"/>
                </a:solidFill>
              </a:rPr>
              <a:t>Maintain</a:t>
            </a:r>
            <a:r>
              <a:rPr lang="en-US" dirty="0" smtClean="0">
                <a:solidFill>
                  <a:srgbClr val="C00000"/>
                </a:solidFill>
              </a:rPr>
              <a:t> </a:t>
            </a:r>
            <a:r>
              <a:rPr lang="en-US" dirty="0">
                <a:solidFill>
                  <a:srgbClr val="C00000"/>
                </a:solidFill>
              </a:rPr>
              <a:t>spiritual courage.  </a:t>
            </a:r>
            <a:r>
              <a:rPr lang="en-US" i="1" dirty="0">
                <a:solidFill>
                  <a:srgbClr val="C00000"/>
                </a:solidFill>
              </a:rPr>
              <a:t>Restore</a:t>
            </a:r>
            <a:r>
              <a:rPr lang="en-US" dirty="0">
                <a:solidFill>
                  <a:srgbClr val="C00000"/>
                </a:solidFill>
              </a:rPr>
              <a:t> it after a moment of weakness or a time of failure. </a:t>
            </a:r>
            <a:endParaRPr lang="en-US" dirty="0" smtClean="0">
              <a:solidFill>
                <a:srgbClr val="C00000"/>
              </a:solidFill>
            </a:endParaRPr>
          </a:p>
          <a:p>
            <a:r>
              <a:rPr lang="en-US" dirty="0" smtClean="0">
                <a:solidFill>
                  <a:srgbClr val="C00000"/>
                </a:solidFill>
              </a:rPr>
              <a:t>Consider </a:t>
            </a:r>
            <a:r>
              <a:rPr lang="en-US" dirty="0">
                <a:solidFill>
                  <a:srgbClr val="C00000"/>
                </a:solidFill>
              </a:rPr>
              <a:t>the practice of “Spiritual Breathing”</a:t>
            </a:r>
          </a:p>
          <a:p>
            <a:pPr lvl="1"/>
            <a:r>
              <a:rPr lang="en-US" dirty="0" smtClean="0">
                <a:solidFill>
                  <a:srgbClr val="C00000"/>
                </a:solidFill>
              </a:rPr>
              <a:t>Exhale – </a:t>
            </a:r>
            <a:r>
              <a:rPr lang="en-US" dirty="0">
                <a:solidFill>
                  <a:srgbClr val="C00000"/>
                </a:solidFill>
              </a:rPr>
              <a:t>express confession, repentance to the Lord </a:t>
            </a:r>
          </a:p>
          <a:p>
            <a:pPr lvl="1"/>
            <a:r>
              <a:rPr lang="en-US" dirty="0" smtClean="0">
                <a:solidFill>
                  <a:srgbClr val="C00000"/>
                </a:solidFill>
              </a:rPr>
              <a:t>Inhale – </a:t>
            </a:r>
            <a:r>
              <a:rPr lang="en-US" dirty="0">
                <a:solidFill>
                  <a:srgbClr val="C00000"/>
                </a:solidFill>
              </a:rPr>
              <a:t>receive by faith God’s forgiveness, receive God’s strength to face the next temptation in His power</a:t>
            </a:r>
          </a:p>
          <a:p>
            <a:endParaRPr lang="en-US" dirty="0"/>
          </a:p>
        </p:txBody>
      </p:sp>
    </p:spTree>
    <p:extLst>
      <p:ext uri="{BB962C8B-B14F-4D97-AF65-F5344CB8AC3E}">
        <p14:creationId xmlns:p14="http://schemas.microsoft.com/office/powerpoint/2010/main" val="94511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2057399"/>
            <a:ext cx="10515600" cy="4119563"/>
          </a:xfrm>
        </p:spPr>
        <p:txBody>
          <a:bodyPr/>
          <a:lstStyle/>
          <a:p>
            <a:r>
              <a:rPr lang="en-US" dirty="0"/>
              <a:t>Pray. </a:t>
            </a:r>
          </a:p>
          <a:p>
            <a:pPr lvl="1"/>
            <a:r>
              <a:rPr lang="en-US" dirty="0"/>
              <a:t>Ask God to show you what things have become distractions in your life and are keeping you from seeking Him with a deeper passion. </a:t>
            </a:r>
          </a:p>
          <a:p>
            <a:pPr lvl="1"/>
            <a:r>
              <a:rPr lang="en-US" dirty="0"/>
              <a:t>Confess those things and resolve to seek God with your whole life.</a:t>
            </a:r>
          </a:p>
          <a:p>
            <a:endParaRPr lang="en-US" dirty="0"/>
          </a:p>
        </p:txBody>
      </p:sp>
    </p:spTree>
    <p:extLst>
      <p:ext uri="{BB962C8B-B14F-4D97-AF65-F5344CB8AC3E}">
        <p14:creationId xmlns:p14="http://schemas.microsoft.com/office/powerpoint/2010/main" val="3761336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023109"/>
            <a:ext cx="10515600" cy="4153853"/>
          </a:xfrm>
        </p:spPr>
        <p:txBody>
          <a:bodyPr/>
          <a:lstStyle/>
          <a:p>
            <a:r>
              <a:rPr lang="en-US" dirty="0"/>
              <a:t>Memorize. </a:t>
            </a:r>
          </a:p>
          <a:p>
            <a:pPr lvl="1"/>
            <a:r>
              <a:rPr lang="en-US" dirty="0"/>
              <a:t>Commit 2 Chronicles 15:7 to memory. “But as for you, be strong and do not give up, for your work will be rewarded.” </a:t>
            </a:r>
          </a:p>
          <a:p>
            <a:pPr lvl="1"/>
            <a:r>
              <a:rPr lang="en-US" dirty="0"/>
              <a:t>Let that verse come to mind when problems persist.</a:t>
            </a:r>
          </a:p>
          <a:p>
            <a:endParaRPr lang="en-US" dirty="0"/>
          </a:p>
        </p:txBody>
      </p:sp>
    </p:spTree>
    <p:extLst>
      <p:ext uri="{BB962C8B-B14F-4D97-AF65-F5344CB8AC3E}">
        <p14:creationId xmlns:p14="http://schemas.microsoft.com/office/powerpoint/2010/main" val="4006251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045969"/>
            <a:ext cx="10515600" cy="4130993"/>
          </a:xfrm>
        </p:spPr>
        <p:txBody>
          <a:bodyPr/>
          <a:lstStyle/>
          <a:p>
            <a:r>
              <a:rPr lang="en-US" dirty="0"/>
              <a:t>Encourage. </a:t>
            </a:r>
          </a:p>
          <a:p>
            <a:pPr lvl="1"/>
            <a:r>
              <a:rPr lang="en-US" dirty="0"/>
              <a:t>Be an “</a:t>
            </a:r>
            <a:r>
              <a:rPr lang="en-US" dirty="0" err="1"/>
              <a:t>Azariah</a:t>
            </a:r>
            <a:r>
              <a:rPr lang="en-US" dirty="0"/>
              <a:t>” in someone’s life. </a:t>
            </a:r>
          </a:p>
          <a:p>
            <a:pPr lvl="1"/>
            <a:r>
              <a:rPr lang="en-US" dirty="0"/>
              <a:t>Step in with a word of challenge or encouragement. </a:t>
            </a:r>
          </a:p>
          <a:p>
            <a:pPr lvl="1"/>
            <a:r>
              <a:rPr lang="en-US" dirty="0"/>
              <a:t>As they face their problems, walk alongside them and remind them of the presence of Christ in their lives.</a:t>
            </a:r>
          </a:p>
          <a:p>
            <a:endParaRPr lang="en-US" dirty="0"/>
          </a:p>
        </p:txBody>
      </p:sp>
    </p:spTree>
    <p:extLst>
      <p:ext uri="{BB962C8B-B14F-4D97-AF65-F5344CB8AC3E}">
        <p14:creationId xmlns:p14="http://schemas.microsoft.com/office/powerpoint/2010/main" val="128625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t>
            </a:r>
            <a:endParaRPr lang="en-US" dirty="0"/>
          </a:p>
        </p:txBody>
      </p:sp>
      <p:sp>
        <p:nvSpPr>
          <p:cNvPr id="3" name="Content Placeholder 2"/>
          <p:cNvSpPr>
            <a:spLocks noGrp="1"/>
          </p:cNvSpPr>
          <p:nvPr>
            <p:ph idx="1"/>
          </p:nvPr>
        </p:nvSpPr>
        <p:spPr/>
        <p:txBody>
          <a:bodyPr/>
          <a:lstStyle/>
          <a:p>
            <a:r>
              <a:rPr lang="en-US" dirty="0"/>
              <a:t>Who comes to mind when you think of persistence</a:t>
            </a:r>
            <a:r>
              <a:rPr lang="en-US" dirty="0" smtClean="0"/>
              <a:t>?</a:t>
            </a:r>
          </a:p>
          <a:p>
            <a:r>
              <a:rPr lang="en-US" dirty="0">
                <a:solidFill>
                  <a:srgbClr val="C00000"/>
                </a:solidFill>
              </a:rPr>
              <a:t>In some ways, we’re all required to demonstrate persistence.</a:t>
            </a:r>
          </a:p>
          <a:p>
            <a:pPr lvl="1"/>
            <a:r>
              <a:rPr lang="en-US" dirty="0">
                <a:solidFill>
                  <a:srgbClr val="C00000"/>
                </a:solidFill>
              </a:rPr>
              <a:t>In our lives we will face struggles and problems.</a:t>
            </a:r>
          </a:p>
          <a:p>
            <a:pPr lvl="1"/>
            <a:r>
              <a:rPr lang="en-US" dirty="0">
                <a:solidFill>
                  <a:srgbClr val="C00000"/>
                </a:solidFill>
              </a:rPr>
              <a:t>Persistent problems call for persistent courage.</a:t>
            </a:r>
          </a:p>
          <a:p>
            <a:endParaRPr lang="en-US" dirty="0">
              <a:solidFill>
                <a:srgbClr val="C00000"/>
              </a:solidFill>
            </a:endParaRPr>
          </a:p>
          <a:p>
            <a:endParaRPr lang="en-US" dirty="0">
              <a:solidFill>
                <a:srgbClr val="C00000"/>
              </a:solidFill>
            </a:endParaRPr>
          </a:p>
        </p:txBody>
      </p:sp>
      <p:grpSp>
        <p:nvGrpSpPr>
          <p:cNvPr id="7" name="Group 6"/>
          <p:cNvGrpSpPr/>
          <p:nvPr/>
        </p:nvGrpSpPr>
        <p:grpSpPr>
          <a:xfrm>
            <a:off x="1889781" y="2520179"/>
            <a:ext cx="8673697" cy="3550792"/>
            <a:chOff x="1889781" y="2520179"/>
            <a:chExt cx="8673697" cy="3550792"/>
          </a:xfrm>
        </p:grpSpPr>
        <p:pic>
          <p:nvPicPr>
            <p:cNvPr id="4" name="Picture 3"/>
            <p:cNvPicPr>
              <a:picLocks noChangeAspect="1"/>
            </p:cNvPicPr>
            <p:nvPr/>
          </p:nvPicPr>
          <p:blipFill>
            <a:blip r:embed="rId2"/>
            <a:stretch>
              <a:fillRect/>
            </a:stretch>
          </p:blipFill>
          <p:spPr>
            <a:xfrm rot="21280367">
              <a:off x="1889781" y="3423352"/>
              <a:ext cx="1904762" cy="264761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rot="334401">
              <a:off x="8658716" y="2520179"/>
              <a:ext cx="1904762" cy="317142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203113" y="2923414"/>
              <a:ext cx="3809524" cy="167619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3070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4" name="Picture 3"/>
          <p:cNvPicPr>
            <a:picLocks noChangeAspect="1"/>
          </p:cNvPicPr>
          <p:nvPr/>
        </p:nvPicPr>
        <p:blipFill>
          <a:blip r:embed="rId2"/>
          <a:stretch>
            <a:fillRect/>
          </a:stretch>
        </p:blipFill>
        <p:spPr>
          <a:xfrm flipH="1">
            <a:off x="1430047" y="3129227"/>
            <a:ext cx="3484853" cy="346077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1383030" y="1508760"/>
            <a:ext cx="2880360" cy="1428750"/>
          </a:xfrm>
          <a:prstGeom prst="wedgeRoundRectCallout">
            <a:avLst>
              <a:gd name="adj1" fmla="val -1425"/>
              <a:gd name="adj2" fmla="val 786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Double your pleasure … Double your fun … do the Double Puzzle.  </a:t>
            </a:r>
            <a:endParaRPr lang="en-US" dirty="0">
              <a:latin typeface="Comic Sans MS" panose="030F0702030302020204" pitchFamily="66" charset="0"/>
            </a:endParaRPr>
          </a:p>
        </p:txBody>
      </p:sp>
      <p:sp>
        <p:nvSpPr>
          <p:cNvPr id="6" name="Rounded Rectangular Callout 5"/>
          <p:cNvSpPr/>
          <p:nvPr/>
        </p:nvSpPr>
        <p:spPr>
          <a:xfrm>
            <a:off x="5657850" y="2183130"/>
            <a:ext cx="4034790" cy="1360170"/>
          </a:xfrm>
          <a:prstGeom prst="wedgeRoundRectCallout">
            <a:avLst>
              <a:gd name="adj1" fmla="val -78340"/>
              <a:gd name="adj2" fmla="val 5346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Comic Sans MS" panose="030F0702030302020204" pitchFamily="66" charset="0"/>
              </a:rPr>
              <a:t>And check out other fun things on the Family Activities Web Site</a:t>
            </a:r>
            <a:br>
              <a:rPr lang="en-US">
                <a:latin typeface="Comic Sans MS" panose="030F0702030302020204" pitchFamily="66" charset="0"/>
              </a:rPr>
            </a:br>
            <a:r>
              <a:rPr lang="en-US">
                <a:latin typeface="Comic Sans MS" panose="030F0702030302020204" pitchFamily="66" charset="0"/>
                <a:hlinkClick r:id="rId3"/>
              </a:rPr>
              <a:t>https://tinyurl.com/y5lttaed</a:t>
            </a:r>
            <a:r>
              <a:rPr lang="en-US">
                <a:latin typeface="Comic Sans MS" panose="030F0702030302020204" pitchFamily="66" charset="0"/>
              </a:rPr>
              <a:t> </a:t>
            </a:r>
            <a:endParaRPr lang="en-US"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rot="549608">
            <a:off x="6763852" y="4121575"/>
            <a:ext cx="2390476" cy="172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901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with Courage</a:t>
            </a:r>
            <a:endParaRPr lang="en-US" dirty="0"/>
          </a:p>
        </p:txBody>
      </p:sp>
      <p:sp>
        <p:nvSpPr>
          <p:cNvPr id="3" name="Subtitle 2"/>
          <p:cNvSpPr>
            <a:spLocks noGrp="1"/>
          </p:cNvSpPr>
          <p:nvPr>
            <p:ph type="subTitle" idx="1"/>
          </p:nvPr>
        </p:nvSpPr>
        <p:spPr/>
        <p:txBody>
          <a:bodyPr/>
          <a:lstStyle/>
          <a:p>
            <a:r>
              <a:rPr lang="en-US" dirty="0" smtClean="0"/>
              <a:t>August 4</a:t>
            </a:r>
            <a:endParaRPr lang="en-US" dirty="0"/>
          </a:p>
        </p:txBody>
      </p:sp>
    </p:spTree>
    <p:extLst>
      <p:ext uri="{BB962C8B-B14F-4D97-AF65-F5344CB8AC3E}">
        <p14:creationId xmlns:p14="http://schemas.microsoft.com/office/powerpoint/2010/main" val="228891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warning and encouragement</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2 Chronicles 15:1-7 (NIV)  The Spirit of God came upon </a:t>
            </a:r>
            <a:r>
              <a:rPr lang="en-US" dirty="0" err="1"/>
              <a:t>Azariah</a:t>
            </a:r>
            <a:r>
              <a:rPr lang="en-US" dirty="0"/>
              <a:t> son of </a:t>
            </a:r>
            <a:r>
              <a:rPr lang="en-US" dirty="0" err="1"/>
              <a:t>Oded</a:t>
            </a:r>
            <a:r>
              <a:rPr lang="en-US" dirty="0"/>
              <a:t>. 2  He went out to meet Asa and said to him, "Listen to me, Asa and all Judah and Benjamin. The LORD is with you when you are with him. If you seek him, he will be found by you, but if you forsake him, he will forsake you. 3  For a long time Israel was without the true God, </a:t>
            </a:r>
            <a:endParaRPr lang="en-US" dirty="0"/>
          </a:p>
        </p:txBody>
      </p:sp>
    </p:spTree>
    <p:extLst>
      <p:ext uri="{BB962C8B-B14F-4D97-AF65-F5344CB8AC3E}">
        <p14:creationId xmlns:p14="http://schemas.microsoft.com/office/powerpoint/2010/main" val="38391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warning and encouragement</a:t>
            </a:r>
            <a:r>
              <a:rPr lang="en-US" dirty="0" smtClean="0"/>
              <a:t>.</a:t>
            </a:r>
            <a:endParaRPr lang="en-US" dirty="0"/>
          </a:p>
        </p:txBody>
      </p:sp>
      <p:sp>
        <p:nvSpPr>
          <p:cNvPr id="3" name="Content Placeholder 2"/>
          <p:cNvSpPr>
            <a:spLocks noGrp="1"/>
          </p:cNvSpPr>
          <p:nvPr>
            <p:ph idx="1"/>
          </p:nvPr>
        </p:nvSpPr>
        <p:spPr>
          <a:xfrm>
            <a:off x="1337310" y="1871345"/>
            <a:ext cx="9616440" cy="4351338"/>
          </a:xfrm>
        </p:spPr>
        <p:txBody>
          <a:bodyPr/>
          <a:lstStyle/>
          <a:p>
            <a:pPr marL="0" indent="0" algn="ctr">
              <a:buNone/>
            </a:pPr>
            <a:r>
              <a:rPr lang="en-US" dirty="0"/>
              <a:t>without a priest to teach and without the law. 4  But in their distress they turned to the LORD, the God of Israel, and sought him, and he was found by them. 5  In those days it was not safe to travel about, for all the inhabitants of the lands were in great turmoil.</a:t>
            </a:r>
            <a:endParaRPr lang="en-US" dirty="0"/>
          </a:p>
        </p:txBody>
      </p:sp>
    </p:spTree>
    <p:extLst>
      <p:ext uri="{BB962C8B-B14F-4D97-AF65-F5344CB8AC3E}">
        <p14:creationId xmlns:p14="http://schemas.microsoft.com/office/powerpoint/2010/main" val="1329351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warning and encouragement</a:t>
            </a:r>
            <a:r>
              <a:rPr lang="en-US" dirty="0" smtClean="0"/>
              <a:t>.</a:t>
            </a:r>
            <a:endParaRPr lang="en-US" dirty="0"/>
          </a:p>
        </p:txBody>
      </p:sp>
      <p:sp>
        <p:nvSpPr>
          <p:cNvPr id="3" name="Content Placeholder 2"/>
          <p:cNvSpPr>
            <a:spLocks noGrp="1"/>
          </p:cNvSpPr>
          <p:nvPr>
            <p:ph idx="1"/>
          </p:nvPr>
        </p:nvSpPr>
        <p:spPr>
          <a:xfrm>
            <a:off x="1337310" y="1871345"/>
            <a:ext cx="9616440" cy="4351338"/>
          </a:xfrm>
        </p:spPr>
        <p:txBody>
          <a:bodyPr/>
          <a:lstStyle/>
          <a:p>
            <a:pPr marL="0" indent="0" algn="ctr">
              <a:buNone/>
            </a:pPr>
            <a:r>
              <a:rPr lang="en-US" dirty="0"/>
              <a:t>One nation was being crushed by another and one city by another, because God was troubling them with every kind of distress. 7  But as for you, be strong and do not give up, for your work will be rewarded."</a:t>
            </a:r>
          </a:p>
          <a:p>
            <a:pPr marL="0" indent="0" algn="ctr">
              <a:buNone/>
            </a:pPr>
            <a:endParaRPr lang="en-US" dirty="0"/>
          </a:p>
        </p:txBody>
      </p:sp>
      <p:pic>
        <p:nvPicPr>
          <p:cNvPr id="4" name="Picture 3"/>
          <p:cNvPicPr>
            <a:picLocks noChangeAspect="1"/>
          </p:cNvPicPr>
          <p:nvPr/>
        </p:nvPicPr>
        <p:blipFill>
          <a:blip r:embed="rId2"/>
          <a:stretch>
            <a:fillRect/>
          </a:stretch>
        </p:blipFill>
        <p:spPr>
          <a:xfrm>
            <a:off x="4694029" y="5029214"/>
            <a:ext cx="2628798" cy="3428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976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Courage in Following God</a:t>
            </a:r>
            <a:endParaRPr lang="en-US" dirty="0"/>
          </a:p>
        </p:txBody>
      </p:sp>
      <p:sp>
        <p:nvSpPr>
          <p:cNvPr id="3" name="Content Placeholder 2"/>
          <p:cNvSpPr>
            <a:spLocks noGrp="1"/>
          </p:cNvSpPr>
          <p:nvPr>
            <p:ph idx="1"/>
          </p:nvPr>
        </p:nvSpPr>
        <p:spPr/>
        <p:txBody>
          <a:bodyPr/>
          <a:lstStyle/>
          <a:p>
            <a:r>
              <a:rPr lang="en-US" dirty="0"/>
              <a:t>Who did the Lord raise up to deliver a word to Asa and his army even as they returned to Jerusalem following the victory over </a:t>
            </a:r>
            <a:r>
              <a:rPr lang="en-US" dirty="0" err="1"/>
              <a:t>Zerah</a:t>
            </a:r>
            <a:r>
              <a:rPr lang="en-US" dirty="0"/>
              <a:t>?</a:t>
            </a:r>
          </a:p>
          <a:p>
            <a:r>
              <a:rPr lang="en-US" dirty="0"/>
              <a:t>What life lesson might we learn from the fact that we virtually know  nothing about </a:t>
            </a:r>
            <a:r>
              <a:rPr lang="en-US" dirty="0" err="1"/>
              <a:t>Azariah</a:t>
            </a:r>
            <a:r>
              <a:rPr lang="en-US" dirty="0"/>
              <a:t>? </a:t>
            </a:r>
            <a:endParaRPr lang="en-US" dirty="0" smtClean="0"/>
          </a:p>
          <a:p>
            <a:r>
              <a:rPr lang="en-US" dirty="0"/>
              <a:t>What was at the heart of </a:t>
            </a:r>
            <a:r>
              <a:rPr lang="en-US" dirty="0" err="1"/>
              <a:t>Azariah’s</a:t>
            </a:r>
            <a:r>
              <a:rPr lang="en-US" dirty="0"/>
              <a:t> prophetic message to Asa and the people?   What were his main points?</a:t>
            </a:r>
          </a:p>
          <a:p>
            <a:endParaRPr lang="en-US" dirty="0"/>
          </a:p>
        </p:txBody>
      </p:sp>
    </p:spTree>
    <p:extLst>
      <p:ext uri="{BB962C8B-B14F-4D97-AF65-F5344CB8AC3E}">
        <p14:creationId xmlns:p14="http://schemas.microsoft.com/office/powerpoint/2010/main" val="1565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Courage in Following God</a:t>
            </a:r>
          </a:p>
        </p:txBody>
      </p:sp>
      <p:sp>
        <p:nvSpPr>
          <p:cNvPr id="3" name="Content Placeholder 2"/>
          <p:cNvSpPr>
            <a:spLocks noGrp="1"/>
          </p:cNvSpPr>
          <p:nvPr>
            <p:ph idx="1"/>
          </p:nvPr>
        </p:nvSpPr>
        <p:spPr/>
        <p:txBody>
          <a:bodyPr/>
          <a:lstStyle/>
          <a:p>
            <a:r>
              <a:rPr lang="en-US" dirty="0"/>
              <a:t>How did </a:t>
            </a:r>
            <a:r>
              <a:rPr lang="en-US" dirty="0" err="1"/>
              <a:t>Azariah</a:t>
            </a:r>
            <a:r>
              <a:rPr lang="en-US" dirty="0"/>
              <a:t> illustrate the basic warning?</a:t>
            </a:r>
          </a:p>
          <a:p>
            <a:r>
              <a:rPr lang="en-US" dirty="0"/>
              <a:t>What had been the result of abandoning the Lord? What was it like in Israel when they did not worship the true God?</a:t>
            </a:r>
          </a:p>
          <a:p>
            <a:r>
              <a:rPr lang="en-US" dirty="0"/>
              <a:t>What personal message of encouragement did </a:t>
            </a:r>
            <a:r>
              <a:rPr lang="en-US" dirty="0" err="1"/>
              <a:t>Azariah</a:t>
            </a:r>
            <a:r>
              <a:rPr lang="en-US" dirty="0"/>
              <a:t> have for Asa?</a:t>
            </a:r>
          </a:p>
          <a:p>
            <a:r>
              <a:rPr lang="en-US" dirty="0"/>
              <a:t>What does it mean to have a close relationship with God, to “seek Him”? </a:t>
            </a:r>
          </a:p>
          <a:p>
            <a:endParaRPr lang="en-US" dirty="0"/>
          </a:p>
        </p:txBody>
      </p:sp>
    </p:spTree>
    <p:extLst>
      <p:ext uri="{BB962C8B-B14F-4D97-AF65-F5344CB8AC3E}">
        <p14:creationId xmlns:p14="http://schemas.microsoft.com/office/powerpoint/2010/main" val="10273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Courage in Following God</a:t>
            </a:r>
          </a:p>
        </p:txBody>
      </p:sp>
      <p:sp>
        <p:nvSpPr>
          <p:cNvPr id="3" name="Content Placeholder 2"/>
          <p:cNvSpPr>
            <a:spLocks noGrp="1"/>
          </p:cNvSpPr>
          <p:nvPr>
            <p:ph idx="1"/>
          </p:nvPr>
        </p:nvSpPr>
        <p:spPr/>
        <p:txBody>
          <a:bodyPr/>
          <a:lstStyle/>
          <a:p>
            <a:r>
              <a:rPr lang="en-US" dirty="0"/>
              <a:t>How can we be receptive to what God’s messengers want to say to us? </a:t>
            </a:r>
          </a:p>
          <a:p>
            <a:r>
              <a:rPr lang="en-US" dirty="0"/>
              <a:t>Why is it important to stay in regular contact with Christian leaders who can teach us God’s Word and pray with us? </a:t>
            </a:r>
          </a:p>
          <a:p>
            <a:endParaRPr lang="en-US" dirty="0"/>
          </a:p>
        </p:txBody>
      </p:sp>
    </p:spTree>
    <p:extLst>
      <p:ext uri="{BB962C8B-B14F-4D97-AF65-F5344CB8AC3E}">
        <p14:creationId xmlns:p14="http://schemas.microsoft.com/office/powerpoint/2010/main" val="10299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Courage in Following God</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r>
              <a:rPr lang="en-US" dirty="0" smtClean="0"/>
              <a:t>What do you think?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6149659"/>
              </p:ext>
            </p:extLst>
          </p:nvPr>
        </p:nvGraphicFramePr>
        <p:xfrm>
          <a:off x="994410" y="4994486"/>
          <a:ext cx="10367010" cy="1280160"/>
        </p:xfrm>
        <a:graphic>
          <a:graphicData uri="http://schemas.openxmlformats.org/drawingml/2006/table">
            <a:tbl>
              <a:tblPr firstRow="1" bandRow="1">
                <a:tableStyleId>{5C22544A-7EE6-4342-B048-85BDC9FD1C3A}</a:tableStyleId>
              </a:tblPr>
              <a:tblGrid>
                <a:gridCol w="5183505"/>
                <a:gridCol w="5183505"/>
              </a:tblGrid>
              <a:tr h="370840">
                <a:tc>
                  <a:txBody>
                    <a:bodyPr/>
                    <a:lstStyle/>
                    <a:p>
                      <a:pPr algn="ctr"/>
                      <a:r>
                        <a:rPr lang="en-US" sz="2400" dirty="0" smtClean="0"/>
                        <a:t>Easier when Older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Harder when Older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4747438" y="2441358"/>
            <a:ext cx="2857143" cy="1609524"/>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1161143" y="1734276"/>
            <a:ext cx="2983049" cy="1394460"/>
          </a:xfrm>
          <a:prstGeom prst="wedgeRoundRectCallout">
            <a:avLst>
              <a:gd name="adj1" fmla="val 75420"/>
              <a:gd name="adj2" fmla="val 30198"/>
              <a:gd name="adj3" fmla="val 16667"/>
            </a:avLst>
          </a:prstGeom>
          <a:effectLst>
            <a:outerShdw blurRad="114300" dist="1143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Following the Lord becomes easier as you grow older.</a:t>
            </a:r>
            <a:endParaRPr lang="en-US" sz="2400" dirty="0"/>
          </a:p>
        </p:txBody>
      </p:sp>
      <p:sp>
        <p:nvSpPr>
          <p:cNvPr id="7" name="Rounded Rectangular Callout 6"/>
          <p:cNvSpPr/>
          <p:nvPr/>
        </p:nvSpPr>
        <p:spPr>
          <a:xfrm>
            <a:off x="7776391" y="1727200"/>
            <a:ext cx="3501209" cy="1582056"/>
          </a:xfrm>
          <a:prstGeom prst="wedgeRoundRectCallout">
            <a:avLst>
              <a:gd name="adj1" fmla="val -65978"/>
              <a:gd name="adj2" fmla="val 23298"/>
              <a:gd name="adj3" fmla="val 16667"/>
            </a:avLst>
          </a:prstGeom>
          <a:effectLst>
            <a:outerShdw blurRad="114300" dist="1143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I’m not so sure, in some ways it becomes harder as you get older.</a:t>
            </a:r>
            <a:endParaRPr lang="en-US" sz="2400" dirty="0"/>
          </a:p>
        </p:txBody>
      </p:sp>
    </p:spTree>
    <p:extLst>
      <p:ext uri="{BB962C8B-B14F-4D97-AF65-F5344CB8AC3E}">
        <p14:creationId xmlns:p14="http://schemas.microsoft.com/office/powerpoint/2010/main" val="4035787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93</TotalTime>
  <Words>930</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Act with Courage</vt:lpstr>
      <vt:lpstr>Consider …</vt:lpstr>
      <vt:lpstr>Listen for warning and encouragement.</vt:lpstr>
      <vt:lpstr>Listen for warning and encouragement.</vt:lpstr>
      <vt:lpstr>Listen for warning and encouragement.</vt:lpstr>
      <vt:lpstr>Courage in Following God</vt:lpstr>
      <vt:lpstr>Courage in Following God</vt:lpstr>
      <vt:lpstr>Courage in Following God</vt:lpstr>
      <vt:lpstr>Courage in Following God</vt:lpstr>
      <vt:lpstr>Mid Lesson Summary Video</vt:lpstr>
      <vt:lpstr>Listen for Asa’s response to the message.</vt:lpstr>
      <vt:lpstr>Listen for Asa’s response to the message.</vt:lpstr>
      <vt:lpstr>Encouraging Others to Follow God</vt:lpstr>
      <vt:lpstr>Encouraging Others to Follow God</vt:lpstr>
      <vt:lpstr>Encouraging Others to Follow God</vt:lpstr>
      <vt:lpstr>Encouraging Others to Follow God</vt:lpstr>
      <vt:lpstr>Application</vt:lpstr>
      <vt:lpstr>Application</vt:lpstr>
      <vt:lpstr>Application</vt:lpstr>
      <vt:lpstr>Family Activities</vt:lpstr>
      <vt:lpstr>Act with Courage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with Courage</dc:title>
  <dc:creator>Steve Armstrong</dc:creator>
  <cp:lastModifiedBy>Steve Armstrong</cp:lastModifiedBy>
  <cp:revision>9</cp:revision>
  <dcterms:created xsi:type="dcterms:W3CDTF">2019-07-18T12:26:01Z</dcterms:created>
  <dcterms:modified xsi:type="dcterms:W3CDTF">2019-07-18T13:59:06Z</dcterms:modified>
</cp:coreProperties>
</file>