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5" d="100"/>
          <a:sy n="75" d="100"/>
        </p:scale>
        <p:origin x="6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5/15/2020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5/15/2020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000" b="-7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91000"/>
                </a:schemeClr>
              </a:gs>
              <a:gs pos="64000">
                <a:schemeClr val="accent1">
                  <a:lumMod val="45000"/>
                  <a:lumOff val="55000"/>
                  <a:alpha val="90000"/>
                </a:schemeClr>
              </a:gs>
              <a:gs pos="83000">
                <a:schemeClr val="accent1">
                  <a:lumMod val="45000"/>
                  <a:lumOff val="55000"/>
                  <a:alpha val="90000"/>
                </a:schemeClr>
              </a:gs>
              <a:gs pos="100000">
                <a:schemeClr val="accent1">
                  <a:lumMod val="30000"/>
                  <a:lumOff val="70000"/>
                  <a:alpha val="90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hyperlink" Target="https://tinyurl.com/yce5rydo" TargetMode="Externa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0_ahxguhnh"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Accept</a:t>
            </a:r>
          </a:p>
        </p:txBody>
      </p:sp>
      <p:sp>
        <p:nvSpPr>
          <p:cNvPr id="3" name="Subtitle 2"/>
          <p:cNvSpPr>
            <a:spLocks noGrp="1"/>
          </p:cNvSpPr>
          <p:nvPr>
            <p:ph type="subTitle" idx="1"/>
          </p:nvPr>
        </p:nvSpPr>
        <p:spPr/>
        <p:txBody>
          <a:bodyPr/>
          <a:lstStyle/>
          <a:p>
            <a:r>
              <a:rPr lang="en-US" dirty="0"/>
              <a:t>May 31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57554-9525-4222-B47F-3A5D52636B93}"/>
              </a:ext>
            </a:extLst>
          </p:cNvPr>
          <p:cNvSpPr>
            <a:spLocks noGrp="1"/>
          </p:cNvSpPr>
          <p:nvPr>
            <p:ph type="title"/>
          </p:nvPr>
        </p:nvSpPr>
        <p:spPr/>
        <p:txBody>
          <a:bodyPr/>
          <a:lstStyle/>
          <a:p>
            <a:r>
              <a:rPr lang="en-US" dirty="0"/>
              <a:t>Don’t Cause Another Person to Stumble</a:t>
            </a:r>
          </a:p>
        </p:txBody>
      </p:sp>
      <p:sp>
        <p:nvSpPr>
          <p:cNvPr id="3" name="Content Placeholder 2">
            <a:extLst>
              <a:ext uri="{FF2B5EF4-FFF2-40B4-BE49-F238E27FC236}">
                <a16:creationId xmlns:a16="http://schemas.microsoft.com/office/drawing/2014/main" id="{8E6B5974-AB58-47C4-AC2A-78F35DE9CBDF}"/>
              </a:ext>
            </a:extLst>
          </p:cNvPr>
          <p:cNvSpPr>
            <a:spLocks noGrp="1"/>
          </p:cNvSpPr>
          <p:nvPr>
            <p:ph idx="1"/>
          </p:nvPr>
        </p:nvSpPr>
        <p:spPr/>
        <p:txBody>
          <a:bodyPr/>
          <a:lstStyle/>
          <a:p>
            <a:r>
              <a:rPr lang="en-US" dirty="0"/>
              <a:t>What responsibility does the mature believer have toward the spiritually weaker brother? </a:t>
            </a:r>
          </a:p>
          <a:p>
            <a:r>
              <a:rPr lang="en-US" dirty="0"/>
              <a:t>What if the weaker believer is distressed, offended and outraged by your expression of your freedom?  What should be your response?</a:t>
            </a:r>
          </a:p>
          <a:p>
            <a:r>
              <a:rPr lang="en-US" dirty="0"/>
              <a:t>What reasons did Paul give to support his instructions that the strong have responsibility toward the weak? </a:t>
            </a:r>
          </a:p>
          <a:p>
            <a:endParaRPr lang="en-US" dirty="0"/>
          </a:p>
        </p:txBody>
      </p:sp>
    </p:spTree>
    <p:extLst>
      <p:ext uri="{BB962C8B-B14F-4D97-AF65-F5344CB8AC3E}">
        <p14:creationId xmlns:p14="http://schemas.microsoft.com/office/powerpoint/2010/main" val="319919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8E1E6-438E-44E5-96ED-F4B5C6A65E92}"/>
              </a:ext>
            </a:extLst>
          </p:cNvPr>
          <p:cNvSpPr>
            <a:spLocks noGrp="1"/>
          </p:cNvSpPr>
          <p:nvPr>
            <p:ph type="title"/>
          </p:nvPr>
        </p:nvSpPr>
        <p:spPr/>
        <p:txBody>
          <a:bodyPr/>
          <a:lstStyle/>
          <a:p>
            <a:r>
              <a:rPr lang="en-US" dirty="0"/>
              <a:t>Don’t Cause Another Person to Stumble</a:t>
            </a:r>
          </a:p>
        </p:txBody>
      </p:sp>
      <p:sp>
        <p:nvSpPr>
          <p:cNvPr id="3" name="Content Placeholder 2">
            <a:extLst>
              <a:ext uri="{FF2B5EF4-FFF2-40B4-BE49-F238E27FC236}">
                <a16:creationId xmlns:a16="http://schemas.microsoft.com/office/drawing/2014/main" id="{E6BCB9B9-5C7F-4293-AD37-42CB32232B50}"/>
              </a:ext>
            </a:extLst>
          </p:cNvPr>
          <p:cNvSpPr>
            <a:spLocks noGrp="1"/>
          </p:cNvSpPr>
          <p:nvPr>
            <p:ph idx="1"/>
          </p:nvPr>
        </p:nvSpPr>
        <p:spPr/>
        <p:txBody>
          <a:bodyPr/>
          <a:lstStyle/>
          <a:p>
            <a:r>
              <a:rPr lang="en-US" dirty="0"/>
              <a:t>How do you balance enjoying your freedom and avoiding stumbling blocks? </a:t>
            </a:r>
          </a:p>
          <a:p>
            <a:r>
              <a:rPr lang="en-US" dirty="0"/>
              <a:t>How can Christians share a spirit of unity despite having different views on certain practices? </a:t>
            </a:r>
          </a:p>
        </p:txBody>
      </p:sp>
    </p:spTree>
    <p:extLst>
      <p:ext uri="{BB962C8B-B14F-4D97-AF65-F5344CB8AC3E}">
        <p14:creationId xmlns:p14="http://schemas.microsoft.com/office/powerpoint/2010/main" val="231606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E7C7-6F8E-4FF0-8E34-2340C4D4DA61}"/>
              </a:ext>
            </a:extLst>
          </p:cNvPr>
          <p:cNvSpPr>
            <a:spLocks noGrp="1"/>
          </p:cNvSpPr>
          <p:nvPr>
            <p:ph type="title"/>
          </p:nvPr>
        </p:nvSpPr>
        <p:spPr/>
        <p:txBody>
          <a:bodyPr/>
          <a:lstStyle/>
          <a:p>
            <a:pPr algn="l"/>
            <a:r>
              <a:rPr lang="en-US" dirty="0"/>
              <a:t>Listen for how to build up one another. </a:t>
            </a:r>
          </a:p>
        </p:txBody>
      </p:sp>
      <p:sp>
        <p:nvSpPr>
          <p:cNvPr id="3" name="Content Placeholder 2">
            <a:extLst>
              <a:ext uri="{FF2B5EF4-FFF2-40B4-BE49-F238E27FC236}">
                <a16:creationId xmlns:a16="http://schemas.microsoft.com/office/drawing/2014/main" id="{463EC30D-C2C4-4B2F-B7E5-6D3303171BE6}"/>
              </a:ext>
            </a:extLst>
          </p:cNvPr>
          <p:cNvSpPr>
            <a:spLocks noGrp="1"/>
          </p:cNvSpPr>
          <p:nvPr>
            <p:ph idx="1"/>
          </p:nvPr>
        </p:nvSpPr>
        <p:spPr>
          <a:xfrm>
            <a:off x="838200" y="1689100"/>
            <a:ext cx="10515600" cy="4487863"/>
          </a:xfrm>
        </p:spPr>
        <p:txBody>
          <a:bodyPr/>
          <a:lstStyle/>
          <a:p>
            <a:pPr marL="0" indent="0" algn="ctr">
              <a:buNone/>
            </a:pPr>
            <a:r>
              <a:rPr lang="en-US" dirty="0"/>
              <a:t>Romans 14:16-19 (NIV)   Do not allow what you consider good to be spoken of as evil. 17  For the kingdom of God is not a matter of eating and drinking, but of righteousness, peace and joy in the Holy Spirit, 18  because anyone who serves Christ in this way is pleasing to God and approved by men. 19  Let us therefore make every effort to do what leads to peace and to mutual edification.</a:t>
            </a:r>
          </a:p>
        </p:txBody>
      </p:sp>
      <p:pic>
        <p:nvPicPr>
          <p:cNvPr id="4" name="Picture 3">
            <a:extLst>
              <a:ext uri="{FF2B5EF4-FFF2-40B4-BE49-F238E27FC236}">
                <a16:creationId xmlns:a16="http://schemas.microsoft.com/office/drawing/2014/main" id="{13FA04F8-7163-41F7-9EF3-3355E5E76846}"/>
              </a:ext>
            </a:extLst>
          </p:cNvPr>
          <p:cNvPicPr>
            <a:picLocks noChangeAspect="1"/>
          </p:cNvPicPr>
          <p:nvPr/>
        </p:nvPicPr>
        <p:blipFill>
          <a:blip r:embed="rId2"/>
          <a:stretch>
            <a:fillRect/>
          </a:stretch>
        </p:blipFill>
        <p:spPr>
          <a:xfrm>
            <a:off x="4809690" y="5960998"/>
            <a:ext cx="2254293" cy="3256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2356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EE3C0-2497-4E63-8603-40D8B383616E}"/>
              </a:ext>
            </a:extLst>
          </p:cNvPr>
          <p:cNvSpPr>
            <a:spLocks noGrp="1"/>
          </p:cNvSpPr>
          <p:nvPr>
            <p:ph type="title"/>
          </p:nvPr>
        </p:nvSpPr>
        <p:spPr/>
        <p:txBody>
          <a:bodyPr/>
          <a:lstStyle/>
          <a:p>
            <a:r>
              <a:rPr lang="en-US" dirty="0"/>
              <a:t>Build Up Fellow Believers</a:t>
            </a:r>
          </a:p>
        </p:txBody>
      </p:sp>
      <p:sp>
        <p:nvSpPr>
          <p:cNvPr id="3" name="Content Placeholder 2">
            <a:extLst>
              <a:ext uri="{FF2B5EF4-FFF2-40B4-BE49-F238E27FC236}">
                <a16:creationId xmlns:a16="http://schemas.microsoft.com/office/drawing/2014/main" id="{0805FF28-F65D-4364-94A1-6A3E7B4807BB}"/>
              </a:ext>
            </a:extLst>
          </p:cNvPr>
          <p:cNvSpPr>
            <a:spLocks noGrp="1"/>
          </p:cNvSpPr>
          <p:nvPr>
            <p:ph idx="1"/>
          </p:nvPr>
        </p:nvSpPr>
        <p:spPr/>
        <p:txBody>
          <a:bodyPr/>
          <a:lstStyle/>
          <a:p>
            <a:r>
              <a:rPr lang="en-US" dirty="0"/>
              <a:t>What kind of situation might result in good being spoken of as evil?</a:t>
            </a:r>
          </a:p>
          <a:p>
            <a:r>
              <a:rPr lang="en-US" dirty="0"/>
              <a:t>What three attributes of the kingdom did Paul cite?  What is the true focus of the kingdom of God?</a:t>
            </a:r>
          </a:p>
          <a:p>
            <a:r>
              <a:rPr lang="en-US" dirty="0"/>
              <a:t>What should pursuing peace look like in our church? </a:t>
            </a:r>
          </a:p>
        </p:txBody>
      </p:sp>
    </p:spTree>
    <p:extLst>
      <p:ext uri="{BB962C8B-B14F-4D97-AF65-F5344CB8AC3E}">
        <p14:creationId xmlns:p14="http://schemas.microsoft.com/office/powerpoint/2010/main" val="347613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BCC6-F978-4D87-A52A-C877EEDAF312}"/>
              </a:ext>
            </a:extLst>
          </p:cNvPr>
          <p:cNvSpPr>
            <a:spLocks noGrp="1"/>
          </p:cNvSpPr>
          <p:nvPr>
            <p:ph type="title"/>
          </p:nvPr>
        </p:nvSpPr>
        <p:spPr/>
        <p:txBody>
          <a:bodyPr/>
          <a:lstStyle/>
          <a:p>
            <a:r>
              <a:rPr lang="en-US" dirty="0"/>
              <a:t>Build Up Fellow Believers</a:t>
            </a:r>
          </a:p>
        </p:txBody>
      </p:sp>
      <p:sp>
        <p:nvSpPr>
          <p:cNvPr id="3" name="Content Placeholder 2">
            <a:extLst>
              <a:ext uri="{FF2B5EF4-FFF2-40B4-BE49-F238E27FC236}">
                <a16:creationId xmlns:a16="http://schemas.microsoft.com/office/drawing/2014/main" id="{35712D24-F44D-4C7C-9CF7-F781036F4E13}"/>
              </a:ext>
            </a:extLst>
          </p:cNvPr>
          <p:cNvSpPr>
            <a:spLocks noGrp="1"/>
          </p:cNvSpPr>
          <p:nvPr>
            <p:ph idx="1"/>
          </p:nvPr>
        </p:nvSpPr>
        <p:spPr/>
        <p:txBody>
          <a:bodyPr/>
          <a:lstStyle/>
          <a:p>
            <a:r>
              <a:rPr lang="en-US" dirty="0"/>
              <a:t>What are some specific ways we can pursue peace with those with whom we have differences of opinion? How can Christians share a spirit of unity despite having different views on certain practices? </a:t>
            </a:r>
          </a:p>
          <a:p>
            <a:r>
              <a:rPr lang="en-US" dirty="0"/>
              <a:t>What would working “for mutual edification” look like in our church?</a:t>
            </a:r>
          </a:p>
        </p:txBody>
      </p:sp>
    </p:spTree>
    <p:extLst>
      <p:ext uri="{BB962C8B-B14F-4D97-AF65-F5344CB8AC3E}">
        <p14:creationId xmlns:p14="http://schemas.microsoft.com/office/powerpoint/2010/main" val="11332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E78E-E460-46D2-8DF8-2A4C1551B73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B7CD2CB-2D21-4B67-BC61-AF01C1A89D0D}"/>
              </a:ext>
            </a:extLst>
          </p:cNvPr>
          <p:cNvSpPr>
            <a:spLocks noGrp="1"/>
          </p:cNvSpPr>
          <p:nvPr>
            <p:ph idx="1"/>
          </p:nvPr>
        </p:nvSpPr>
        <p:spPr>
          <a:xfrm>
            <a:off x="838200" y="2222499"/>
            <a:ext cx="10515600" cy="3954463"/>
          </a:xfrm>
        </p:spPr>
        <p:txBody>
          <a:bodyPr/>
          <a:lstStyle/>
          <a:p>
            <a:r>
              <a:rPr lang="en-US" dirty="0"/>
              <a:t>Extend grace. </a:t>
            </a:r>
          </a:p>
          <a:p>
            <a:pPr lvl="1"/>
            <a:r>
              <a:rPr lang="en-US" dirty="0"/>
              <a:t>If someone has offended you because their actions go against your convictions, forgive. </a:t>
            </a:r>
          </a:p>
          <a:p>
            <a:pPr lvl="1"/>
            <a:r>
              <a:rPr lang="en-US" dirty="0"/>
              <a:t>Do not hold these actions over their heads.</a:t>
            </a:r>
          </a:p>
          <a:p>
            <a:endParaRPr lang="en-US" dirty="0"/>
          </a:p>
        </p:txBody>
      </p:sp>
    </p:spTree>
    <p:extLst>
      <p:ext uri="{BB962C8B-B14F-4D97-AF65-F5344CB8AC3E}">
        <p14:creationId xmlns:p14="http://schemas.microsoft.com/office/powerpoint/2010/main" val="4163024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E78E-E460-46D2-8DF8-2A4C1551B73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9B7CD2CB-2D21-4B67-BC61-AF01C1A89D0D}"/>
              </a:ext>
            </a:extLst>
          </p:cNvPr>
          <p:cNvSpPr>
            <a:spLocks noGrp="1"/>
          </p:cNvSpPr>
          <p:nvPr>
            <p:ph idx="1"/>
          </p:nvPr>
        </p:nvSpPr>
        <p:spPr>
          <a:xfrm>
            <a:off x="838200" y="2044699"/>
            <a:ext cx="10515600" cy="4132263"/>
          </a:xfrm>
        </p:spPr>
        <p:txBody>
          <a:bodyPr/>
          <a:lstStyle/>
          <a:p>
            <a:r>
              <a:rPr lang="en-US" dirty="0"/>
              <a:t>Let go. </a:t>
            </a:r>
          </a:p>
          <a:p>
            <a:pPr lvl="1"/>
            <a:r>
              <a:rPr lang="en-US" dirty="0"/>
              <a:t>You may feel perfectly free in Christ to participate in some activities, but others do not. </a:t>
            </a:r>
          </a:p>
          <a:p>
            <a:pPr lvl="1"/>
            <a:r>
              <a:rPr lang="en-US" dirty="0"/>
              <a:t>Let go of your freedom to engage in the activity in order to respect and serve the other person.</a:t>
            </a:r>
          </a:p>
          <a:p>
            <a:endParaRPr lang="en-US" dirty="0"/>
          </a:p>
        </p:txBody>
      </p:sp>
    </p:spTree>
    <p:extLst>
      <p:ext uri="{BB962C8B-B14F-4D97-AF65-F5344CB8AC3E}">
        <p14:creationId xmlns:p14="http://schemas.microsoft.com/office/powerpoint/2010/main" val="3221948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E78E-E460-46D2-8DF8-2A4C1551B73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9B7CD2CB-2D21-4B67-BC61-AF01C1A89D0D}"/>
              </a:ext>
            </a:extLst>
          </p:cNvPr>
          <p:cNvSpPr>
            <a:spLocks noGrp="1"/>
          </p:cNvSpPr>
          <p:nvPr>
            <p:ph idx="1"/>
          </p:nvPr>
        </p:nvSpPr>
        <p:spPr/>
        <p:txBody>
          <a:bodyPr/>
          <a:lstStyle/>
          <a:p>
            <a:r>
              <a:rPr lang="en-US" dirty="0"/>
              <a:t>Agree to disagree. </a:t>
            </a:r>
          </a:p>
          <a:p>
            <a:pPr lvl="1"/>
            <a:r>
              <a:rPr lang="en-US" dirty="0"/>
              <a:t>Meet with someone with whom you have a difference of opinion. </a:t>
            </a:r>
          </a:p>
          <a:p>
            <a:pPr lvl="1"/>
            <a:r>
              <a:rPr lang="en-US" dirty="0"/>
              <a:t>t might help if you each communicated why you hold to a certain conviction; in the end, however, you may still choose to agree to disagree.</a:t>
            </a:r>
          </a:p>
          <a:p>
            <a:pPr lvl="1"/>
            <a:r>
              <a:rPr lang="en-US" dirty="0"/>
              <a:t>Maintain love and respect for the other person in spite of the difference</a:t>
            </a:r>
          </a:p>
          <a:p>
            <a:endParaRPr lang="en-US" dirty="0"/>
          </a:p>
        </p:txBody>
      </p:sp>
    </p:spTree>
    <p:extLst>
      <p:ext uri="{BB962C8B-B14F-4D97-AF65-F5344CB8AC3E}">
        <p14:creationId xmlns:p14="http://schemas.microsoft.com/office/powerpoint/2010/main" val="2454773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5E39-42BF-47F1-9619-D8F0227653BF}"/>
              </a:ext>
            </a:extLst>
          </p:cNvPr>
          <p:cNvSpPr>
            <a:spLocks noGrp="1"/>
          </p:cNvSpPr>
          <p:nvPr>
            <p:ph type="title"/>
          </p:nvPr>
        </p:nvSpPr>
        <p:spPr/>
        <p:txBody>
          <a:bodyPr/>
          <a:lstStyle/>
          <a:p>
            <a:r>
              <a:rPr lang="en-US" dirty="0"/>
              <a:t>Family Activities</a:t>
            </a:r>
          </a:p>
        </p:txBody>
      </p:sp>
      <p:pic>
        <p:nvPicPr>
          <p:cNvPr id="5" name="Picture 4">
            <a:extLst>
              <a:ext uri="{FF2B5EF4-FFF2-40B4-BE49-F238E27FC236}">
                <a16:creationId xmlns:a16="http://schemas.microsoft.com/office/drawing/2014/main" id="{97B20C7E-6940-46E6-BC6D-2B0D24002688}"/>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656503" y="3177757"/>
            <a:ext cx="1944793" cy="2686885"/>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0EBC418D-AD5F-485E-8076-E7FE5D005CE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77" t="6831" r="3152" b="7167"/>
          <a:stretch/>
        </p:blipFill>
        <p:spPr bwMode="auto">
          <a:xfrm>
            <a:off x="4305301" y="3767656"/>
            <a:ext cx="4279899" cy="994843"/>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peech Bubble: Rectangle with Corners Rounded 5">
            <a:extLst>
              <a:ext uri="{FF2B5EF4-FFF2-40B4-BE49-F238E27FC236}">
                <a16:creationId xmlns:a16="http://schemas.microsoft.com/office/drawing/2014/main" id="{F6CFD5BE-9777-42FA-AD94-B8017713BD7D}"/>
              </a:ext>
            </a:extLst>
          </p:cNvPr>
          <p:cNvSpPr/>
          <p:nvPr/>
        </p:nvSpPr>
        <p:spPr>
          <a:xfrm>
            <a:off x="3822700" y="1714500"/>
            <a:ext cx="6832600" cy="1663700"/>
          </a:xfrm>
          <a:prstGeom prst="wedgeRoundRectCallout">
            <a:avLst>
              <a:gd name="adj1" fmla="val -61582"/>
              <a:gd name="adj2" fmla="val 5792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Oh my goodness … a coded message.  And from the local </a:t>
            </a:r>
            <a:r>
              <a:rPr lang="en-US" dirty="0" err="1">
                <a:latin typeface="Comic Sans MS" panose="030F0702030302020204" pitchFamily="66" charset="0"/>
              </a:rPr>
              <a:t>Srislandsmark</a:t>
            </a:r>
            <a:r>
              <a:rPr lang="en-US" dirty="0">
                <a:latin typeface="Comic Sans MS" panose="030F0702030302020204" pitchFamily="66" charset="0"/>
              </a:rPr>
              <a:t> secret operative.  You’ll need to decrypt it immediately.  Help is available at </a:t>
            </a:r>
            <a:r>
              <a:rPr lang="en-US" sz="18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5"/>
              </a:rPr>
              <a:t>https://tinyurl.com/yce5rydo</a:t>
            </a:r>
            <a:r>
              <a:rPr lang="en-US" sz="18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dirty="0">
                <a:latin typeface="Comic Sans MS" panose="030F0702030302020204" pitchFamily="66" charset="0"/>
              </a:rPr>
              <a:t>There’s other unclassified activities there also.  </a:t>
            </a:r>
          </a:p>
        </p:txBody>
      </p:sp>
    </p:spTree>
    <p:extLst>
      <p:ext uri="{BB962C8B-B14F-4D97-AF65-F5344CB8AC3E}">
        <p14:creationId xmlns:p14="http://schemas.microsoft.com/office/powerpoint/2010/main" val="1915713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Accept</a:t>
            </a:r>
          </a:p>
        </p:txBody>
      </p:sp>
      <p:sp>
        <p:nvSpPr>
          <p:cNvPr id="3" name="Subtitle 2"/>
          <p:cNvSpPr>
            <a:spLocks noGrp="1"/>
          </p:cNvSpPr>
          <p:nvPr>
            <p:ph type="subTitle" idx="1"/>
          </p:nvPr>
        </p:nvSpPr>
        <p:spPr/>
        <p:txBody>
          <a:bodyPr/>
          <a:lstStyle/>
          <a:p>
            <a:r>
              <a:rPr lang="en-US" dirty="0"/>
              <a:t>May 31</a:t>
            </a:r>
          </a:p>
        </p:txBody>
      </p:sp>
    </p:spTree>
    <p:extLst>
      <p:ext uri="{BB962C8B-B14F-4D97-AF65-F5344CB8AC3E}">
        <p14:creationId xmlns:p14="http://schemas.microsoft.com/office/powerpoint/2010/main" val="153178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1A3C0-9C03-4C92-8644-8371E41E49F5}"/>
              </a:ext>
            </a:extLst>
          </p:cNvPr>
          <p:cNvSpPr>
            <a:spLocks noGrp="1"/>
          </p:cNvSpPr>
          <p:nvPr>
            <p:ph type="title"/>
          </p:nvPr>
        </p:nvSpPr>
        <p:spPr/>
        <p:txBody>
          <a:bodyPr/>
          <a:lstStyle/>
          <a:p>
            <a:r>
              <a:rPr lang="en-US" dirty="0"/>
              <a:t>Video Introduction</a:t>
            </a:r>
          </a:p>
        </p:txBody>
      </p:sp>
      <p:pic>
        <p:nvPicPr>
          <p:cNvPr id="6" name="Picture 5" descr="A group of people standing in front of a television screen&#10;&#10;Description automatically generated">
            <a:hlinkClick r:id="rId2"/>
            <a:extLst>
              <a:ext uri="{FF2B5EF4-FFF2-40B4-BE49-F238E27FC236}">
                <a16:creationId xmlns:a16="http://schemas.microsoft.com/office/drawing/2014/main" id="{56602686-6BBC-4FC1-BAD1-F4FE7D9E8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499" y="1276350"/>
            <a:ext cx="7090263" cy="4804064"/>
          </a:xfrm>
          <a:prstGeom prst="rect">
            <a:avLst/>
          </a:prstGeom>
        </p:spPr>
      </p:pic>
      <p:sp>
        <p:nvSpPr>
          <p:cNvPr id="7" name="TextBox 6">
            <a:extLst>
              <a:ext uri="{FF2B5EF4-FFF2-40B4-BE49-F238E27FC236}">
                <a16:creationId xmlns:a16="http://schemas.microsoft.com/office/drawing/2014/main" id="{F48F7219-B94D-455B-8F75-31FF7D7FE78A}"/>
              </a:ext>
            </a:extLst>
          </p:cNvPr>
          <p:cNvSpPr txBox="1"/>
          <p:nvPr/>
        </p:nvSpPr>
        <p:spPr>
          <a:xfrm>
            <a:off x="3788229" y="5783283"/>
            <a:ext cx="4975761" cy="523220"/>
          </a:xfrm>
          <a:prstGeom prst="rect">
            <a:avLst/>
          </a:prstGeom>
          <a:noFill/>
        </p:spPr>
        <p:txBody>
          <a:bodyPr wrap="square" rtlCol="0">
            <a:spAutoFit/>
          </a:bodyPr>
          <a:lstStyle/>
          <a:p>
            <a:pPr algn="ctr"/>
            <a:r>
              <a:rPr lang="en-US" sz="2800" dirty="0">
                <a:hlinkClick r:id="rId2"/>
              </a:rPr>
              <a:t>View Video</a:t>
            </a:r>
            <a:endParaRPr lang="en-US" sz="2800" dirty="0"/>
          </a:p>
        </p:txBody>
      </p:sp>
    </p:spTree>
    <p:extLst>
      <p:ext uri="{BB962C8B-B14F-4D97-AF65-F5344CB8AC3E}">
        <p14:creationId xmlns:p14="http://schemas.microsoft.com/office/powerpoint/2010/main" val="1418313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064DC2-10EA-4C53-AC77-2146C8C974A7}"/>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8EE5DDDD-051E-4A08-8917-66F2252C4E06}"/>
              </a:ext>
            </a:extLst>
          </p:cNvPr>
          <p:cNvSpPr>
            <a:spLocks noGrp="1"/>
          </p:cNvSpPr>
          <p:nvPr>
            <p:ph idx="1"/>
          </p:nvPr>
        </p:nvSpPr>
        <p:spPr>
          <a:xfrm>
            <a:off x="873826" y="1837500"/>
            <a:ext cx="10515600" cy="4351338"/>
          </a:xfrm>
        </p:spPr>
        <p:txBody>
          <a:bodyPr/>
          <a:lstStyle/>
          <a:p>
            <a:r>
              <a:rPr lang="en-US" dirty="0"/>
              <a:t>How do you decide what is not worth arguing about?</a:t>
            </a:r>
          </a:p>
          <a:p>
            <a:r>
              <a:rPr lang="en-US" dirty="0">
                <a:solidFill>
                  <a:srgbClr val="C00000"/>
                </a:solidFill>
              </a:rPr>
              <a:t>Today we look at Paul’s teaching on agreeing to disagree</a:t>
            </a:r>
          </a:p>
          <a:p>
            <a:pPr lvl="1"/>
            <a:r>
              <a:rPr lang="en-US" dirty="0">
                <a:solidFill>
                  <a:srgbClr val="C00000"/>
                </a:solidFill>
              </a:rPr>
              <a:t>Don’t let differences of opinion damage your relationships.</a:t>
            </a:r>
          </a:p>
          <a:p>
            <a:endParaRPr lang="en-US" dirty="0"/>
          </a:p>
          <a:p>
            <a:endParaRPr lang="en-US" dirty="0"/>
          </a:p>
        </p:txBody>
      </p:sp>
      <p:grpSp>
        <p:nvGrpSpPr>
          <p:cNvPr id="9" name="Group 8">
            <a:extLst>
              <a:ext uri="{FF2B5EF4-FFF2-40B4-BE49-F238E27FC236}">
                <a16:creationId xmlns:a16="http://schemas.microsoft.com/office/drawing/2014/main" id="{8BEF1989-997E-47A6-A01E-8A5D1D60CE87}"/>
              </a:ext>
            </a:extLst>
          </p:cNvPr>
          <p:cNvGrpSpPr/>
          <p:nvPr/>
        </p:nvGrpSpPr>
        <p:grpSpPr>
          <a:xfrm>
            <a:off x="1013882" y="2786797"/>
            <a:ext cx="9817086" cy="3254087"/>
            <a:chOff x="1179323" y="2624447"/>
            <a:chExt cx="9817086" cy="3254087"/>
          </a:xfrm>
        </p:grpSpPr>
        <p:pic>
          <p:nvPicPr>
            <p:cNvPr id="6" name="Picture 5" descr="A person posing for a picture&#10;&#10;Description automatically generated">
              <a:extLst>
                <a:ext uri="{FF2B5EF4-FFF2-40B4-BE49-F238E27FC236}">
                  <a16:creationId xmlns:a16="http://schemas.microsoft.com/office/drawing/2014/main" id="{9A54319D-F180-4437-BE88-27E629337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4880" y="2747406"/>
              <a:ext cx="4433455" cy="313112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36421E3-AFE7-4111-B456-827EC0D30F3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78" b="89800" l="9989" r="92850">
                          <a14:foregroundMark x1="13249" y1="44346" x2="13249" y2="44346"/>
                          <a14:foregroundMark x1="15037" y1="59202" x2="15037" y2="59202"/>
                          <a14:foregroundMark x1="15983" y1="66962" x2="15983" y2="66962"/>
                          <a14:foregroundMark x1="15563" y1="54767" x2="15563" y2="54767"/>
                          <a14:foregroundMark x1="20294" y1="81818" x2="20294" y2="81818"/>
                          <a14:foregroundMark x1="10410" y1="81375" x2="10410" y2="81375"/>
                          <a14:foregroundMark x1="12303" y1="75831" x2="12303" y2="75831"/>
                          <a14:foregroundMark x1="18086" y1="74945" x2="18086" y2="74945"/>
                          <a14:foregroundMark x1="15037" y1="56763" x2="15037" y2="56763"/>
                          <a14:foregroundMark x1="27971" y1="61197" x2="27971" y2="61197"/>
                          <a14:foregroundMark x1="30599" y1="48115" x2="30599" y2="48115"/>
                          <a14:foregroundMark x1="26604" y1="72727" x2="26604" y2="72727"/>
                          <a14:foregroundMark x1="58780" y1="68071" x2="58780" y2="68071"/>
                          <a14:foregroundMark x1="58780" y1="57428" x2="58780" y2="57428"/>
                          <a14:foregroundMark x1="57518" y1="53659" x2="57518" y2="53659"/>
                          <a14:foregroundMark x1="56467" y1="43237" x2="56467" y2="43237"/>
                          <a14:foregroundMark x1="56257" y1="53215" x2="56257" y2="53215"/>
                          <a14:foregroundMark x1="50263" y1="43902" x2="50263" y2="43902"/>
                          <a14:foregroundMark x1="51104" y1="42129" x2="51104" y2="42129"/>
                          <a14:foregroundMark x1="49527" y1="41242" x2="49527" y2="41242"/>
                          <a14:foregroundMark x1="63091" y1="37694" x2="63091" y2="37694"/>
                          <a14:foregroundMark x1="64458" y1="35920" x2="64458" y2="35920"/>
                          <a14:foregroundMark x1="64248" y1="34368" x2="64248" y2="34368"/>
                          <a14:foregroundMark x1="62986" y1="34812" x2="62986" y2="34812"/>
                          <a14:foregroundMark x1="57939" y1="54545" x2="57939" y2="54545"/>
                          <a14:foregroundMark x1="57308" y1="60532" x2="57308" y2="60532"/>
                          <a14:foregroundMark x1="57518" y1="58537" x2="57518" y2="58537"/>
                          <a14:foregroundMark x1="58044" y1="68071" x2="58044" y2="68071"/>
                          <a14:foregroundMark x1="54784" y1="78049" x2="54784" y2="78049"/>
                          <a14:foregroundMark x1="53102" y1="82927" x2="53102" y2="82927"/>
                          <a14:foregroundMark x1="55205" y1="75831" x2="55205" y2="75831"/>
                          <a14:foregroundMark x1="61094" y1="74501" x2="61094" y2="74501"/>
                          <a14:foregroundMark x1="64143" y1="81375" x2="64143" y2="81375"/>
                          <a14:foregroundMark x1="61409" y1="79157" x2="61409" y2="79157"/>
                          <a14:foregroundMark x1="56467" y1="59424" x2="56467" y2="59424"/>
                          <a14:foregroundMark x1="73396" y1="72727" x2="73396" y2="72727"/>
                          <a14:foregroundMark x1="76972" y1="71397" x2="76972" y2="71397"/>
                          <a14:foregroundMark x1="86751" y1="50111" x2="86751" y2="50111"/>
                          <a14:foregroundMark x1="92850" y1="54324" x2="92850" y2="54324"/>
                          <a14:foregroundMark x1="92850" y1="54989" x2="92850" y2="54989"/>
                          <a14:foregroundMark x1="84543" y1="59645" x2="84543" y2="59645"/>
                          <a14:foregroundMark x1="54364" y1="52550" x2="54364" y2="52550"/>
                          <a14:foregroundMark x1="59516" y1="58537" x2="59516" y2="58537"/>
                          <a14:foregroundMark x1="71714" y1="27051" x2="71714" y2="27051"/>
                          <a14:foregroundMark x1="51840" y1="49446" x2="51840" y2="49446"/>
                          <a14:foregroundMark x1="51314" y1="46563" x2="51314" y2="46563"/>
                          <a14:foregroundMark x1="14196" y1="56984" x2="14196" y2="56984"/>
                          <a14:foregroundMark x1="62671" y1="41242" x2="62671" y2="41242"/>
                          <a14:foregroundMark x1="50789" y1="45011" x2="50789" y2="45011"/>
                          <a14:foregroundMark x1="62461" y1="43016" x2="62461" y2="43016"/>
                          <a14:foregroundMark x1="55731" y1="73836" x2="55731" y2="73836"/>
                          <a14:foregroundMark x1="76236" y1="72727" x2="76236" y2="72727"/>
                          <a14:foregroundMark x1="82124" y1="77605" x2="82124" y2="77605"/>
                          <a14:foregroundMark x1="90116" y1="56541" x2="90116" y2="56541"/>
                          <a14:foregroundMark x1="91377" y1="55211" x2="91377" y2="55211"/>
                          <a14:foregroundMark x1="80126" y1="45455" x2="80126" y2="45455"/>
                          <a14:foregroundMark x1="79706" y1="43016" x2="79706" y2="43016"/>
                          <a14:foregroundMark x1="60883" y1="73171" x2="60883" y2="73171"/>
                          <a14:foregroundMark x1="61094" y1="76497" x2="61094" y2="76497"/>
                        </a14:backgroundRemoval>
                      </a14:imgEffect>
                    </a14:imgLayer>
                  </a14:imgProps>
                </a:ext>
              </a:extLst>
            </a:blip>
            <a:srcRect r="60211"/>
            <a:stretch/>
          </p:blipFill>
          <p:spPr>
            <a:xfrm>
              <a:off x="1179323" y="2624447"/>
              <a:ext cx="2680158" cy="319446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6DCB18BC-7E6A-4C6F-BC1A-DC83C927264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78" b="89800" l="9989" r="92850">
                          <a14:foregroundMark x1="13249" y1="44346" x2="13249" y2="44346"/>
                          <a14:foregroundMark x1="15037" y1="59202" x2="15037" y2="59202"/>
                          <a14:foregroundMark x1="15983" y1="66962" x2="15983" y2="66962"/>
                          <a14:foregroundMark x1="15563" y1="54767" x2="15563" y2="54767"/>
                          <a14:foregroundMark x1="20294" y1="81818" x2="20294" y2="81818"/>
                          <a14:foregroundMark x1="10410" y1="81375" x2="10410" y2="81375"/>
                          <a14:foregroundMark x1="12303" y1="75831" x2="12303" y2="75831"/>
                          <a14:foregroundMark x1="18086" y1="74945" x2="18086" y2="74945"/>
                          <a14:foregroundMark x1="15037" y1="56763" x2="15037" y2="56763"/>
                          <a14:foregroundMark x1="27971" y1="61197" x2="27971" y2="61197"/>
                          <a14:foregroundMark x1="30599" y1="48115" x2="30599" y2="48115"/>
                          <a14:foregroundMark x1="26604" y1="72727" x2="26604" y2="72727"/>
                          <a14:foregroundMark x1="58780" y1="68071" x2="58780" y2="68071"/>
                          <a14:foregroundMark x1="58780" y1="57428" x2="58780" y2="57428"/>
                          <a14:foregroundMark x1="57518" y1="53659" x2="57518" y2="53659"/>
                          <a14:foregroundMark x1="56467" y1="43237" x2="56467" y2="43237"/>
                          <a14:foregroundMark x1="56257" y1="53215" x2="56257" y2="53215"/>
                          <a14:foregroundMark x1="50263" y1="43902" x2="50263" y2="43902"/>
                          <a14:foregroundMark x1="51104" y1="42129" x2="51104" y2="42129"/>
                          <a14:foregroundMark x1="49527" y1="41242" x2="49527" y2="41242"/>
                          <a14:foregroundMark x1="63091" y1="37694" x2="63091" y2="37694"/>
                          <a14:foregroundMark x1="64458" y1="35920" x2="64458" y2="35920"/>
                          <a14:foregroundMark x1="64248" y1="34368" x2="64248" y2="34368"/>
                          <a14:foregroundMark x1="62986" y1="34812" x2="62986" y2="34812"/>
                          <a14:foregroundMark x1="57939" y1="54545" x2="57939" y2="54545"/>
                          <a14:foregroundMark x1="57308" y1="60532" x2="57308" y2="60532"/>
                          <a14:foregroundMark x1="57518" y1="58537" x2="57518" y2="58537"/>
                          <a14:foregroundMark x1="58044" y1="68071" x2="58044" y2="68071"/>
                          <a14:foregroundMark x1="54784" y1="78049" x2="54784" y2="78049"/>
                          <a14:foregroundMark x1="53102" y1="82927" x2="53102" y2="82927"/>
                          <a14:foregroundMark x1="55205" y1="75831" x2="55205" y2="75831"/>
                          <a14:foregroundMark x1="61094" y1="74501" x2="61094" y2="74501"/>
                          <a14:foregroundMark x1="64143" y1="81375" x2="64143" y2="81375"/>
                          <a14:foregroundMark x1="61409" y1="79157" x2="61409" y2="79157"/>
                          <a14:foregroundMark x1="56467" y1="59424" x2="56467" y2="59424"/>
                          <a14:foregroundMark x1="73396" y1="72727" x2="73396" y2="72727"/>
                          <a14:foregroundMark x1="76972" y1="71397" x2="76972" y2="71397"/>
                          <a14:foregroundMark x1="86751" y1="50111" x2="86751" y2="50111"/>
                          <a14:foregroundMark x1="92850" y1="54324" x2="92850" y2="54324"/>
                          <a14:foregroundMark x1="92850" y1="54989" x2="92850" y2="54989"/>
                          <a14:foregroundMark x1="84543" y1="59645" x2="84543" y2="59645"/>
                          <a14:foregroundMark x1="54364" y1="52550" x2="54364" y2="52550"/>
                          <a14:foregroundMark x1="59516" y1="58537" x2="59516" y2="58537"/>
                          <a14:foregroundMark x1="71714" y1="27051" x2="71714" y2="27051"/>
                          <a14:foregroundMark x1="51840" y1="49446" x2="51840" y2="49446"/>
                          <a14:foregroundMark x1="51314" y1="46563" x2="51314" y2="46563"/>
                          <a14:foregroundMark x1="14196" y1="56984" x2="14196" y2="56984"/>
                          <a14:foregroundMark x1="62671" y1="41242" x2="62671" y2="41242"/>
                          <a14:foregroundMark x1="50789" y1="45011" x2="50789" y2="45011"/>
                          <a14:foregroundMark x1="62461" y1="43016" x2="62461" y2="43016"/>
                          <a14:foregroundMark x1="55731" y1="73836" x2="55731" y2="73836"/>
                          <a14:foregroundMark x1="76236" y1="72727" x2="76236" y2="72727"/>
                          <a14:foregroundMark x1="82124" y1="77605" x2="82124" y2="77605"/>
                          <a14:foregroundMark x1="90116" y1="56541" x2="90116" y2="56541"/>
                          <a14:foregroundMark x1="91377" y1="55211" x2="91377" y2="55211"/>
                          <a14:foregroundMark x1="80126" y1="45455" x2="80126" y2="45455"/>
                          <a14:foregroundMark x1="79706" y1="43016" x2="79706" y2="43016"/>
                          <a14:foregroundMark x1="60883" y1="73171" x2="60883" y2="73171"/>
                          <a14:foregroundMark x1="61094" y1="76497" x2="61094" y2="76497"/>
                        </a14:backgroundRemoval>
                      </a14:imgEffect>
                    </a14:imgLayer>
                  </a14:imgProps>
                </a:ext>
              </a:extLst>
            </a:blip>
            <a:srcRect l="42870"/>
            <a:stretch/>
          </p:blipFill>
          <p:spPr>
            <a:xfrm>
              <a:off x="7350827" y="2707574"/>
              <a:ext cx="3645582" cy="302622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6874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BD1E7-E923-464C-B3D9-165C610B98D2}"/>
              </a:ext>
            </a:extLst>
          </p:cNvPr>
          <p:cNvSpPr>
            <a:spLocks noGrp="1"/>
          </p:cNvSpPr>
          <p:nvPr>
            <p:ph type="title"/>
          </p:nvPr>
        </p:nvSpPr>
        <p:spPr/>
        <p:txBody>
          <a:bodyPr/>
          <a:lstStyle/>
          <a:p>
            <a:r>
              <a:rPr lang="en-US" dirty="0"/>
              <a:t>Listen for how to treat each other.</a:t>
            </a:r>
          </a:p>
        </p:txBody>
      </p:sp>
      <p:sp>
        <p:nvSpPr>
          <p:cNvPr id="3" name="Content Placeholder 2">
            <a:extLst>
              <a:ext uri="{FF2B5EF4-FFF2-40B4-BE49-F238E27FC236}">
                <a16:creationId xmlns:a16="http://schemas.microsoft.com/office/drawing/2014/main" id="{0CED6E51-0199-48C3-9452-4003B7A0C4D3}"/>
              </a:ext>
            </a:extLst>
          </p:cNvPr>
          <p:cNvSpPr>
            <a:spLocks noGrp="1"/>
          </p:cNvSpPr>
          <p:nvPr>
            <p:ph idx="1"/>
          </p:nvPr>
        </p:nvSpPr>
        <p:spPr>
          <a:xfrm>
            <a:off x="1290181" y="1813099"/>
            <a:ext cx="9675312" cy="4351338"/>
          </a:xfrm>
        </p:spPr>
        <p:txBody>
          <a:bodyPr/>
          <a:lstStyle/>
          <a:p>
            <a:pPr marL="0" indent="0" algn="ctr">
              <a:buNone/>
            </a:pPr>
            <a:r>
              <a:rPr lang="en-US" dirty="0"/>
              <a:t>Romans 14:1-4 (NIV)  Accept him whose faith is weak, without passing judgment on disputable matters. 2  One man's faith allows him to eat everything, but another man, whose faith is weak, eats only vegetables. 3  The man who eats everything must not look down on him who does not, </a:t>
            </a:r>
          </a:p>
        </p:txBody>
      </p:sp>
    </p:spTree>
    <p:extLst>
      <p:ext uri="{BB962C8B-B14F-4D97-AF65-F5344CB8AC3E}">
        <p14:creationId xmlns:p14="http://schemas.microsoft.com/office/powerpoint/2010/main" val="397499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BD1E7-E923-464C-B3D9-165C610B98D2}"/>
              </a:ext>
            </a:extLst>
          </p:cNvPr>
          <p:cNvSpPr>
            <a:spLocks noGrp="1"/>
          </p:cNvSpPr>
          <p:nvPr>
            <p:ph type="title"/>
          </p:nvPr>
        </p:nvSpPr>
        <p:spPr/>
        <p:txBody>
          <a:bodyPr/>
          <a:lstStyle/>
          <a:p>
            <a:r>
              <a:rPr lang="en-US" dirty="0"/>
              <a:t>Listen for how to treat each other.</a:t>
            </a:r>
          </a:p>
        </p:txBody>
      </p:sp>
      <p:sp>
        <p:nvSpPr>
          <p:cNvPr id="3" name="Content Placeholder 2">
            <a:extLst>
              <a:ext uri="{FF2B5EF4-FFF2-40B4-BE49-F238E27FC236}">
                <a16:creationId xmlns:a16="http://schemas.microsoft.com/office/drawing/2014/main" id="{0CED6E51-0199-48C3-9452-4003B7A0C4D3}"/>
              </a:ext>
            </a:extLst>
          </p:cNvPr>
          <p:cNvSpPr>
            <a:spLocks noGrp="1"/>
          </p:cNvSpPr>
          <p:nvPr>
            <p:ph idx="1"/>
          </p:nvPr>
        </p:nvSpPr>
        <p:spPr>
          <a:xfrm>
            <a:off x="1290181" y="1813099"/>
            <a:ext cx="9675312" cy="4351338"/>
          </a:xfrm>
        </p:spPr>
        <p:txBody>
          <a:bodyPr/>
          <a:lstStyle/>
          <a:p>
            <a:pPr marL="0" indent="0" algn="ctr">
              <a:buNone/>
            </a:pPr>
            <a:r>
              <a:rPr lang="en-US" dirty="0"/>
              <a:t>and the man who does not eat everything must not condemn the man who does, for God has accepted him. 4  Who are you to judge someone else's servant? To his own master he stands or falls. And he will stand, for the Lord is able to make him stand.</a:t>
            </a:r>
          </a:p>
        </p:txBody>
      </p:sp>
      <p:pic>
        <p:nvPicPr>
          <p:cNvPr id="4" name="Picture 3">
            <a:extLst>
              <a:ext uri="{FF2B5EF4-FFF2-40B4-BE49-F238E27FC236}">
                <a16:creationId xmlns:a16="http://schemas.microsoft.com/office/drawing/2014/main" id="{0B324C69-3BC1-490C-98C2-3E5E7C258BA2}"/>
              </a:ext>
            </a:extLst>
          </p:cNvPr>
          <p:cNvPicPr>
            <a:picLocks noChangeAspect="1"/>
          </p:cNvPicPr>
          <p:nvPr/>
        </p:nvPicPr>
        <p:blipFill>
          <a:blip r:embed="rId2"/>
          <a:stretch>
            <a:fillRect/>
          </a:stretch>
        </p:blipFill>
        <p:spPr>
          <a:xfrm>
            <a:off x="4873016" y="5398718"/>
            <a:ext cx="2254293" cy="3256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84470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19B72-6402-4956-9ED5-909375B1EBC9}"/>
              </a:ext>
            </a:extLst>
          </p:cNvPr>
          <p:cNvSpPr>
            <a:spLocks noGrp="1"/>
          </p:cNvSpPr>
          <p:nvPr>
            <p:ph type="title"/>
          </p:nvPr>
        </p:nvSpPr>
        <p:spPr/>
        <p:txBody>
          <a:bodyPr/>
          <a:lstStyle/>
          <a:p>
            <a:r>
              <a:rPr lang="en-US" dirty="0"/>
              <a:t>Accept People with Different Opinions</a:t>
            </a:r>
          </a:p>
        </p:txBody>
      </p:sp>
      <p:sp>
        <p:nvSpPr>
          <p:cNvPr id="3" name="Content Placeholder 2">
            <a:extLst>
              <a:ext uri="{FF2B5EF4-FFF2-40B4-BE49-F238E27FC236}">
                <a16:creationId xmlns:a16="http://schemas.microsoft.com/office/drawing/2014/main" id="{76628DFD-EBF2-404D-891B-57C7FDD07618}"/>
              </a:ext>
            </a:extLst>
          </p:cNvPr>
          <p:cNvSpPr>
            <a:spLocks noGrp="1"/>
          </p:cNvSpPr>
          <p:nvPr>
            <p:ph idx="1"/>
          </p:nvPr>
        </p:nvSpPr>
        <p:spPr/>
        <p:txBody>
          <a:bodyPr/>
          <a:lstStyle/>
          <a:p>
            <a:r>
              <a:rPr lang="en-US" dirty="0"/>
              <a:t>How should a fellow believer who is weak in the faith be treated? </a:t>
            </a:r>
          </a:p>
          <a:p>
            <a:r>
              <a:rPr lang="en-US" dirty="0"/>
              <a:t>On what basis should believers accept one another? </a:t>
            </a:r>
          </a:p>
          <a:p>
            <a:r>
              <a:rPr lang="en-US" dirty="0"/>
              <a:t>How should we show love for brothers and sisters who are immature in faith?</a:t>
            </a:r>
          </a:p>
          <a:p>
            <a:r>
              <a:rPr lang="en-US" dirty="0"/>
              <a:t>What issues did Paul believe were not worth fighting over? </a:t>
            </a:r>
          </a:p>
        </p:txBody>
      </p:sp>
    </p:spTree>
    <p:extLst>
      <p:ext uri="{BB962C8B-B14F-4D97-AF65-F5344CB8AC3E}">
        <p14:creationId xmlns:p14="http://schemas.microsoft.com/office/powerpoint/2010/main" val="86086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09D97-F411-41F4-B9CA-F64A5AF9F9E2}"/>
              </a:ext>
            </a:extLst>
          </p:cNvPr>
          <p:cNvSpPr>
            <a:spLocks noGrp="1"/>
          </p:cNvSpPr>
          <p:nvPr>
            <p:ph type="title"/>
          </p:nvPr>
        </p:nvSpPr>
        <p:spPr/>
        <p:txBody>
          <a:bodyPr/>
          <a:lstStyle/>
          <a:p>
            <a:r>
              <a:rPr lang="en-US" dirty="0"/>
              <a:t>Accept People with Different Opinions</a:t>
            </a:r>
          </a:p>
        </p:txBody>
      </p:sp>
      <p:sp>
        <p:nvSpPr>
          <p:cNvPr id="3" name="Content Placeholder 2">
            <a:extLst>
              <a:ext uri="{FF2B5EF4-FFF2-40B4-BE49-F238E27FC236}">
                <a16:creationId xmlns:a16="http://schemas.microsoft.com/office/drawing/2014/main" id="{7EC000A7-F0EC-4F62-AF9E-87623F2729CB}"/>
              </a:ext>
            </a:extLst>
          </p:cNvPr>
          <p:cNvSpPr>
            <a:spLocks noGrp="1"/>
          </p:cNvSpPr>
          <p:nvPr>
            <p:ph idx="1"/>
          </p:nvPr>
        </p:nvSpPr>
        <p:spPr/>
        <p:txBody>
          <a:bodyPr/>
          <a:lstStyle/>
          <a:p>
            <a:r>
              <a:rPr lang="en-US" dirty="0"/>
              <a:t>What life-style rules and issues do Christians argue about today? </a:t>
            </a:r>
          </a:p>
          <a:p>
            <a:r>
              <a:rPr lang="en-US" dirty="0"/>
              <a:t>Why is it so tempting to pick apart the opinions of others?</a:t>
            </a:r>
          </a:p>
          <a:p>
            <a:r>
              <a:rPr lang="en-US" dirty="0"/>
              <a:t>How can we learn more about what causes believers to do, say, or believe certain things?</a:t>
            </a:r>
          </a:p>
        </p:txBody>
      </p:sp>
    </p:spTree>
    <p:extLst>
      <p:ext uri="{BB962C8B-B14F-4D97-AF65-F5344CB8AC3E}">
        <p14:creationId xmlns:p14="http://schemas.microsoft.com/office/powerpoint/2010/main" val="117274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7A94A-07F6-4821-9B2C-8721CF110600}"/>
              </a:ext>
            </a:extLst>
          </p:cNvPr>
          <p:cNvSpPr>
            <a:spLocks noGrp="1"/>
          </p:cNvSpPr>
          <p:nvPr>
            <p:ph type="title"/>
          </p:nvPr>
        </p:nvSpPr>
        <p:spPr/>
        <p:txBody>
          <a:bodyPr/>
          <a:lstStyle/>
          <a:p>
            <a:r>
              <a:rPr lang="en-US" dirty="0"/>
              <a:t>Listen for a warning from Paul.</a:t>
            </a:r>
          </a:p>
        </p:txBody>
      </p:sp>
      <p:sp>
        <p:nvSpPr>
          <p:cNvPr id="3" name="Content Placeholder 2">
            <a:extLst>
              <a:ext uri="{FF2B5EF4-FFF2-40B4-BE49-F238E27FC236}">
                <a16:creationId xmlns:a16="http://schemas.microsoft.com/office/drawing/2014/main" id="{00EBCB3A-5947-40B3-84BC-EE0E0F5B788C}"/>
              </a:ext>
            </a:extLst>
          </p:cNvPr>
          <p:cNvSpPr>
            <a:spLocks noGrp="1"/>
          </p:cNvSpPr>
          <p:nvPr>
            <p:ph idx="1"/>
          </p:nvPr>
        </p:nvSpPr>
        <p:spPr>
          <a:xfrm>
            <a:off x="1152393" y="1762995"/>
            <a:ext cx="9938359" cy="4351338"/>
          </a:xfrm>
        </p:spPr>
        <p:txBody>
          <a:bodyPr/>
          <a:lstStyle/>
          <a:p>
            <a:pPr marL="0" indent="0" algn="ctr">
              <a:buNone/>
            </a:pPr>
            <a:r>
              <a:rPr lang="en-US" dirty="0"/>
              <a:t>Romans 14:13-15 (NIV)   Therefore let us stop passing judgment on one another. Instead, make up your mind not to put any stumbling block or obstacle in your brother's way. 14  As one who is in the Lord Jesus, I am fully convinced that no food is unclean in itself</a:t>
            </a:r>
          </a:p>
        </p:txBody>
      </p:sp>
    </p:spTree>
    <p:extLst>
      <p:ext uri="{BB962C8B-B14F-4D97-AF65-F5344CB8AC3E}">
        <p14:creationId xmlns:p14="http://schemas.microsoft.com/office/powerpoint/2010/main" val="32878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7A94A-07F6-4821-9B2C-8721CF110600}"/>
              </a:ext>
            </a:extLst>
          </p:cNvPr>
          <p:cNvSpPr>
            <a:spLocks noGrp="1"/>
          </p:cNvSpPr>
          <p:nvPr>
            <p:ph type="title"/>
          </p:nvPr>
        </p:nvSpPr>
        <p:spPr/>
        <p:txBody>
          <a:bodyPr/>
          <a:lstStyle/>
          <a:p>
            <a:r>
              <a:rPr lang="en-US" dirty="0"/>
              <a:t>Listen for a warning from Paul.</a:t>
            </a:r>
          </a:p>
        </p:txBody>
      </p:sp>
      <p:sp>
        <p:nvSpPr>
          <p:cNvPr id="3" name="Content Placeholder 2">
            <a:extLst>
              <a:ext uri="{FF2B5EF4-FFF2-40B4-BE49-F238E27FC236}">
                <a16:creationId xmlns:a16="http://schemas.microsoft.com/office/drawing/2014/main" id="{00EBCB3A-5947-40B3-84BC-EE0E0F5B788C}"/>
              </a:ext>
            </a:extLst>
          </p:cNvPr>
          <p:cNvSpPr>
            <a:spLocks noGrp="1"/>
          </p:cNvSpPr>
          <p:nvPr>
            <p:ph idx="1"/>
          </p:nvPr>
        </p:nvSpPr>
        <p:spPr>
          <a:xfrm>
            <a:off x="1152393" y="1762995"/>
            <a:ext cx="9938359" cy="4351338"/>
          </a:xfrm>
        </p:spPr>
        <p:txBody>
          <a:bodyPr/>
          <a:lstStyle/>
          <a:p>
            <a:pPr marL="0" indent="0" algn="ctr">
              <a:buNone/>
            </a:pPr>
            <a:r>
              <a:rPr lang="en-US" dirty="0"/>
              <a:t>But if anyone regards something as unclean, then for him it is unclean. 15  If your brother is distressed because of what you eat, you are no longer acting in love. Do not by your eating destroy your brother for whom Christ died.</a:t>
            </a:r>
          </a:p>
        </p:txBody>
      </p:sp>
      <p:pic>
        <p:nvPicPr>
          <p:cNvPr id="4" name="Picture 3">
            <a:extLst>
              <a:ext uri="{FF2B5EF4-FFF2-40B4-BE49-F238E27FC236}">
                <a16:creationId xmlns:a16="http://schemas.microsoft.com/office/drawing/2014/main" id="{68F8E4CB-F03C-42F0-92DD-26C70F7F068E}"/>
              </a:ext>
            </a:extLst>
          </p:cNvPr>
          <p:cNvPicPr>
            <a:picLocks noChangeAspect="1"/>
          </p:cNvPicPr>
          <p:nvPr/>
        </p:nvPicPr>
        <p:blipFill>
          <a:blip r:embed="rId2"/>
          <a:stretch>
            <a:fillRect/>
          </a:stretch>
        </p:blipFill>
        <p:spPr>
          <a:xfrm>
            <a:off x="4860490" y="5148198"/>
            <a:ext cx="2254293" cy="3256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63244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140</TotalTime>
  <Words>854</Words>
  <Application>Microsoft Office PowerPoint</Application>
  <PresentationFormat>Widescreen</PresentationFormat>
  <Paragraphs>58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Accept</vt:lpstr>
      <vt:lpstr>Video Introduction</vt:lpstr>
      <vt:lpstr>Think About It …</vt:lpstr>
      <vt:lpstr>Listen for how to treat each other.</vt:lpstr>
      <vt:lpstr>Listen for how to treat each other.</vt:lpstr>
      <vt:lpstr>Accept People with Different Opinions</vt:lpstr>
      <vt:lpstr>Accept People with Different Opinions</vt:lpstr>
      <vt:lpstr>Listen for a warning from Paul.</vt:lpstr>
      <vt:lpstr>Listen for a warning from Paul.</vt:lpstr>
      <vt:lpstr>Don’t Cause Another Person to Stumble</vt:lpstr>
      <vt:lpstr>Don’t Cause Another Person to Stumble</vt:lpstr>
      <vt:lpstr>Listen for how to build up one another. </vt:lpstr>
      <vt:lpstr>Build Up Fellow Believers</vt:lpstr>
      <vt:lpstr>Build Up Fellow Believers</vt:lpstr>
      <vt:lpstr>Application</vt:lpstr>
      <vt:lpstr>Application</vt:lpstr>
      <vt:lpstr>Application</vt:lpstr>
      <vt:lpstr>Family Activities</vt:lpstr>
      <vt:lpstr>Accept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Accept</dc:title>
  <dc:creator>Steve Armstrong</dc:creator>
  <cp:lastModifiedBy>Steve Armstrong</cp:lastModifiedBy>
  <cp:revision>10</cp:revision>
  <dcterms:created xsi:type="dcterms:W3CDTF">2020-05-15T12:22:04Z</dcterms:created>
  <dcterms:modified xsi:type="dcterms:W3CDTF">2020-05-15T14:42:56Z</dcterms:modified>
</cp:coreProperties>
</file>