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90000"/>
                </a:schemeClr>
              </a:gs>
              <a:gs pos="64000">
                <a:schemeClr val="accent1">
                  <a:lumMod val="45000"/>
                  <a:lumOff val="55000"/>
                  <a:alpha val="90000"/>
                </a:schemeClr>
              </a:gs>
              <a:gs pos="83000">
                <a:schemeClr val="accent1">
                  <a:lumMod val="45000"/>
                  <a:lumOff val="55000"/>
                  <a:alpha val="91000"/>
                </a:schemeClr>
              </a:gs>
              <a:gs pos="100000">
                <a:schemeClr val="accent1">
                  <a:lumMod val="30000"/>
                  <a:lumOff val="70000"/>
                  <a:alpha val="9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8bpszks"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47vurwcx"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Abram and Lot:</a:t>
            </a:r>
            <a:br>
              <a:rPr lang="en-US" dirty="0"/>
            </a:br>
            <a:r>
              <a:rPr lang="en-US" dirty="0"/>
              <a:t>Family Rights</a:t>
            </a:r>
          </a:p>
        </p:txBody>
      </p:sp>
      <p:sp>
        <p:nvSpPr>
          <p:cNvPr id="3" name="Subtitle 2"/>
          <p:cNvSpPr>
            <a:spLocks noGrp="1"/>
          </p:cNvSpPr>
          <p:nvPr>
            <p:ph type="subTitle" idx="1"/>
          </p:nvPr>
        </p:nvSpPr>
        <p:spPr>
          <a:xfrm>
            <a:off x="1524000" y="3990108"/>
            <a:ext cx="9144000" cy="1267691"/>
          </a:xfrm>
        </p:spPr>
        <p:txBody>
          <a:bodyPr/>
          <a:lstStyle/>
          <a:p>
            <a:r>
              <a:rPr lang="en-US" dirty="0"/>
              <a:t>October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6FFF-FCBE-5D86-0C71-45096C76AA56}"/>
              </a:ext>
            </a:extLst>
          </p:cNvPr>
          <p:cNvSpPr>
            <a:spLocks noGrp="1"/>
          </p:cNvSpPr>
          <p:nvPr>
            <p:ph type="title"/>
          </p:nvPr>
        </p:nvSpPr>
        <p:spPr/>
        <p:txBody>
          <a:bodyPr/>
          <a:lstStyle/>
          <a:p>
            <a:r>
              <a:rPr lang="en-US" dirty="0"/>
              <a:t>“You before Me” Attitude</a:t>
            </a:r>
          </a:p>
        </p:txBody>
      </p:sp>
      <p:sp>
        <p:nvSpPr>
          <p:cNvPr id="3" name="Content Placeholder 2">
            <a:extLst>
              <a:ext uri="{FF2B5EF4-FFF2-40B4-BE49-F238E27FC236}">
                <a16:creationId xmlns:a16="http://schemas.microsoft.com/office/drawing/2014/main" id="{C8983E71-4910-AC41-AED9-1FC6658D37EE}"/>
              </a:ext>
            </a:extLst>
          </p:cNvPr>
          <p:cNvSpPr>
            <a:spLocks noGrp="1"/>
          </p:cNvSpPr>
          <p:nvPr>
            <p:ph idx="1"/>
          </p:nvPr>
        </p:nvSpPr>
        <p:spPr/>
        <p:txBody>
          <a:bodyPr/>
          <a:lstStyle/>
          <a:p>
            <a:r>
              <a:rPr lang="en-US" dirty="0"/>
              <a:t>Why do you think Abram suggested the solution he did?  Why didn’t he exert his authority as the senior family member?</a:t>
            </a:r>
          </a:p>
          <a:p>
            <a:r>
              <a:rPr lang="en-US" dirty="0"/>
              <a:t>What does Abram’s example teach us?</a:t>
            </a:r>
          </a:p>
          <a:p>
            <a:r>
              <a:rPr lang="en-US" dirty="0"/>
              <a:t>Suppose you are Lot and it is the end of the day … you are writing in  your journal the events of the day.  What would you be writing down as the explanation for your decision?</a:t>
            </a:r>
          </a:p>
        </p:txBody>
      </p:sp>
    </p:spTree>
    <p:extLst>
      <p:ext uri="{BB962C8B-B14F-4D97-AF65-F5344CB8AC3E}">
        <p14:creationId xmlns:p14="http://schemas.microsoft.com/office/powerpoint/2010/main" val="297915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FE48-C676-C444-E70D-6E321DA5E013}"/>
              </a:ext>
            </a:extLst>
          </p:cNvPr>
          <p:cNvSpPr>
            <a:spLocks noGrp="1"/>
          </p:cNvSpPr>
          <p:nvPr>
            <p:ph type="title"/>
          </p:nvPr>
        </p:nvSpPr>
        <p:spPr/>
        <p:txBody>
          <a:bodyPr/>
          <a:lstStyle/>
          <a:p>
            <a:r>
              <a:rPr lang="en-US" dirty="0"/>
              <a:t>“You before Me” Attitude</a:t>
            </a:r>
          </a:p>
        </p:txBody>
      </p:sp>
      <p:sp>
        <p:nvSpPr>
          <p:cNvPr id="3" name="Content Placeholder 2">
            <a:extLst>
              <a:ext uri="{FF2B5EF4-FFF2-40B4-BE49-F238E27FC236}">
                <a16:creationId xmlns:a16="http://schemas.microsoft.com/office/drawing/2014/main" id="{2E39A72C-0181-4548-E285-263F42A130AF}"/>
              </a:ext>
            </a:extLst>
          </p:cNvPr>
          <p:cNvSpPr>
            <a:spLocks noGrp="1"/>
          </p:cNvSpPr>
          <p:nvPr>
            <p:ph idx="1"/>
          </p:nvPr>
        </p:nvSpPr>
        <p:spPr/>
        <p:txBody>
          <a:bodyPr/>
          <a:lstStyle/>
          <a:p>
            <a:r>
              <a:rPr lang="en-US" dirty="0"/>
              <a:t>What character traits would you infer from the way Lot reacted?</a:t>
            </a:r>
          </a:p>
          <a:p>
            <a:r>
              <a:rPr lang="en-US" dirty="0"/>
              <a:t>How do these attitudes NOT help resolve conflict?</a:t>
            </a:r>
          </a:p>
        </p:txBody>
      </p:sp>
    </p:spTree>
    <p:extLst>
      <p:ext uri="{BB962C8B-B14F-4D97-AF65-F5344CB8AC3E}">
        <p14:creationId xmlns:p14="http://schemas.microsoft.com/office/powerpoint/2010/main" val="52139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3CAD-9DF5-20A5-EAFE-A26D35D31FE6}"/>
              </a:ext>
            </a:extLst>
          </p:cNvPr>
          <p:cNvSpPr>
            <a:spLocks noGrp="1"/>
          </p:cNvSpPr>
          <p:nvPr>
            <p:ph type="title"/>
          </p:nvPr>
        </p:nvSpPr>
        <p:spPr/>
        <p:txBody>
          <a:bodyPr/>
          <a:lstStyle/>
          <a:p>
            <a:pPr algn="l"/>
            <a:r>
              <a:rPr lang="en-US" dirty="0"/>
              <a:t>Listen for God’s assurance.</a:t>
            </a:r>
          </a:p>
        </p:txBody>
      </p:sp>
      <p:sp>
        <p:nvSpPr>
          <p:cNvPr id="3" name="Content Placeholder 2">
            <a:extLst>
              <a:ext uri="{FF2B5EF4-FFF2-40B4-BE49-F238E27FC236}">
                <a16:creationId xmlns:a16="http://schemas.microsoft.com/office/drawing/2014/main" id="{8DA7479A-CF84-99F9-1C2C-C86E679A8DBC}"/>
              </a:ext>
            </a:extLst>
          </p:cNvPr>
          <p:cNvSpPr>
            <a:spLocks noGrp="1"/>
          </p:cNvSpPr>
          <p:nvPr>
            <p:ph idx="1"/>
          </p:nvPr>
        </p:nvSpPr>
        <p:spPr>
          <a:xfrm>
            <a:off x="963110" y="1825625"/>
            <a:ext cx="10265780" cy="4351338"/>
          </a:xfrm>
        </p:spPr>
        <p:txBody>
          <a:bodyPr/>
          <a:lstStyle/>
          <a:p>
            <a:pPr marL="0" indent="0" algn="ctr">
              <a:buNone/>
            </a:pPr>
            <a:r>
              <a:rPr lang="en-US" dirty="0"/>
              <a:t>Genesis 13:14-18 (NIV)  The LORD said to Abram after Lot had parted from him, "Lift up your eyes from where you are and look north and south, east and west. 15  All the land that you see I will give to you and your offspring forever. 16  I will make your offspring like the dust </a:t>
            </a:r>
          </a:p>
        </p:txBody>
      </p:sp>
    </p:spTree>
    <p:extLst>
      <p:ext uri="{BB962C8B-B14F-4D97-AF65-F5344CB8AC3E}">
        <p14:creationId xmlns:p14="http://schemas.microsoft.com/office/powerpoint/2010/main" val="38795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BB80-8F1A-2A4D-ECB1-D07A4E0975AC}"/>
              </a:ext>
            </a:extLst>
          </p:cNvPr>
          <p:cNvSpPr>
            <a:spLocks noGrp="1"/>
          </p:cNvSpPr>
          <p:nvPr>
            <p:ph type="title"/>
          </p:nvPr>
        </p:nvSpPr>
        <p:spPr/>
        <p:txBody>
          <a:bodyPr/>
          <a:lstStyle/>
          <a:p>
            <a:pPr algn="l"/>
            <a:r>
              <a:rPr lang="en-US" dirty="0"/>
              <a:t>Listen for God’s assurance.</a:t>
            </a:r>
          </a:p>
        </p:txBody>
      </p:sp>
      <p:sp>
        <p:nvSpPr>
          <p:cNvPr id="3" name="Content Placeholder 2">
            <a:extLst>
              <a:ext uri="{FF2B5EF4-FFF2-40B4-BE49-F238E27FC236}">
                <a16:creationId xmlns:a16="http://schemas.microsoft.com/office/drawing/2014/main" id="{99A3674B-EDB6-6B41-E801-EC0E31F316D0}"/>
              </a:ext>
            </a:extLst>
          </p:cNvPr>
          <p:cNvSpPr>
            <a:spLocks noGrp="1"/>
          </p:cNvSpPr>
          <p:nvPr>
            <p:ph idx="1"/>
          </p:nvPr>
        </p:nvSpPr>
        <p:spPr>
          <a:xfrm>
            <a:off x="1446834" y="1790901"/>
            <a:ext cx="9571299" cy="4351338"/>
          </a:xfrm>
        </p:spPr>
        <p:txBody>
          <a:bodyPr/>
          <a:lstStyle/>
          <a:p>
            <a:pPr marL="0" indent="0" algn="ctr">
              <a:buNone/>
            </a:pPr>
            <a:r>
              <a:rPr lang="en-US" dirty="0"/>
              <a:t>of the earth, so that if anyone could count the dust, then your offspring could be counted. 17  Go, walk through the length and breadth of the land, for I am giving it to you." 18  So Abram moved his tents and went to live near the great trees of </a:t>
            </a:r>
            <a:r>
              <a:rPr lang="en-US" dirty="0" err="1"/>
              <a:t>Mamre</a:t>
            </a:r>
            <a:r>
              <a:rPr lang="en-US" dirty="0"/>
              <a:t> at Hebron, where he built an altar to the LORD.</a:t>
            </a:r>
          </a:p>
        </p:txBody>
      </p:sp>
      <p:pic>
        <p:nvPicPr>
          <p:cNvPr id="4" name="Picture 3">
            <a:extLst>
              <a:ext uri="{FF2B5EF4-FFF2-40B4-BE49-F238E27FC236}">
                <a16:creationId xmlns:a16="http://schemas.microsoft.com/office/drawing/2014/main" id="{ADC40580-7A36-5D7B-980F-4B5FC593F223}"/>
              </a:ext>
            </a:extLst>
          </p:cNvPr>
          <p:cNvPicPr>
            <a:picLocks noChangeAspect="1"/>
          </p:cNvPicPr>
          <p:nvPr/>
        </p:nvPicPr>
        <p:blipFill>
          <a:blip r:embed="rId2"/>
          <a:stretch>
            <a:fillRect/>
          </a:stretch>
        </p:blipFill>
        <p:spPr>
          <a:xfrm>
            <a:off x="4786366" y="5626939"/>
            <a:ext cx="2619267" cy="357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9422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989D-40BD-12A0-F0EE-CF9905EFF8E8}"/>
              </a:ext>
            </a:extLst>
          </p:cNvPr>
          <p:cNvSpPr>
            <a:spLocks noGrp="1"/>
          </p:cNvSpPr>
          <p:nvPr>
            <p:ph type="title"/>
          </p:nvPr>
        </p:nvSpPr>
        <p:spPr/>
        <p:txBody>
          <a:bodyPr/>
          <a:lstStyle/>
          <a:p>
            <a:r>
              <a:rPr lang="en-US" dirty="0"/>
              <a:t>Trust God with the Outcome</a:t>
            </a:r>
          </a:p>
        </p:txBody>
      </p:sp>
      <p:sp>
        <p:nvSpPr>
          <p:cNvPr id="3" name="Content Placeholder 2">
            <a:extLst>
              <a:ext uri="{FF2B5EF4-FFF2-40B4-BE49-F238E27FC236}">
                <a16:creationId xmlns:a16="http://schemas.microsoft.com/office/drawing/2014/main" id="{B944AB40-C8D0-E176-3C4D-489B180D10CA}"/>
              </a:ext>
            </a:extLst>
          </p:cNvPr>
          <p:cNvSpPr>
            <a:spLocks noGrp="1"/>
          </p:cNvSpPr>
          <p:nvPr>
            <p:ph idx="1"/>
          </p:nvPr>
        </p:nvSpPr>
        <p:spPr/>
        <p:txBody>
          <a:bodyPr/>
          <a:lstStyle/>
          <a:p>
            <a:r>
              <a:rPr lang="en-US" dirty="0"/>
              <a:t>What did God say in response to these events?</a:t>
            </a:r>
          </a:p>
          <a:p>
            <a:r>
              <a:rPr lang="en-US" dirty="0"/>
              <a:t>Why do you think God chose this time to restate His promise to Abram?</a:t>
            </a:r>
          </a:p>
          <a:p>
            <a:endParaRPr lang="en-US" dirty="0"/>
          </a:p>
        </p:txBody>
      </p:sp>
    </p:spTree>
    <p:extLst>
      <p:ext uri="{BB962C8B-B14F-4D97-AF65-F5344CB8AC3E}">
        <p14:creationId xmlns:p14="http://schemas.microsoft.com/office/powerpoint/2010/main" val="137500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1FF4-5E3E-898C-1683-AB9402FBDB81}"/>
              </a:ext>
            </a:extLst>
          </p:cNvPr>
          <p:cNvSpPr>
            <a:spLocks noGrp="1"/>
          </p:cNvSpPr>
          <p:nvPr>
            <p:ph type="title"/>
          </p:nvPr>
        </p:nvSpPr>
        <p:spPr/>
        <p:txBody>
          <a:bodyPr/>
          <a:lstStyle/>
          <a:p>
            <a:r>
              <a:rPr lang="en-US" dirty="0"/>
              <a:t>Trust God with the Outcome</a:t>
            </a:r>
          </a:p>
        </p:txBody>
      </p:sp>
      <p:sp>
        <p:nvSpPr>
          <p:cNvPr id="3" name="Content Placeholder 2">
            <a:extLst>
              <a:ext uri="{FF2B5EF4-FFF2-40B4-BE49-F238E27FC236}">
                <a16:creationId xmlns:a16="http://schemas.microsoft.com/office/drawing/2014/main" id="{89859CC5-3EF2-9ADE-491F-09E01FED2C04}"/>
              </a:ext>
            </a:extLst>
          </p:cNvPr>
          <p:cNvSpPr>
            <a:spLocks noGrp="1"/>
          </p:cNvSpPr>
          <p:nvPr>
            <p:ph idx="1"/>
          </p:nvPr>
        </p:nvSpPr>
        <p:spPr/>
        <p:txBody>
          <a:bodyPr/>
          <a:lstStyle/>
          <a:p>
            <a:r>
              <a:rPr lang="en-US" dirty="0">
                <a:solidFill>
                  <a:srgbClr val="C00000"/>
                </a:solidFill>
              </a:rPr>
              <a:t>Consider situations in our family lives where there is conflict …</a:t>
            </a:r>
          </a:p>
          <a:p>
            <a:pPr lvl="1"/>
            <a:r>
              <a:rPr lang="en-US" dirty="0">
                <a:solidFill>
                  <a:srgbClr val="C00000"/>
                </a:solidFill>
              </a:rPr>
              <a:t>Spouses argue about money</a:t>
            </a:r>
          </a:p>
          <a:p>
            <a:pPr lvl="1"/>
            <a:r>
              <a:rPr lang="en-US" dirty="0">
                <a:solidFill>
                  <a:srgbClr val="C00000"/>
                </a:solidFill>
              </a:rPr>
              <a:t>Willful teenagers</a:t>
            </a:r>
          </a:p>
          <a:p>
            <a:pPr lvl="1"/>
            <a:r>
              <a:rPr lang="en-US" dirty="0">
                <a:solidFill>
                  <a:srgbClr val="C00000"/>
                </a:solidFill>
              </a:rPr>
              <a:t>Disagreement over disciplining children</a:t>
            </a:r>
          </a:p>
          <a:p>
            <a:pPr lvl="1"/>
            <a:r>
              <a:rPr lang="en-US" dirty="0">
                <a:solidFill>
                  <a:srgbClr val="C00000"/>
                </a:solidFill>
              </a:rPr>
              <a:t>Treating one child as most or least favorite</a:t>
            </a:r>
          </a:p>
          <a:p>
            <a:pPr lvl="1"/>
            <a:r>
              <a:rPr lang="en-US" dirty="0">
                <a:solidFill>
                  <a:srgbClr val="C00000"/>
                </a:solidFill>
              </a:rPr>
              <a:t>Fighting with siblings over family inheritance</a:t>
            </a:r>
          </a:p>
          <a:p>
            <a:pPr lvl="1"/>
            <a:endParaRPr lang="en-US" dirty="0">
              <a:solidFill>
                <a:srgbClr val="C00000"/>
              </a:solidFill>
            </a:endParaRPr>
          </a:p>
        </p:txBody>
      </p:sp>
    </p:spTree>
    <p:extLst>
      <p:ext uri="{BB962C8B-B14F-4D97-AF65-F5344CB8AC3E}">
        <p14:creationId xmlns:p14="http://schemas.microsoft.com/office/powerpoint/2010/main" val="22675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B1C4-37EE-B839-3CD7-B1922E12BA59}"/>
              </a:ext>
            </a:extLst>
          </p:cNvPr>
          <p:cNvSpPr>
            <a:spLocks noGrp="1"/>
          </p:cNvSpPr>
          <p:nvPr>
            <p:ph type="title"/>
          </p:nvPr>
        </p:nvSpPr>
        <p:spPr/>
        <p:txBody>
          <a:bodyPr/>
          <a:lstStyle/>
          <a:p>
            <a:r>
              <a:rPr lang="en-US" dirty="0"/>
              <a:t>Trust God with the Outcome</a:t>
            </a:r>
          </a:p>
        </p:txBody>
      </p:sp>
      <p:sp>
        <p:nvSpPr>
          <p:cNvPr id="3" name="Content Placeholder 2">
            <a:extLst>
              <a:ext uri="{FF2B5EF4-FFF2-40B4-BE49-F238E27FC236}">
                <a16:creationId xmlns:a16="http://schemas.microsoft.com/office/drawing/2014/main" id="{BDB1791F-5656-24FD-4B4A-11E8BF9A0784}"/>
              </a:ext>
            </a:extLst>
          </p:cNvPr>
          <p:cNvSpPr>
            <a:spLocks noGrp="1"/>
          </p:cNvSpPr>
          <p:nvPr>
            <p:ph idx="1"/>
          </p:nvPr>
        </p:nvSpPr>
        <p:spPr/>
        <p:txBody>
          <a:bodyPr/>
          <a:lstStyle/>
          <a:p>
            <a:r>
              <a:rPr lang="en-US" dirty="0">
                <a:solidFill>
                  <a:srgbClr val="C00000"/>
                </a:solidFill>
              </a:rPr>
              <a:t>Many of these tensions are a normal part of life … but when tensions escalate, they can lead to alienation or abuse that goes beyond words.</a:t>
            </a:r>
          </a:p>
          <a:p>
            <a:r>
              <a:rPr lang="en-US" dirty="0"/>
              <a:t>How can relying on God influence on these kinds of situations?</a:t>
            </a:r>
          </a:p>
        </p:txBody>
      </p:sp>
    </p:spTree>
    <p:extLst>
      <p:ext uri="{BB962C8B-B14F-4D97-AF65-F5344CB8AC3E}">
        <p14:creationId xmlns:p14="http://schemas.microsoft.com/office/powerpoint/2010/main" val="23154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9FC5-57AC-DA1D-B131-CCFE4AFB5A1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75AA3C7-70E8-4EF9-3376-523EF8AE2711}"/>
              </a:ext>
            </a:extLst>
          </p:cNvPr>
          <p:cNvSpPr>
            <a:spLocks noGrp="1"/>
          </p:cNvSpPr>
          <p:nvPr>
            <p:ph idx="1"/>
          </p:nvPr>
        </p:nvSpPr>
        <p:spPr>
          <a:xfrm>
            <a:off x="838200" y="2442257"/>
            <a:ext cx="10515600" cy="3734705"/>
          </a:xfrm>
        </p:spPr>
        <p:txBody>
          <a:bodyPr/>
          <a:lstStyle/>
          <a:p>
            <a:r>
              <a:rPr lang="en-US" dirty="0"/>
              <a:t>Go Directly to God. </a:t>
            </a:r>
          </a:p>
          <a:p>
            <a:pPr lvl="1"/>
            <a:r>
              <a:rPr lang="en-US" dirty="0"/>
              <a:t>Start by </a:t>
            </a:r>
            <a:r>
              <a:rPr lang="en-US" i="1" dirty="0"/>
              <a:t>first</a:t>
            </a:r>
            <a:r>
              <a:rPr lang="en-US" dirty="0"/>
              <a:t> asking God for wisdom and guidance in this situation.</a:t>
            </a:r>
          </a:p>
          <a:p>
            <a:endParaRPr lang="en-US" dirty="0"/>
          </a:p>
        </p:txBody>
      </p:sp>
    </p:spTree>
    <p:extLst>
      <p:ext uri="{BB962C8B-B14F-4D97-AF65-F5344CB8AC3E}">
        <p14:creationId xmlns:p14="http://schemas.microsoft.com/office/powerpoint/2010/main" val="88445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9FC5-57AC-DA1D-B131-CCFE4AFB5A1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75AA3C7-70E8-4EF9-3376-523EF8AE2711}"/>
              </a:ext>
            </a:extLst>
          </p:cNvPr>
          <p:cNvSpPr>
            <a:spLocks noGrp="1"/>
          </p:cNvSpPr>
          <p:nvPr>
            <p:ph idx="1"/>
          </p:nvPr>
        </p:nvSpPr>
        <p:spPr>
          <a:xfrm>
            <a:off x="838200" y="2025569"/>
            <a:ext cx="10515600" cy="4151393"/>
          </a:xfrm>
        </p:spPr>
        <p:txBody>
          <a:bodyPr/>
          <a:lstStyle/>
          <a:p>
            <a:r>
              <a:rPr lang="en-US" dirty="0"/>
              <a:t>Go Directly to the Source. </a:t>
            </a:r>
          </a:p>
          <a:p>
            <a:pPr lvl="1"/>
            <a:r>
              <a:rPr lang="en-US" dirty="0"/>
              <a:t>When you are aware of a potential family conflict, take the initiative by going directly to the person seeking a peaceful solution. </a:t>
            </a:r>
          </a:p>
          <a:p>
            <a:pPr lvl="1"/>
            <a:r>
              <a:rPr lang="en-US" dirty="0"/>
              <a:t>Avoid discussing the problem with others, as that can escalate the situation.</a:t>
            </a:r>
          </a:p>
          <a:p>
            <a:endParaRPr lang="en-US" dirty="0"/>
          </a:p>
        </p:txBody>
      </p:sp>
    </p:spTree>
    <p:extLst>
      <p:ext uri="{BB962C8B-B14F-4D97-AF65-F5344CB8AC3E}">
        <p14:creationId xmlns:p14="http://schemas.microsoft.com/office/powerpoint/2010/main" val="134472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9FC5-57AC-DA1D-B131-CCFE4AFB5A1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75AA3C7-70E8-4EF9-3376-523EF8AE2711}"/>
              </a:ext>
            </a:extLst>
          </p:cNvPr>
          <p:cNvSpPr>
            <a:spLocks noGrp="1"/>
          </p:cNvSpPr>
          <p:nvPr>
            <p:ph idx="1"/>
          </p:nvPr>
        </p:nvSpPr>
        <p:spPr>
          <a:xfrm>
            <a:off x="838200" y="2245489"/>
            <a:ext cx="10515600" cy="3931474"/>
          </a:xfrm>
        </p:spPr>
        <p:txBody>
          <a:bodyPr/>
          <a:lstStyle/>
          <a:p>
            <a:r>
              <a:rPr lang="en-US" dirty="0"/>
              <a:t>Go Diplomatically. </a:t>
            </a:r>
          </a:p>
          <a:p>
            <a:pPr lvl="1"/>
            <a:r>
              <a:rPr lang="en-US" dirty="0"/>
              <a:t>When you meet be argumentative or respond with emotional expressions. </a:t>
            </a:r>
          </a:p>
          <a:p>
            <a:pPr lvl="1"/>
            <a:r>
              <a:rPr lang="en-US" dirty="0"/>
              <a:t>Go with a godly goal: restoration (Matt. 18:15 and Gal. 6:1). </a:t>
            </a:r>
          </a:p>
          <a:p>
            <a:endParaRPr lang="en-US" dirty="0"/>
          </a:p>
        </p:txBody>
      </p:sp>
    </p:spTree>
    <p:extLst>
      <p:ext uri="{BB962C8B-B14F-4D97-AF65-F5344CB8AC3E}">
        <p14:creationId xmlns:p14="http://schemas.microsoft.com/office/powerpoint/2010/main" val="242096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A78C7-5D22-DEA1-7FB9-A29CA591006E}"/>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1584F75F-0D9D-4E6F-0DD1-A1B955C57FDE}"/>
              </a:ext>
            </a:extLst>
          </p:cNvPr>
          <p:cNvGrpSpPr/>
          <p:nvPr/>
        </p:nvGrpSpPr>
        <p:grpSpPr>
          <a:xfrm>
            <a:off x="2849598" y="1543792"/>
            <a:ext cx="6492803" cy="4308578"/>
            <a:chOff x="2849598" y="1543792"/>
            <a:chExt cx="6492803" cy="4308578"/>
          </a:xfrm>
        </p:grpSpPr>
        <p:pic>
          <p:nvPicPr>
            <p:cNvPr id="6" name="Picture 5">
              <a:extLst>
                <a:ext uri="{FF2B5EF4-FFF2-40B4-BE49-F238E27FC236}">
                  <a16:creationId xmlns:a16="http://schemas.microsoft.com/office/drawing/2014/main" id="{3B1193A8-21CD-45C7-E0BA-C96C373C2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33562"/>
              <a:ext cx="5715000" cy="3190875"/>
            </a:xfrm>
            <a:prstGeom prst="rect">
              <a:avLst/>
            </a:prstGeom>
            <a:ln>
              <a:noFill/>
            </a:ln>
            <a:effectLst>
              <a:outerShdw blurRad="292100" dist="139700" dir="2700000" algn="tl" rotWithShape="0">
                <a:srgbClr val="333333">
                  <a:alpha val="65000"/>
                </a:srgbClr>
              </a:outerShdw>
            </a:effectLst>
          </p:spPr>
        </p:pic>
        <p:pic>
          <p:nvPicPr>
            <p:cNvPr id="8" name="Picture 7">
              <a:hlinkClick r:id="rId3"/>
              <a:extLst>
                <a:ext uri="{FF2B5EF4-FFF2-40B4-BE49-F238E27FC236}">
                  <a16:creationId xmlns:a16="http://schemas.microsoft.com/office/drawing/2014/main" id="{6672CEA4-C74D-D5A0-FE94-6651BF889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1CE2910-E362-E07A-DA98-BC3BAB8DDE93}"/>
              </a:ext>
            </a:extLst>
          </p:cNvPr>
          <p:cNvSpPr txBox="1"/>
          <p:nvPr/>
        </p:nvSpPr>
        <p:spPr>
          <a:xfrm>
            <a:off x="4118757" y="5852370"/>
            <a:ext cx="3954483" cy="523220"/>
          </a:xfrm>
          <a:prstGeom prst="rect">
            <a:avLst/>
          </a:prstGeom>
          <a:noFill/>
          <a:ln>
            <a:noFill/>
          </a:ln>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55385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D8B9A-7AB0-3F62-2865-5A65FBE3C8B4}"/>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3C5EA1DE-421E-13CE-CF67-96607F88DA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63432" y="3324469"/>
            <a:ext cx="5872223" cy="331361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B347B08-C27B-FE5B-9553-A674C11285B0}"/>
              </a:ext>
            </a:extLst>
          </p:cNvPr>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59852" y="3614195"/>
            <a:ext cx="1900566" cy="16520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7748DE3-C11E-70F5-3F5C-219AC2FAE9CC}"/>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233937" y="3878729"/>
            <a:ext cx="2119863" cy="1542383"/>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9DE7D984-D75C-FE6F-CA52-C85C507A738F}"/>
              </a:ext>
            </a:extLst>
          </p:cNvPr>
          <p:cNvSpPr/>
          <p:nvPr/>
        </p:nvSpPr>
        <p:spPr>
          <a:xfrm>
            <a:off x="2765150" y="2415485"/>
            <a:ext cx="1900566" cy="1086917"/>
          </a:xfrm>
          <a:prstGeom prst="wedgeRoundRectCallout">
            <a:avLst>
              <a:gd name="adj1" fmla="val 32293"/>
              <a:gd name="adj2" fmla="val 6957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OK … I’ll do these</a:t>
            </a:r>
          </a:p>
        </p:txBody>
      </p:sp>
      <p:sp>
        <p:nvSpPr>
          <p:cNvPr id="12" name="Speech Bubble: Rectangle with Corners Rounded 11">
            <a:extLst>
              <a:ext uri="{FF2B5EF4-FFF2-40B4-BE49-F238E27FC236}">
                <a16:creationId xmlns:a16="http://schemas.microsoft.com/office/drawing/2014/main" id="{D86FB1CF-547F-1C0A-A1B9-2FBDB8370854}"/>
              </a:ext>
            </a:extLst>
          </p:cNvPr>
          <p:cNvSpPr/>
          <p:nvPr/>
        </p:nvSpPr>
        <p:spPr>
          <a:xfrm>
            <a:off x="4922757" y="1634924"/>
            <a:ext cx="4884517" cy="1794076"/>
          </a:xfrm>
          <a:prstGeom prst="wedgeRoundRectCallout">
            <a:avLst>
              <a:gd name="adj1" fmla="val 8310"/>
              <a:gd name="adj2" fmla="val 706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And I’ll do these.  Remember the words and clues are from Genesis 13:5 – 18 (NIV).  And help is available at </a:t>
            </a:r>
            <a:r>
              <a:rPr lang="en-US" dirty="0">
                <a:latin typeface="Comic Sans MS" panose="030F0702030302020204" pitchFamily="66" charset="0"/>
                <a:hlinkClick r:id="rId5"/>
              </a:rPr>
              <a:t>https://tinyurl.com/47vurwcx</a:t>
            </a:r>
            <a:r>
              <a:rPr lang="en-US" dirty="0">
                <a:latin typeface="Comic Sans MS" panose="030F0702030302020204" pitchFamily="66" charset="0"/>
              </a:rPr>
              <a:t> along with other fun Family Activities.</a:t>
            </a:r>
          </a:p>
        </p:txBody>
      </p:sp>
    </p:spTree>
    <p:extLst>
      <p:ext uri="{BB962C8B-B14F-4D97-AF65-F5344CB8AC3E}">
        <p14:creationId xmlns:p14="http://schemas.microsoft.com/office/powerpoint/2010/main" val="61236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Abram and Lot:</a:t>
            </a:r>
            <a:br>
              <a:rPr lang="en-US" dirty="0"/>
            </a:br>
            <a:r>
              <a:rPr lang="en-US" dirty="0"/>
              <a:t>Family Rights</a:t>
            </a:r>
          </a:p>
        </p:txBody>
      </p:sp>
      <p:sp>
        <p:nvSpPr>
          <p:cNvPr id="3" name="Subtitle 2"/>
          <p:cNvSpPr>
            <a:spLocks noGrp="1"/>
          </p:cNvSpPr>
          <p:nvPr>
            <p:ph type="subTitle" idx="1"/>
          </p:nvPr>
        </p:nvSpPr>
        <p:spPr>
          <a:xfrm>
            <a:off x="1524000" y="3990108"/>
            <a:ext cx="9144000" cy="1267691"/>
          </a:xfrm>
        </p:spPr>
        <p:txBody>
          <a:bodyPr/>
          <a:lstStyle/>
          <a:p>
            <a:r>
              <a:rPr lang="en-US" dirty="0"/>
              <a:t>October 20</a:t>
            </a:r>
          </a:p>
        </p:txBody>
      </p:sp>
    </p:spTree>
    <p:extLst>
      <p:ext uri="{BB962C8B-B14F-4D97-AF65-F5344CB8AC3E}">
        <p14:creationId xmlns:p14="http://schemas.microsoft.com/office/powerpoint/2010/main" val="111602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3C0BFA-A6FE-0ECD-B36E-ADB47D97A7C7}"/>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C1559342-8D1E-998F-5EA7-14747A3E0360}"/>
              </a:ext>
            </a:extLst>
          </p:cNvPr>
          <p:cNvSpPr>
            <a:spLocks noGrp="1"/>
          </p:cNvSpPr>
          <p:nvPr>
            <p:ph idx="1"/>
          </p:nvPr>
        </p:nvSpPr>
        <p:spPr/>
        <p:txBody>
          <a:bodyPr>
            <a:normAutofit fontScale="92500"/>
          </a:bodyPr>
          <a:lstStyle/>
          <a:p>
            <a:r>
              <a:rPr lang="en-US" dirty="0"/>
              <a:t>What was something that you and your siblings argued about or complained about each other when you were growing up as kids?</a:t>
            </a:r>
          </a:p>
          <a:p>
            <a:r>
              <a:rPr lang="en-US" dirty="0">
                <a:solidFill>
                  <a:srgbClr val="C00000"/>
                </a:solidFill>
              </a:rPr>
              <a:t>Unfortunately, squabbles (family or otherwise) can extend into our adult years as well.</a:t>
            </a:r>
          </a:p>
          <a:p>
            <a:pPr lvl="1"/>
            <a:r>
              <a:rPr lang="en-US" dirty="0">
                <a:solidFill>
                  <a:srgbClr val="C00000"/>
                </a:solidFill>
              </a:rPr>
              <a:t>Believers have a better course of action when it comes to self-preservation and personal relationships.</a:t>
            </a:r>
          </a:p>
          <a:p>
            <a:pPr lvl="1"/>
            <a:r>
              <a:rPr lang="en-US" dirty="0">
                <a:solidFill>
                  <a:srgbClr val="C00000"/>
                </a:solidFill>
              </a:rPr>
              <a:t>Trust God when challenged over your rights or possessions.</a:t>
            </a:r>
          </a:p>
          <a:p>
            <a:endParaRPr lang="en-US" dirty="0"/>
          </a:p>
        </p:txBody>
      </p:sp>
      <p:grpSp>
        <p:nvGrpSpPr>
          <p:cNvPr id="5" name="Group 4">
            <a:extLst>
              <a:ext uri="{FF2B5EF4-FFF2-40B4-BE49-F238E27FC236}">
                <a16:creationId xmlns:a16="http://schemas.microsoft.com/office/drawing/2014/main" id="{83BBF60D-5446-153C-5531-95D6D0E8C660}"/>
              </a:ext>
            </a:extLst>
          </p:cNvPr>
          <p:cNvGrpSpPr/>
          <p:nvPr/>
        </p:nvGrpSpPr>
        <p:grpSpPr>
          <a:xfrm>
            <a:off x="1697995" y="3283292"/>
            <a:ext cx="9020935" cy="2968906"/>
            <a:chOff x="1697995" y="3283292"/>
            <a:chExt cx="9020935" cy="2968906"/>
          </a:xfrm>
        </p:grpSpPr>
        <p:pic>
          <p:nvPicPr>
            <p:cNvPr id="1026" name="Picture 2" descr="Children are Fighting">
              <a:extLst>
                <a:ext uri="{FF2B5EF4-FFF2-40B4-BE49-F238E27FC236}">
                  <a16:creationId xmlns:a16="http://schemas.microsoft.com/office/drawing/2014/main" id="{82DD4DA8-7076-8A38-E479-100895BBEC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1649" y="3283292"/>
              <a:ext cx="3137281" cy="2968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Water Fight">
              <a:extLst>
                <a:ext uri="{FF2B5EF4-FFF2-40B4-BE49-F238E27FC236}">
                  <a16:creationId xmlns:a16="http://schemas.microsoft.com/office/drawing/2014/main" id="{AED2319F-6061-78D5-E9A9-B29BDD25E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045" y="3358528"/>
              <a:ext cx="1634953" cy="28184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oy">
              <a:extLst>
                <a:ext uri="{FF2B5EF4-FFF2-40B4-BE49-F238E27FC236}">
                  <a16:creationId xmlns:a16="http://schemas.microsoft.com/office/drawing/2014/main" id="{41E33B46-CDDC-DAAC-3BAF-45434788CC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97995" y="3429000"/>
              <a:ext cx="1650151" cy="2378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2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E03F-9E76-A7F2-722C-26EE5E08EE7D}"/>
              </a:ext>
            </a:extLst>
          </p:cNvPr>
          <p:cNvSpPr>
            <a:spLocks noGrp="1"/>
          </p:cNvSpPr>
          <p:nvPr>
            <p:ph type="title"/>
          </p:nvPr>
        </p:nvSpPr>
        <p:spPr/>
        <p:txBody>
          <a:bodyPr/>
          <a:lstStyle/>
          <a:p>
            <a:pPr algn="l"/>
            <a:r>
              <a:rPr lang="en-US" dirty="0"/>
              <a:t>Listen for the source of conflict.</a:t>
            </a:r>
          </a:p>
        </p:txBody>
      </p:sp>
      <p:sp>
        <p:nvSpPr>
          <p:cNvPr id="3" name="Content Placeholder 2">
            <a:extLst>
              <a:ext uri="{FF2B5EF4-FFF2-40B4-BE49-F238E27FC236}">
                <a16:creationId xmlns:a16="http://schemas.microsoft.com/office/drawing/2014/main" id="{55E81109-8B68-AC87-FCC0-6D8B60FAC4B2}"/>
              </a:ext>
            </a:extLst>
          </p:cNvPr>
          <p:cNvSpPr>
            <a:spLocks noGrp="1"/>
          </p:cNvSpPr>
          <p:nvPr>
            <p:ph idx="1"/>
          </p:nvPr>
        </p:nvSpPr>
        <p:spPr>
          <a:xfrm>
            <a:off x="1188816" y="1814050"/>
            <a:ext cx="9814367" cy="4351338"/>
          </a:xfrm>
        </p:spPr>
        <p:txBody>
          <a:bodyPr/>
          <a:lstStyle/>
          <a:p>
            <a:pPr marL="0" indent="0" algn="ctr">
              <a:buNone/>
            </a:pPr>
            <a:r>
              <a:rPr lang="en-US" dirty="0"/>
              <a:t>Genesis 13:5-8 (NIV)  Now Lot, who was moving about with Abram, also had flocks and herds and tents. 6  But the land could not support them while they stayed together, for their possessions were so great that they were not able to stay together. 7  And quarreling </a:t>
            </a:r>
          </a:p>
        </p:txBody>
      </p:sp>
    </p:spTree>
    <p:extLst>
      <p:ext uri="{BB962C8B-B14F-4D97-AF65-F5344CB8AC3E}">
        <p14:creationId xmlns:p14="http://schemas.microsoft.com/office/powerpoint/2010/main" val="100788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E03F-9E76-A7F2-722C-26EE5E08EE7D}"/>
              </a:ext>
            </a:extLst>
          </p:cNvPr>
          <p:cNvSpPr>
            <a:spLocks noGrp="1"/>
          </p:cNvSpPr>
          <p:nvPr>
            <p:ph type="title"/>
          </p:nvPr>
        </p:nvSpPr>
        <p:spPr/>
        <p:txBody>
          <a:bodyPr/>
          <a:lstStyle/>
          <a:p>
            <a:pPr algn="l"/>
            <a:r>
              <a:rPr lang="en-US" dirty="0"/>
              <a:t>Listen for the source of conflict.</a:t>
            </a:r>
          </a:p>
        </p:txBody>
      </p:sp>
      <p:sp>
        <p:nvSpPr>
          <p:cNvPr id="3" name="Content Placeholder 2">
            <a:extLst>
              <a:ext uri="{FF2B5EF4-FFF2-40B4-BE49-F238E27FC236}">
                <a16:creationId xmlns:a16="http://schemas.microsoft.com/office/drawing/2014/main" id="{55E81109-8B68-AC87-FCC0-6D8B60FAC4B2}"/>
              </a:ext>
            </a:extLst>
          </p:cNvPr>
          <p:cNvSpPr>
            <a:spLocks noGrp="1"/>
          </p:cNvSpPr>
          <p:nvPr>
            <p:ph idx="1"/>
          </p:nvPr>
        </p:nvSpPr>
        <p:spPr>
          <a:xfrm>
            <a:off x="1614908" y="1690688"/>
            <a:ext cx="8962181" cy="4351338"/>
          </a:xfrm>
        </p:spPr>
        <p:txBody>
          <a:bodyPr/>
          <a:lstStyle/>
          <a:p>
            <a:pPr marL="0" indent="0" algn="ctr">
              <a:buNone/>
            </a:pPr>
            <a:r>
              <a:rPr lang="en-US" dirty="0"/>
              <a:t>arose between Abram's herdsmen and the herdsmen of Lot. The Canaanites and Perizzites were also living in the land at that time. 8  So Abram said to Lot, "Let's not have any quarreling between you and me, or between your herdsmen and mine, for we are brothers.</a:t>
            </a:r>
          </a:p>
        </p:txBody>
      </p:sp>
      <p:pic>
        <p:nvPicPr>
          <p:cNvPr id="5" name="Picture 4">
            <a:extLst>
              <a:ext uri="{FF2B5EF4-FFF2-40B4-BE49-F238E27FC236}">
                <a16:creationId xmlns:a16="http://schemas.microsoft.com/office/drawing/2014/main" id="{A1AD6266-6CEB-B950-C2F7-5F12368E353B}"/>
              </a:ext>
            </a:extLst>
          </p:cNvPr>
          <p:cNvPicPr>
            <a:picLocks noChangeAspect="1"/>
          </p:cNvPicPr>
          <p:nvPr/>
        </p:nvPicPr>
        <p:blipFill>
          <a:blip r:embed="rId2"/>
          <a:stretch>
            <a:fillRect/>
          </a:stretch>
        </p:blipFill>
        <p:spPr>
          <a:xfrm>
            <a:off x="4786364" y="5580641"/>
            <a:ext cx="2619267" cy="357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875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A6DC-0966-7047-E09D-019137C5F650}"/>
              </a:ext>
            </a:extLst>
          </p:cNvPr>
          <p:cNvSpPr>
            <a:spLocks noGrp="1"/>
          </p:cNvSpPr>
          <p:nvPr>
            <p:ph type="title"/>
          </p:nvPr>
        </p:nvSpPr>
        <p:spPr/>
        <p:txBody>
          <a:bodyPr/>
          <a:lstStyle/>
          <a:p>
            <a:r>
              <a:rPr lang="en-US" dirty="0"/>
              <a:t>Identify the Source of Conflict</a:t>
            </a:r>
          </a:p>
        </p:txBody>
      </p:sp>
      <p:sp>
        <p:nvSpPr>
          <p:cNvPr id="3" name="Content Placeholder 2">
            <a:extLst>
              <a:ext uri="{FF2B5EF4-FFF2-40B4-BE49-F238E27FC236}">
                <a16:creationId xmlns:a16="http://schemas.microsoft.com/office/drawing/2014/main" id="{3A00B4F2-2420-8008-7652-26F15B022E54}"/>
              </a:ext>
            </a:extLst>
          </p:cNvPr>
          <p:cNvSpPr>
            <a:spLocks noGrp="1"/>
          </p:cNvSpPr>
          <p:nvPr>
            <p:ph idx="1"/>
          </p:nvPr>
        </p:nvSpPr>
        <p:spPr/>
        <p:txBody>
          <a:bodyPr/>
          <a:lstStyle/>
          <a:p>
            <a:r>
              <a:rPr lang="en-US" dirty="0"/>
              <a:t>What were some of the details of the strife that developed?</a:t>
            </a:r>
          </a:p>
          <a:p>
            <a:r>
              <a:rPr lang="en-US" dirty="0"/>
              <a:t>How did the reference to the presence of the Canaanites and Perizzites contribute to the problem? </a:t>
            </a:r>
          </a:p>
          <a:p>
            <a:r>
              <a:rPr lang="en-US" dirty="0"/>
              <a:t>What are some things that make conflict worse in our culture?</a:t>
            </a:r>
          </a:p>
        </p:txBody>
      </p:sp>
    </p:spTree>
    <p:extLst>
      <p:ext uri="{BB962C8B-B14F-4D97-AF65-F5344CB8AC3E}">
        <p14:creationId xmlns:p14="http://schemas.microsoft.com/office/powerpoint/2010/main" val="3363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B77A-7BFF-FC11-A7B5-DE682954FB6B}"/>
              </a:ext>
            </a:extLst>
          </p:cNvPr>
          <p:cNvSpPr>
            <a:spLocks noGrp="1"/>
          </p:cNvSpPr>
          <p:nvPr>
            <p:ph type="title"/>
          </p:nvPr>
        </p:nvSpPr>
        <p:spPr/>
        <p:txBody>
          <a:bodyPr/>
          <a:lstStyle/>
          <a:p>
            <a:r>
              <a:rPr lang="en-US" dirty="0"/>
              <a:t>Identify the Source of Conflict</a:t>
            </a:r>
          </a:p>
        </p:txBody>
      </p:sp>
      <p:sp>
        <p:nvSpPr>
          <p:cNvPr id="3" name="Content Placeholder 2">
            <a:extLst>
              <a:ext uri="{FF2B5EF4-FFF2-40B4-BE49-F238E27FC236}">
                <a16:creationId xmlns:a16="http://schemas.microsoft.com/office/drawing/2014/main" id="{B2F78F8E-41C8-1F26-7875-44DF746D6611}"/>
              </a:ext>
            </a:extLst>
          </p:cNvPr>
          <p:cNvSpPr>
            <a:spLocks noGrp="1"/>
          </p:cNvSpPr>
          <p:nvPr>
            <p:ph idx="1"/>
          </p:nvPr>
        </p:nvSpPr>
        <p:spPr/>
        <p:txBody>
          <a:bodyPr/>
          <a:lstStyle/>
          <a:p>
            <a:r>
              <a:rPr lang="en-US" dirty="0"/>
              <a:t>What are some ways that people </a:t>
            </a:r>
            <a:r>
              <a:rPr lang="en-US" i="1" dirty="0"/>
              <a:t>today</a:t>
            </a:r>
            <a:r>
              <a:rPr lang="en-US" dirty="0"/>
              <a:t> deal with conflict?</a:t>
            </a:r>
          </a:p>
          <a:p>
            <a:r>
              <a:rPr lang="en-US" dirty="0"/>
              <a:t>What are some early steps we can take to avoid or reduce conflict?</a:t>
            </a:r>
          </a:p>
          <a:p>
            <a:r>
              <a:rPr lang="en-US" dirty="0"/>
              <a:t>Why is it important to be ready to handle conflict in a timely and graceful manner?</a:t>
            </a:r>
          </a:p>
        </p:txBody>
      </p:sp>
    </p:spTree>
    <p:extLst>
      <p:ext uri="{BB962C8B-B14F-4D97-AF65-F5344CB8AC3E}">
        <p14:creationId xmlns:p14="http://schemas.microsoft.com/office/powerpoint/2010/main" val="34419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140E-E327-80FA-F2C5-07C48159E54D}"/>
              </a:ext>
            </a:extLst>
          </p:cNvPr>
          <p:cNvSpPr>
            <a:spLocks noGrp="1"/>
          </p:cNvSpPr>
          <p:nvPr>
            <p:ph type="title"/>
          </p:nvPr>
        </p:nvSpPr>
        <p:spPr/>
        <p:txBody>
          <a:bodyPr/>
          <a:lstStyle/>
          <a:p>
            <a:pPr algn="l"/>
            <a:r>
              <a:rPr lang="en-US" dirty="0"/>
              <a:t>Listen for generosity.</a:t>
            </a:r>
          </a:p>
        </p:txBody>
      </p:sp>
      <p:sp>
        <p:nvSpPr>
          <p:cNvPr id="3" name="Content Placeholder 2">
            <a:extLst>
              <a:ext uri="{FF2B5EF4-FFF2-40B4-BE49-F238E27FC236}">
                <a16:creationId xmlns:a16="http://schemas.microsoft.com/office/drawing/2014/main" id="{CD7FED83-97B5-BD3D-4DC0-61F322F0A9C8}"/>
              </a:ext>
            </a:extLst>
          </p:cNvPr>
          <p:cNvSpPr>
            <a:spLocks noGrp="1"/>
          </p:cNvSpPr>
          <p:nvPr>
            <p:ph idx="1"/>
          </p:nvPr>
        </p:nvSpPr>
        <p:spPr>
          <a:xfrm>
            <a:off x="1724627" y="1929797"/>
            <a:ext cx="8934691" cy="4351338"/>
          </a:xfrm>
        </p:spPr>
        <p:txBody>
          <a:bodyPr/>
          <a:lstStyle/>
          <a:p>
            <a:pPr marL="0" indent="0" algn="ctr">
              <a:buNone/>
            </a:pPr>
            <a:r>
              <a:rPr lang="en-US" dirty="0"/>
              <a:t>Genesis 13:9-11 (NIV)  Is not the whole land before you? Let's part company. If you go to the left, I'll go to the right; if you go to the right, I'll go to the left." 10  Lot looked up and saw that the whole plain of the Jordan was well watered, like</a:t>
            </a:r>
          </a:p>
        </p:txBody>
      </p:sp>
    </p:spTree>
    <p:extLst>
      <p:ext uri="{BB962C8B-B14F-4D97-AF65-F5344CB8AC3E}">
        <p14:creationId xmlns:p14="http://schemas.microsoft.com/office/powerpoint/2010/main" val="1893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140E-E327-80FA-F2C5-07C48159E54D}"/>
              </a:ext>
            </a:extLst>
          </p:cNvPr>
          <p:cNvSpPr>
            <a:spLocks noGrp="1"/>
          </p:cNvSpPr>
          <p:nvPr>
            <p:ph type="title"/>
          </p:nvPr>
        </p:nvSpPr>
        <p:spPr/>
        <p:txBody>
          <a:bodyPr/>
          <a:lstStyle/>
          <a:p>
            <a:pPr algn="l"/>
            <a:r>
              <a:rPr lang="en-US" dirty="0"/>
              <a:t>Listen for generosity.</a:t>
            </a:r>
          </a:p>
        </p:txBody>
      </p:sp>
      <p:sp>
        <p:nvSpPr>
          <p:cNvPr id="3" name="Content Placeholder 2">
            <a:extLst>
              <a:ext uri="{FF2B5EF4-FFF2-40B4-BE49-F238E27FC236}">
                <a16:creationId xmlns:a16="http://schemas.microsoft.com/office/drawing/2014/main" id="{CD7FED83-97B5-BD3D-4DC0-61F322F0A9C8}"/>
              </a:ext>
            </a:extLst>
          </p:cNvPr>
          <p:cNvSpPr>
            <a:spLocks noGrp="1"/>
          </p:cNvSpPr>
          <p:nvPr>
            <p:ph idx="1"/>
          </p:nvPr>
        </p:nvSpPr>
        <p:spPr>
          <a:xfrm>
            <a:off x="1628654" y="1929797"/>
            <a:ext cx="8934691" cy="4351338"/>
          </a:xfrm>
        </p:spPr>
        <p:txBody>
          <a:bodyPr/>
          <a:lstStyle/>
          <a:p>
            <a:pPr marL="0" indent="0" algn="ctr">
              <a:buNone/>
            </a:pPr>
            <a:r>
              <a:rPr lang="en-US" dirty="0"/>
              <a:t>the garden of the LORD, like the land of Egypt, toward </a:t>
            </a:r>
            <a:r>
              <a:rPr lang="en-US" dirty="0" err="1"/>
              <a:t>Zoar</a:t>
            </a:r>
            <a:r>
              <a:rPr lang="en-US" dirty="0"/>
              <a:t>. (This was before the LORD destroyed Sodom and Gomorrah.) 11  So Lot chose for himself the whole plain of the Jordan and set out toward the east. The two men parted company:</a:t>
            </a:r>
          </a:p>
        </p:txBody>
      </p:sp>
      <p:pic>
        <p:nvPicPr>
          <p:cNvPr id="4" name="Picture 3">
            <a:extLst>
              <a:ext uri="{FF2B5EF4-FFF2-40B4-BE49-F238E27FC236}">
                <a16:creationId xmlns:a16="http://schemas.microsoft.com/office/drawing/2014/main" id="{2E5A76D3-763C-BB82-DE6E-87EC9D4694F0}"/>
              </a:ext>
            </a:extLst>
          </p:cNvPr>
          <p:cNvPicPr>
            <a:picLocks noChangeAspect="1"/>
          </p:cNvPicPr>
          <p:nvPr/>
        </p:nvPicPr>
        <p:blipFill>
          <a:blip r:embed="rId2"/>
          <a:stretch>
            <a:fillRect/>
          </a:stretch>
        </p:blipFill>
        <p:spPr>
          <a:xfrm>
            <a:off x="4786365" y="5476469"/>
            <a:ext cx="2619267" cy="357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8395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163</TotalTime>
  <Words>924</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Abram and Lot: Family Rights</vt:lpstr>
      <vt:lpstr>Video Introduction</vt:lpstr>
      <vt:lpstr>Admit it now …</vt:lpstr>
      <vt:lpstr>Listen for the source of conflict.</vt:lpstr>
      <vt:lpstr>Listen for the source of conflict.</vt:lpstr>
      <vt:lpstr>Identify the Source of Conflict</vt:lpstr>
      <vt:lpstr>Identify the Source of Conflict</vt:lpstr>
      <vt:lpstr>Listen for generosity.</vt:lpstr>
      <vt:lpstr>Listen for generosity.</vt:lpstr>
      <vt:lpstr>“You before Me” Attitude</vt:lpstr>
      <vt:lpstr>“You before Me” Attitude</vt:lpstr>
      <vt:lpstr>Listen for God’s assurance.</vt:lpstr>
      <vt:lpstr>Listen for God’s assurance.</vt:lpstr>
      <vt:lpstr>Trust God with the Outcome</vt:lpstr>
      <vt:lpstr>Trust God with the Outcome</vt:lpstr>
      <vt:lpstr>Trust God with the Outcome</vt:lpstr>
      <vt:lpstr>Application</vt:lpstr>
      <vt:lpstr>Application</vt:lpstr>
      <vt:lpstr>Application</vt:lpstr>
      <vt:lpstr>Family Activities</vt:lpstr>
      <vt:lpstr>Abram and Lot: Family Rights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2024-10-02T13:44:57Z</dcterms:created>
  <dcterms:modified xsi:type="dcterms:W3CDTF">2024-10-02T16:28:26Z</dcterms:modified>
</cp:coreProperties>
</file>