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102"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D3EC0C-D973-4240-BF21-13D918BC7DA9}"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D3EC0C-D973-4240-BF21-13D918BC7DA9}"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D3EC0C-D973-4240-BF21-13D918BC7DA9}"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0" b="-20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1000"/>
                </a:schemeClr>
              </a:gs>
              <a:gs pos="64000">
                <a:schemeClr val="accent1">
                  <a:lumMod val="45000"/>
                  <a:lumOff val="55000"/>
                  <a:alpha val="84000"/>
                </a:schemeClr>
              </a:gs>
              <a:gs pos="83000">
                <a:schemeClr val="accent1">
                  <a:lumMod val="45000"/>
                  <a:lumOff val="55000"/>
                  <a:alpha val="84000"/>
                </a:schemeClr>
              </a:gs>
              <a:gs pos="100000">
                <a:schemeClr val="accent1">
                  <a:lumMod val="30000"/>
                  <a:lumOff val="70000"/>
                  <a:alpha val="82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atch.liberty.edu/media/t/1_ynlotnw7"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tinyurl.com/y24k3l9e"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Abigail: Intervening Faith</a:t>
            </a:r>
            <a:endParaRPr lang="en-US" dirty="0"/>
          </a:p>
        </p:txBody>
      </p:sp>
      <p:sp>
        <p:nvSpPr>
          <p:cNvPr id="3" name="Subtitle 2"/>
          <p:cNvSpPr>
            <a:spLocks noGrp="1"/>
          </p:cNvSpPr>
          <p:nvPr>
            <p:ph type="subTitle" idx="1"/>
          </p:nvPr>
        </p:nvSpPr>
        <p:spPr>
          <a:xfrm>
            <a:off x="1524000" y="3835730"/>
            <a:ext cx="9144000" cy="1422070"/>
          </a:xfrm>
        </p:spPr>
        <p:txBody>
          <a:bodyPr/>
          <a:lstStyle/>
          <a:p>
            <a:r>
              <a:rPr lang="en-US" dirty="0" smtClean="0"/>
              <a:t>June 23</a:t>
            </a:r>
            <a:endParaRPr lang="en-US" dirty="0"/>
          </a:p>
        </p:txBody>
      </p:sp>
    </p:spTree>
    <p:extLst>
      <p:ext uri="{BB962C8B-B14F-4D97-AF65-F5344CB8AC3E}">
        <p14:creationId xmlns:p14="http://schemas.microsoft.com/office/powerpoint/2010/main" val="275284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Abigail’s swift action</a:t>
            </a:r>
            <a:r>
              <a:rPr lang="en-US" dirty="0" smtClean="0"/>
              <a:t>.</a:t>
            </a:r>
            <a:endParaRPr lang="en-US" dirty="0"/>
          </a:p>
        </p:txBody>
      </p:sp>
      <p:sp>
        <p:nvSpPr>
          <p:cNvPr id="3" name="Content Placeholder 2"/>
          <p:cNvSpPr>
            <a:spLocks noGrp="1"/>
          </p:cNvSpPr>
          <p:nvPr>
            <p:ph idx="1"/>
          </p:nvPr>
        </p:nvSpPr>
        <p:spPr>
          <a:xfrm>
            <a:off x="1104418" y="1686729"/>
            <a:ext cx="9995704" cy="4351338"/>
          </a:xfrm>
        </p:spPr>
        <p:txBody>
          <a:bodyPr/>
          <a:lstStyle/>
          <a:p>
            <a:pPr marL="0" indent="0" algn="ctr">
              <a:buNone/>
            </a:pPr>
            <a:r>
              <a:rPr lang="en-US" dirty="0"/>
              <a:t>which your servant has brought to my master, be given to the men who follow you. 28  Please forgive your servant's offense, for the LORD will certainly make a lasting dynasty for my master, because he fights the LORD's battles. Let no wrongdoing be found in you as long as you live</a:t>
            </a:r>
            <a:endParaRPr lang="en-US" dirty="0"/>
          </a:p>
        </p:txBody>
      </p:sp>
      <p:pic>
        <p:nvPicPr>
          <p:cNvPr id="4" name="Picture 3"/>
          <p:cNvPicPr>
            <a:picLocks noChangeAspect="1"/>
          </p:cNvPicPr>
          <p:nvPr/>
        </p:nvPicPr>
        <p:blipFill>
          <a:blip r:embed="rId2"/>
          <a:stretch>
            <a:fillRect/>
          </a:stretch>
        </p:blipFill>
        <p:spPr>
          <a:xfrm>
            <a:off x="4687655" y="5236842"/>
            <a:ext cx="2511798" cy="3428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0928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Encourage Right Behavior</a:t>
            </a:r>
            <a:endParaRPr lang="en-US" dirty="0"/>
          </a:p>
        </p:txBody>
      </p:sp>
      <p:sp>
        <p:nvSpPr>
          <p:cNvPr id="3" name="Content Placeholder 2"/>
          <p:cNvSpPr>
            <a:spLocks noGrp="1"/>
          </p:cNvSpPr>
          <p:nvPr>
            <p:ph idx="1"/>
          </p:nvPr>
        </p:nvSpPr>
        <p:spPr/>
        <p:txBody>
          <a:bodyPr/>
          <a:lstStyle/>
          <a:p>
            <a:r>
              <a:rPr lang="en-US" dirty="0"/>
              <a:t>What was Abigail’s attitude when she went out to meet David? </a:t>
            </a:r>
          </a:p>
          <a:p>
            <a:r>
              <a:rPr lang="en-US" dirty="0"/>
              <a:t>How did Abigail evaluate her husband’s judgment? </a:t>
            </a:r>
          </a:p>
          <a:p>
            <a:r>
              <a:rPr lang="en-US" dirty="0"/>
              <a:t>Why did Abigail take responsibility for the insult to David?</a:t>
            </a:r>
          </a:p>
          <a:p>
            <a:endParaRPr lang="en-US" dirty="0"/>
          </a:p>
        </p:txBody>
      </p:sp>
    </p:spTree>
    <p:extLst>
      <p:ext uri="{BB962C8B-B14F-4D97-AF65-F5344CB8AC3E}">
        <p14:creationId xmlns:p14="http://schemas.microsoft.com/office/powerpoint/2010/main" val="318565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Encourage Right Behavior</a:t>
            </a:r>
          </a:p>
        </p:txBody>
      </p:sp>
      <p:sp>
        <p:nvSpPr>
          <p:cNvPr id="3" name="Content Placeholder 2"/>
          <p:cNvSpPr>
            <a:spLocks noGrp="1"/>
          </p:cNvSpPr>
          <p:nvPr>
            <p:ph idx="1"/>
          </p:nvPr>
        </p:nvSpPr>
        <p:spPr/>
        <p:txBody>
          <a:bodyPr/>
          <a:lstStyle/>
          <a:p>
            <a:r>
              <a:rPr lang="en-US" dirty="0"/>
              <a:t>How can we know whether it is best to intervene in a conflict or to stay out?</a:t>
            </a:r>
          </a:p>
          <a:p>
            <a:r>
              <a:rPr lang="en-US" dirty="0"/>
              <a:t>What principles can we learn from Abigail’s approach to the problem?</a:t>
            </a:r>
          </a:p>
          <a:p>
            <a:endParaRPr lang="en-US" dirty="0"/>
          </a:p>
        </p:txBody>
      </p:sp>
    </p:spTree>
    <p:extLst>
      <p:ext uri="{BB962C8B-B14F-4D97-AF65-F5344CB8AC3E}">
        <p14:creationId xmlns:p14="http://schemas.microsoft.com/office/powerpoint/2010/main" val="91807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David’s response</a:t>
            </a:r>
            <a:r>
              <a:rPr lang="en-US" dirty="0" smtClean="0"/>
              <a:t>.</a:t>
            </a:r>
            <a:endParaRPr lang="en-US" dirty="0"/>
          </a:p>
        </p:txBody>
      </p:sp>
      <p:sp>
        <p:nvSpPr>
          <p:cNvPr id="3" name="Content Placeholder 2"/>
          <p:cNvSpPr>
            <a:spLocks noGrp="1"/>
          </p:cNvSpPr>
          <p:nvPr>
            <p:ph idx="1"/>
          </p:nvPr>
        </p:nvSpPr>
        <p:spPr/>
        <p:txBody>
          <a:bodyPr/>
          <a:lstStyle/>
          <a:p>
            <a:pPr marL="0" indent="0" algn="ctr">
              <a:buNone/>
            </a:pPr>
            <a:r>
              <a:rPr lang="en-US" dirty="0"/>
              <a:t>1 Samuel 25:32-35 (NIV)  David said to Abigail, "Praise be to the LORD, the God of Israel, who has sent you today to meet me. 33  May you be blessed for your good judgment and for keeping me from bloodshed this day and from avenging myself with my own hands. 34  Otherwise, as surely as the LORD, </a:t>
            </a:r>
            <a:endParaRPr lang="en-US" dirty="0"/>
          </a:p>
        </p:txBody>
      </p:sp>
    </p:spTree>
    <p:extLst>
      <p:ext uri="{BB962C8B-B14F-4D97-AF65-F5344CB8AC3E}">
        <p14:creationId xmlns:p14="http://schemas.microsoft.com/office/powerpoint/2010/main" val="392487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David’s response</a:t>
            </a:r>
            <a:r>
              <a:rPr lang="en-US" dirty="0" smtClean="0"/>
              <a:t>.</a:t>
            </a:r>
            <a:endParaRPr lang="en-US" dirty="0"/>
          </a:p>
        </p:txBody>
      </p:sp>
      <p:sp>
        <p:nvSpPr>
          <p:cNvPr id="3" name="Content Placeholder 2"/>
          <p:cNvSpPr>
            <a:spLocks noGrp="1"/>
          </p:cNvSpPr>
          <p:nvPr>
            <p:ph idx="1"/>
          </p:nvPr>
        </p:nvSpPr>
        <p:spPr/>
        <p:txBody>
          <a:bodyPr/>
          <a:lstStyle/>
          <a:p>
            <a:pPr marL="0" indent="0" algn="ctr">
              <a:buNone/>
            </a:pPr>
            <a:r>
              <a:rPr lang="en-US" dirty="0"/>
              <a:t>the God of Israel, lives, who has kept me from harming you, if you had not come quickly to meet me, not one male belonging to </a:t>
            </a:r>
            <a:r>
              <a:rPr lang="en-US" dirty="0" err="1"/>
              <a:t>Nabal</a:t>
            </a:r>
            <a:r>
              <a:rPr lang="en-US" dirty="0"/>
              <a:t> would have been left alive by daybreak." 35  Then David accepted from her hand what she had brought him and said, "Go home in peace. I have heard your words and granted your request."</a:t>
            </a:r>
            <a:endParaRPr lang="en-US" dirty="0"/>
          </a:p>
        </p:txBody>
      </p:sp>
      <p:pic>
        <p:nvPicPr>
          <p:cNvPr id="4" name="Picture 3"/>
          <p:cNvPicPr>
            <a:picLocks noChangeAspect="1"/>
          </p:cNvPicPr>
          <p:nvPr/>
        </p:nvPicPr>
        <p:blipFill>
          <a:blip r:embed="rId2"/>
          <a:stretch>
            <a:fillRect/>
          </a:stretch>
        </p:blipFill>
        <p:spPr>
          <a:xfrm>
            <a:off x="4791827" y="5607232"/>
            <a:ext cx="2511798" cy="3428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94159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 a Christ-centered Perspective</a:t>
            </a:r>
            <a:endParaRPr lang="en-US" dirty="0"/>
          </a:p>
        </p:txBody>
      </p:sp>
      <p:sp>
        <p:nvSpPr>
          <p:cNvPr id="3" name="Content Placeholder 2"/>
          <p:cNvSpPr>
            <a:spLocks noGrp="1"/>
          </p:cNvSpPr>
          <p:nvPr>
            <p:ph idx="1"/>
          </p:nvPr>
        </p:nvSpPr>
        <p:spPr/>
        <p:txBody>
          <a:bodyPr/>
          <a:lstStyle/>
          <a:p>
            <a:r>
              <a:rPr lang="en-US" dirty="0"/>
              <a:t>For what did David praise the Lord? </a:t>
            </a:r>
          </a:p>
          <a:p>
            <a:r>
              <a:rPr lang="en-US" dirty="0" smtClean="0"/>
              <a:t>So, </a:t>
            </a:r>
            <a:r>
              <a:rPr lang="en-US" dirty="0"/>
              <a:t>how did David view the fact that Abigail came out to meet him? </a:t>
            </a:r>
            <a:endParaRPr lang="en-US" dirty="0" smtClean="0"/>
          </a:p>
          <a:p>
            <a:r>
              <a:rPr lang="en-US" dirty="0"/>
              <a:t>Suppose you are in a situation more like David’s.  Someone comes to you and asks you to change your actions.  Why could that be a hard thing to do?</a:t>
            </a:r>
          </a:p>
          <a:p>
            <a:endParaRPr lang="en-US" dirty="0"/>
          </a:p>
          <a:p>
            <a:endParaRPr lang="en-US" dirty="0"/>
          </a:p>
        </p:txBody>
      </p:sp>
    </p:spTree>
    <p:extLst>
      <p:ext uri="{BB962C8B-B14F-4D97-AF65-F5344CB8AC3E}">
        <p14:creationId xmlns:p14="http://schemas.microsoft.com/office/powerpoint/2010/main" val="161415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 a Christ-centered Perspective</a:t>
            </a:r>
          </a:p>
        </p:txBody>
      </p:sp>
      <p:sp>
        <p:nvSpPr>
          <p:cNvPr id="3" name="Content Placeholder 2"/>
          <p:cNvSpPr>
            <a:spLocks noGrp="1"/>
          </p:cNvSpPr>
          <p:nvPr>
            <p:ph idx="1"/>
          </p:nvPr>
        </p:nvSpPr>
        <p:spPr/>
        <p:txBody>
          <a:bodyPr/>
          <a:lstStyle/>
          <a:p>
            <a:r>
              <a:rPr lang="en-US" dirty="0"/>
              <a:t>What lessons can we learn from Abigail as we seek to make peace today?</a:t>
            </a:r>
          </a:p>
          <a:p>
            <a:r>
              <a:rPr lang="en-US" dirty="0"/>
              <a:t>How does resolving conflict honor Christ?</a:t>
            </a:r>
          </a:p>
          <a:p>
            <a:endParaRPr lang="en-US" dirty="0"/>
          </a:p>
        </p:txBody>
      </p:sp>
    </p:spTree>
    <p:extLst>
      <p:ext uri="{BB962C8B-B14F-4D97-AF65-F5344CB8AC3E}">
        <p14:creationId xmlns:p14="http://schemas.microsoft.com/office/powerpoint/2010/main" val="230824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Lesson Summary</a:t>
            </a:r>
            <a:endParaRPr lang="en-US" dirty="0"/>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6513" y="1516284"/>
            <a:ext cx="7947976" cy="403956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275635" y="5717894"/>
            <a:ext cx="5243332" cy="523220"/>
          </a:xfrm>
          <a:prstGeom prst="rect">
            <a:avLst/>
          </a:prstGeom>
          <a:noFill/>
        </p:spPr>
        <p:txBody>
          <a:bodyPr wrap="square" rtlCol="0">
            <a:spAutoFit/>
          </a:bodyPr>
          <a:lstStyle/>
          <a:p>
            <a:pPr algn="ctr"/>
            <a:r>
              <a:rPr lang="en-US" sz="2800" dirty="0" smtClean="0">
                <a:hlinkClick r:id="rId2"/>
              </a:rPr>
              <a:t>View Video</a:t>
            </a:r>
            <a:endParaRPr lang="en-US" sz="2800" dirty="0"/>
          </a:p>
        </p:txBody>
      </p:sp>
    </p:spTree>
    <p:extLst>
      <p:ext uri="{BB962C8B-B14F-4D97-AF65-F5344CB8AC3E}">
        <p14:creationId xmlns:p14="http://schemas.microsoft.com/office/powerpoint/2010/main" val="35056386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Application</a:t>
            </a:r>
            <a:endParaRPr lang="en-US" dirty="0"/>
          </a:p>
        </p:txBody>
      </p:sp>
      <p:sp>
        <p:nvSpPr>
          <p:cNvPr id="4" name="Content Placeholder 3"/>
          <p:cNvSpPr>
            <a:spLocks noGrp="1"/>
          </p:cNvSpPr>
          <p:nvPr>
            <p:ph idx="1"/>
          </p:nvPr>
        </p:nvSpPr>
        <p:spPr>
          <a:xfrm>
            <a:off x="838200" y="2095017"/>
            <a:ext cx="10515600" cy="4081945"/>
          </a:xfrm>
        </p:spPr>
        <p:txBody>
          <a:bodyPr/>
          <a:lstStyle/>
          <a:p>
            <a:r>
              <a:rPr lang="en-US" dirty="0"/>
              <a:t>Pray. </a:t>
            </a:r>
          </a:p>
          <a:p>
            <a:pPr lvl="1"/>
            <a:r>
              <a:rPr lang="en-US" dirty="0"/>
              <a:t>Pray for someone </a:t>
            </a:r>
            <a:r>
              <a:rPr lang="en-US" dirty="0" smtClean="0"/>
              <a:t>you know</a:t>
            </a:r>
            <a:br>
              <a:rPr lang="en-US" dirty="0" smtClean="0"/>
            </a:br>
            <a:r>
              <a:rPr lang="en-US" dirty="0" smtClean="0"/>
              <a:t>who </a:t>
            </a:r>
            <a:r>
              <a:rPr lang="en-US" dirty="0"/>
              <a:t>is dealing with conflict. </a:t>
            </a:r>
          </a:p>
          <a:p>
            <a:pPr lvl="1"/>
            <a:r>
              <a:rPr lang="en-US" dirty="0"/>
              <a:t>Ask the Lord to intervene.</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5489" y="2176041"/>
            <a:ext cx="2628091" cy="2662762"/>
          </a:xfrm>
          <a:prstGeom prst="rect">
            <a:avLst/>
          </a:prstGeom>
        </p:spPr>
      </p:pic>
    </p:spTree>
    <p:extLst>
      <p:ext uri="{BB962C8B-B14F-4D97-AF65-F5344CB8AC3E}">
        <p14:creationId xmlns:p14="http://schemas.microsoft.com/office/powerpoint/2010/main" val="3008886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Application</a:t>
            </a:r>
            <a:endParaRPr lang="en-US"/>
          </a:p>
        </p:txBody>
      </p:sp>
      <p:sp>
        <p:nvSpPr>
          <p:cNvPr id="4" name="Content Placeholder 3"/>
          <p:cNvSpPr>
            <a:spLocks noGrp="1"/>
          </p:cNvSpPr>
          <p:nvPr>
            <p:ph idx="1"/>
          </p:nvPr>
        </p:nvSpPr>
        <p:spPr>
          <a:xfrm>
            <a:off x="4317168" y="2338465"/>
            <a:ext cx="7036632" cy="3838497"/>
          </a:xfrm>
        </p:spPr>
        <p:txBody>
          <a:bodyPr/>
          <a:lstStyle/>
          <a:p>
            <a:r>
              <a:rPr lang="en-US" dirty="0"/>
              <a:t>Give permission. </a:t>
            </a:r>
          </a:p>
          <a:p>
            <a:pPr lvl="1"/>
            <a:r>
              <a:rPr lang="en-US" dirty="0"/>
              <a:t>Give someone permission to step in whenever you are on the verge of a bad decision.</a:t>
            </a:r>
          </a:p>
          <a:p>
            <a:endParaRPr lang="en-US" dirty="0"/>
          </a:p>
        </p:txBody>
      </p:sp>
      <p:pic>
        <p:nvPicPr>
          <p:cNvPr id="2050" name="Picture 2" descr="Sign, Direction, Kids, Cute, Paint, Transparent, Arr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218" y="2241812"/>
            <a:ext cx="1924577" cy="34992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quot;No&quot; Symbol 1"/>
          <p:cNvSpPr/>
          <p:nvPr/>
        </p:nvSpPr>
        <p:spPr>
          <a:xfrm>
            <a:off x="2750031" y="3136929"/>
            <a:ext cx="902825" cy="902825"/>
          </a:xfrm>
          <a:prstGeom prst="noSmoking">
            <a:avLst/>
          </a:prstGeom>
          <a:solidFill>
            <a:srgbClr val="C00000">
              <a:alpha val="6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24861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 it …</a:t>
            </a:r>
            <a:endParaRPr lang="en-US" dirty="0"/>
          </a:p>
        </p:txBody>
      </p:sp>
      <p:sp>
        <p:nvSpPr>
          <p:cNvPr id="3" name="Content Placeholder 2"/>
          <p:cNvSpPr>
            <a:spLocks noGrp="1"/>
          </p:cNvSpPr>
          <p:nvPr>
            <p:ph idx="1"/>
          </p:nvPr>
        </p:nvSpPr>
        <p:spPr/>
        <p:txBody>
          <a:bodyPr/>
          <a:lstStyle/>
          <a:p>
            <a:r>
              <a:rPr lang="en-US" dirty="0"/>
              <a:t>What are some instances where foolishness actually becomes dangerous or hazardous to one’s health</a:t>
            </a:r>
            <a:r>
              <a:rPr lang="en-US" dirty="0" smtClean="0"/>
              <a:t>?</a:t>
            </a:r>
          </a:p>
          <a:p>
            <a:r>
              <a:rPr lang="en-US" dirty="0">
                <a:solidFill>
                  <a:srgbClr val="C00000"/>
                </a:solidFill>
              </a:rPr>
              <a:t>Today we look at </a:t>
            </a:r>
            <a:r>
              <a:rPr lang="en-US" dirty="0" err="1">
                <a:solidFill>
                  <a:srgbClr val="C00000"/>
                </a:solidFill>
              </a:rPr>
              <a:t>Nabal</a:t>
            </a:r>
            <a:r>
              <a:rPr lang="en-US" dirty="0">
                <a:solidFill>
                  <a:srgbClr val="C00000"/>
                </a:solidFill>
              </a:rPr>
              <a:t> who acted foolishly and put his whole family at risk.</a:t>
            </a:r>
          </a:p>
          <a:p>
            <a:pPr lvl="1"/>
            <a:r>
              <a:rPr lang="en-US" dirty="0" smtClean="0">
                <a:solidFill>
                  <a:srgbClr val="C00000"/>
                </a:solidFill>
              </a:rPr>
              <a:t>We also learn about how others stepped in and headed off disaster</a:t>
            </a:r>
          </a:p>
          <a:p>
            <a:pPr lvl="1"/>
            <a:r>
              <a:rPr lang="en-US" dirty="0" smtClean="0">
                <a:solidFill>
                  <a:srgbClr val="C00000"/>
                </a:solidFill>
              </a:rPr>
              <a:t>As believers we Honor Christ by stepping in to help resolve conflict.</a:t>
            </a:r>
          </a:p>
          <a:p>
            <a:endParaRPr lang="en-US" dirty="0"/>
          </a:p>
          <a:p>
            <a:endParaRPr lang="en-US" dirty="0"/>
          </a:p>
        </p:txBody>
      </p:sp>
      <p:grpSp>
        <p:nvGrpSpPr>
          <p:cNvPr id="7" name="Group 6"/>
          <p:cNvGrpSpPr/>
          <p:nvPr/>
        </p:nvGrpSpPr>
        <p:grpSpPr>
          <a:xfrm>
            <a:off x="1562581" y="3328552"/>
            <a:ext cx="8958806" cy="2915467"/>
            <a:chOff x="1562581" y="3328552"/>
            <a:chExt cx="8958806" cy="2915467"/>
          </a:xfrm>
        </p:grpSpPr>
        <p:pic>
          <p:nvPicPr>
            <p:cNvPr id="1026" name="Picture 2" descr="Image result for speed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8258" y="4562454"/>
              <a:ext cx="3363129" cy="16815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79502">
              <a:off x="1562581" y="4120939"/>
              <a:ext cx="1840375" cy="1832707"/>
            </a:xfrm>
            <a:prstGeom prst="rect">
              <a:avLst/>
            </a:prstGeom>
          </p:spPr>
        </p:pic>
        <p:pic>
          <p:nvPicPr>
            <p:cNvPr id="6" name="Picture 5"/>
            <p:cNvPicPr>
              <a:picLocks noChangeAspect="1"/>
            </p:cNvPicPr>
            <p:nvPr/>
          </p:nvPicPr>
          <p:blipFill>
            <a:blip r:embed="rId4"/>
            <a:stretch>
              <a:fillRect/>
            </a:stretch>
          </p:blipFill>
          <p:spPr>
            <a:xfrm>
              <a:off x="4437705" y="3328552"/>
              <a:ext cx="1754752" cy="1702260"/>
            </a:xfrm>
            <a:prstGeom prst="rect">
              <a:avLst/>
            </a:prstGeom>
          </p:spPr>
        </p:pic>
      </p:grpSp>
    </p:spTree>
    <p:extLst>
      <p:ext uri="{BB962C8B-B14F-4D97-AF65-F5344CB8AC3E}">
        <p14:creationId xmlns:p14="http://schemas.microsoft.com/office/powerpoint/2010/main" val="388053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Application</a:t>
            </a:r>
            <a:endParaRPr lang="en-US"/>
          </a:p>
        </p:txBody>
      </p:sp>
      <p:sp>
        <p:nvSpPr>
          <p:cNvPr id="4" name="Content Placeholder 3"/>
          <p:cNvSpPr>
            <a:spLocks noGrp="1"/>
          </p:cNvSpPr>
          <p:nvPr>
            <p:ph idx="1"/>
          </p:nvPr>
        </p:nvSpPr>
        <p:spPr/>
        <p:txBody>
          <a:bodyPr/>
          <a:lstStyle/>
          <a:p>
            <a:r>
              <a:rPr lang="en-US" dirty="0"/>
              <a:t>Step in. </a:t>
            </a:r>
          </a:p>
          <a:p>
            <a:pPr lvl="1"/>
            <a:r>
              <a:rPr lang="en-US" dirty="0"/>
              <a:t>Is the Lord asking you to intervene for someone else? </a:t>
            </a:r>
          </a:p>
          <a:p>
            <a:pPr lvl="1"/>
            <a:r>
              <a:rPr lang="en-US" dirty="0"/>
              <a:t>Spend time reading Scripture that mentions unity in the body and pray for God to give you humility as you mediate.</a:t>
            </a:r>
          </a:p>
          <a:p>
            <a:endParaRPr lang="en-US" dirty="0"/>
          </a:p>
        </p:txBody>
      </p:sp>
      <p:pic>
        <p:nvPicPr>
          <p:cNvPr id="2" name="Picture 1"/>
          <p:cNvPicPr>
            <a:picLocks noChangeAspect="1"/>
          </p:cNvPicPr>
          <p:nvPr/>
        </p:nvPicPr>
        <p:blipFill>
          <a:blip r:embed="rId2"/>
          <a:stretch>
            <a:fillRect/>
          </a:stretch>
        </p:blipFill>
        <p:spPr>
          <a:xfrm>
            <a:off x="5060968" y="4467828"/>
            <a:ext cx="2080492" cy="17822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2583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Activities</a:t>
            </a:r>
            <a:endParaRPr lang="en-US" dirty="0"/>
          </a:p>
        </p:txBody>
      </p:sp>
      <p:pic>
        <p:nvPicPr>
          <p:cNvPr id="3074" name="Picture 2"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167" y="2400260"/>
            <a:ext cx="3790950" cy="3790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6146157" y="1759352"/>
            <a:ext cx="4896091" cy="2083443"/>
          </a:xfrm>
          <a:prstGeom prst="wedgeRoundRectCallout">
            <a:avLst>
              <a:gd name="adj1" fmla="val -65750"/>
              <a:gd name="adj2" fmla="val -27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latin typeface="Comic Sans MS" panose="030F0702030302020204" pitchFamily="66" charset="0"/>
              </a:rPr>
              <a:t>We don’t want to miss anything on the Family Activities page.  It’s great stuff!</a:t>
            </a:r>
          </a:p>
          <a:p>
            <a:pPr algn="ctr"/>
            <a:r>
              <a:rPr lang="en-US" sz="2400" u="sng" dirty="0">
                <a:latin typeface="Comic Sans MS" panose="030F0702030302020204" pitchFamily="66" charset="0"/>
                <a:hlinkClick r:id="rId3"/>
              </a:rPr>
              <a:t>https://tinyurl.com/y24k3l9e</a:t>
            </a:r>
            <a:endParaRPr lang="en-US" sz="2400" dirty="0">
              <a:latin typeface="Comic Sans MS" panose="030F0702030302020204" pitchFamily="66" charset="0"/>
            </a:endParaRPr>
          </a:p>
        </p:txBody>
      </p:sp>
    </p:spTree>
    <p:extLst>
      <p:ext uri="{BB962C8B-B14F-4D97-AF65-F5344CB8AC3E}">
        <p14:creationId xmlns:p14="http://schemas.microsoft.com/office/powerpoint/2010/main" val="3383591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Abigail: Intervening Faith</a:t>
            </a:r>
            <a:endParaRPr lang="en-US" dirty="0"/>
          </a:p>
        </p:txBody>
      </p:sp>
      <p:sp>
        <p:nvSpPr>
          <p:cNvPr id="3" name="Subtitle 2"/>
          <p:cNvSpPr>
            <a:spLocks noGrp="1"/>
          </p:cNvSpPr>
          <p:nvPr>
            <p:ph type="subTitle" idx="1"/>
          </p:nvPr>
        </p:nvSpPr>
        <p:spPr>
          <a:xfrm>
            <a:off x="1524000" y="3835730"/>
            <a:ext cx="9144000" cy="1422070"/>
          </a:xfrm>
        </p:spPr>
        <p:txBody>
          <a:bodyPr/>
          <a:lstStyle/>
          <a:p>
            <a:r>
              <a:rPr lang="en-US" dirty="0" smtClean="0"/>
              <a:t>June 23</a:t>
            </a:r>
            <a:endParaRPr lang="en-US" dirty="0"/>
          </a:p>
        </p:txBody>
      </p:sp>
    </p:spTree>
    <p:extLst>
      <p:ext uri="{BB962C8B-B14F-4D97-AF65-F5344CB8AC3E}">
        <p14:creationId xmlns:p14="http://schemas.microsoft.com/office/powerpoint/2010/main" val="3674619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both foolish and wise action.</a:t>
            </a:r>
          </a:p>
        </p:txBody>
      </p:sp>
      <p:sp>
        <p:nvSpPr>
          <p:cNvPr id="3" name="Content Placeholder 2"/>
          <p:cNvSpPr>
            <a:spLocks noGrp="1"/>
          </p:cNvSpPr>
          <p:nvPr>
            <p:ph idx="1"/>
          </p:nvPr>
        </p:nvSpPr>
        <p:spPr/>
        <p:txBody>
          <a:bodyPr/>
          <a:lstStyle/>
          <a:p>
            <a:pPr marL="0" indent="0" algn="ctr">
              <a:buNone/>
            </a:pPr>
            <a:r>
              <a:rPr lang="en-US" dirty="0"/>
              <a:t>1 Samuel 25:1-3, 14 - 17 (NIV)  Now Samuel died, and all Israel assembled and mourned for him; and they buried him at his home in Ramah. Then David moved down into the Desert of </a:t>
            </a:r>
            <a:r>
              <a:rPr lang="en-US" dirty="0" err="1"/>
              <a:t>Maon</a:t>
            </a:r>
            <a:r>
              <a:rPr lang="en-US" dirty="0"/>
              <a:t>. 2  A certain man in </a:t>
            </a:r>
            <a:r>
              <a:rPr lang="en-US" dirty="0" err="1"/>
              <a:t>Maon</a:t>
            </a:r>
            <a:r>
              <a:rPr lang="en-US" dirty="0"/>
              <a:t>, who had property there at Carmel, was very wealthy. He had a thousand goats and three thousand sheep, which he was shearing in Carmel. 3  His name was </a:t>
            </a:r>
            <a:r>
              <a:rPr lang="en-US" dirty="0" err="1"/>
              <a:t>Nabal</a:t>
            </a:r>
            <a:r>
              <a:rPr lang="en-US" dirty="0"/>
              <a:t> </a:t>
            </a:r>
            <a:endParaRPr lang="en-US" dirty="0"/>
          </a:p>
        </p:txBody>
      </p:sp>
    </p:spTree>
    <p:extLst>
      <p:ext uri="{BB962C8B-B14F-4D97-AF65-F5344CB8AC3E}">
        <p14:creationId xmlns:p14="http://schemas.microsoft.com/office/powerpoint/2010/main" val="260177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both foolish and wise action.</a:t>
            </a:r>
          </a:p>
        </p:txBody>
      </p:sp>
      <p:sp>
        <p:nvSpPr>
          <p:cNvPr id="3" name="Content Placeholder 2"/>
          <p:cNvSpPr>
            <a:spLocks noGrp="1"/>
          </p:cNvSpPr>
          <p:nvPr>
            <p:ph idx="1"/>
          </p:nvPr>
        </p:nvSpPr>
        <p:spPr/>
        <p:txBody>
          <a:bodyPr/>
          <a:lstStyle/>
          <a:p>
            <a:pPr marL="0" indent="0" algn="ctr">
              <a:buNone/>
            </a:pPr>
            <a:r>
              <a:rPr lang="en-US" dirty="0"/>
              <a:t>and mean in his dealings …  14  One of the servants told </a:t>
            </a:r>
            <a:r>
              <a:rPr lang="en-US" dirty="0" err="1"/>
              <a:t>Nabal's</a:t>
            </a:r>
            <a:r>
              <a:rPr lang="en-US" dirty="0"/>
              <a:t> wife Abigail: "David sent messengers from the desert to give our master his greetings, but he hurled insults at them.  15  Yet these men were very good to us. They did not mistreat us, and the whole time we were out in the fields near them nothing was missing. </a:t>
            </a:r>
            <a:endParaRPr lang="en-US" dirty="0"/>
          </a:p>
        </p:txBody>
      </p:sp>
    </p:spTree>
    <p:extLst>
      <p:ext uri="{BB962C8B-B14F-4D97-AF65-F5344CB8AC3E}">
        <p14:creationId xmlns:p14="http://schemas.microsoft.com/office/powerpoint/2010/main" val="360957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both foolish and wise action.</a:t>
            </a:r>
          </a:p>
        </p:txBody>
      </p:sp>
      <p:sp>
        <p:nvSpPr>
          <p:cNvPr id="3" name="Content Placeholder 2"/>
          <p:cNvSpPr>
            <a:spLocks noGrp="1"/>
          </p:cNvSpPr>
          <p:nvPr>
            <p:ph idx="1"/>
          </p:nvPr>
        </p:nvSpPr>
        <p:spPr>
          <a:xfrm>
            <a:off x="838200" y="2025569"/>
            <a:ext cx="10515600" cy="4151393"/>
          </a:xfrm>
        </p:spPr>
        <p:txBody>
          <a:bodyPr/>
          <a:lstStyle/>
          <a:p>
            <a:pPr marL="0" indent="0" algn="ctr">
              <a:buNone/>
            </a:pPr>
            <a:r>
              <a:rPr lang="en-US" dirty="0"/>
              <a:t>Night and day they were a wall around us all the time we were herding our sheep near them. 17  Now think it over and see what you can do, because disaster is hanging over our master and his whole household. He is such a wicked man that no one can talk to him.".</a:t>
            </a:r>
          </a:p>
          <a:p>
            <a:pPr marL="0" indent="0" algn="ctr">
              <a:buNone/>
            </a:pPr>
            <a:endParaRPr lang="en-US" dirty="0"/>
          </a:p>
        </p:txBody>
      </p:sp>
      <p:pic>
        <p:nvPicPr>
          <p:cNvPr id="4" name="Picture 3"/>
          <p:cNvPicPr>
            <a:picLocks noChangeAspect="1"/>
          </p:cNvPicPr>
          <p:nvPr/>
        </p:nvPicPr>
        <p:blipFill>
          <a:blip r:embed="rId2"/>
          <a:stretch>
            <a:fillRect/>
          </a:stretch>
        </p:blipFill>
        <p:spPr>
          <a:xfrm>
            <a:off x="4687655" y="5410462"/>
            <a:ext cx="2511798" cy="3428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7756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Trustworthy in Times of Need</a:t>
            </a:r>
            <a:endParaRPr lang="en-US" dirty="0"/>
          </a:p>
        </p:txBody>
      </p:sp>
      <p:sp>
        <p:nvSpPr>
          <p:cNvPr id="3" name="Content Placeholder 2"/>
          <p:cNvSpPr>
            <a:spLocks noGrp="1"/>
          </p:cNvSpPr>
          <p:nvPr>
            <p:ph idx="1"/>
          </p:nvPr>
        </p:nvSpPr>
        <p:spPr/>
        <p:txBody>
          <a:bodyPr/>
          <a:lstStyle/>
          <a:p>
            <a:r>
              <a:rPr lang="en-US" dirty="0"/>
              <a:t>Who was </a:t>
            </a:r>
            <a:r>
              <a:rPr lang="en-US" dirty="0" err="1"/>
              <a:t>Nabal</a:t>
            </a:r>
            <a:r>
              <a:rPr lang="en-US" dirty="0"/>
              <a:t> and what kind of person was he? </a:t>
            </a:r>
          </a:p>
          <a:p>
            <a:r>
              <a:rPr lang="en-US" dirty="0"/>
              <a:t>When a conflict arose between </a:t>
            </a:r>
            <a:r>
              <a:rPr lang="en-US" dirty="0" err="1"/>
              <a:t>Nabal</a:t>
            </a:r>
            <a:r>
              <a:rPr lang="en-US" dirty="0"/>
              <a:t> and David, who did one of </a:t>
            </a:r>
            <a:r>
              <a:rPr lang="en-US" dirty="0" err="1"/>
              <a:t>Nabal’s</a:t>
            </a:r>
            <a:r>
              <a:rPr lang="en-US" dirty="0"/>
              <a:t> servants approach? </a:t>
            </a:r>
          </a:p>
          <a:p>
            <a:r>
              <a:rPr lang="en-US" dirty="0"/>
              <a:t>Why might have he come to Abigail and not </a:t>
            </a:r>
            <a:r>
              <a:rPr lang="en-US" dirty="0" err="1"/>
              <a:t>Nabal</a:t>
            </a:r>
            <a:r>
              <a:rPr lang="en-US" dirty="0"/>
              <a:t>? </a:t>
            </a:r>
          </a:p>
          <a:p>
            <a:r>
              <a:rPr lang="en-US" dirty="0"/>
              <a:t>How did the servant assess the relationship he and others had with David and his men? What did he urge Abigail to do?</a:t>
            </a:r>
          </a:p>
          <a:p>
            <a:endParaRPr lang="en-US" dirty="0"/>
          </a:p>
        </p:txBody>
      </p:sp>
    </p:spTree>
    <p:extLst>
      <p:ext uri="{BB962C8B-B14F-4D97-AF65-F5344CB8AC3E}">
        <p14:creationId xmlns:p14="http://schemas.microsoft.com/office/powerpoint/2010/main" val="159373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777777"/>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Trustworthy in Times of Need</a:t>
            </a:r>
          </a:p>
        </p:txBody>
      </p:sp>
      <p:sp>
        <p:nvSpPr>
          <p:cNvPr id="3" name="Content Placeholder 2"/>
          <p:cNvSpPr>
            <a:spLocks noGrp="1"/>
          </p:cNvSpPr>
          <p:nvPr>
            <p:ph idx="1"/>
          </p:nvPr>
        </p:nvSpPr>
        <p:spPr/>
        <p:txBody>
          <a:bodyPr/>
          <a:lstStyle/>
          <a:p>
            <a:r>
              <a:rPr lang="en-US" dirty="0"/>
              <a:t>How would you feel if you were asked to quickly fix a mess created by someone else?  What thought would go through your head?</a:t>
            </a:r>
          </a:p>
          <a:p>
            <a:r>
              <a:rPr lang="en-US" dirty="0"/>
              <a:t>So, what kinds of things prevent us from acting to avoid the bad situation in a person’s life?</a:t>
            </a:r>
          </a:p>
          <a:p>
            <a:r>
              <a:rPr lang="en-US" dirty="0"/>
              <a:t>What might be some examples of bad situations people face that may require someone to step in to prevent the situation from getting worse?</a:t>
            </a:r>
          </a:p>
          <a:p>
            <a:endParaRPr lang="en-US" dirty="0"/>
          </a:p>
        </p:txBody>
      </p:sp>
    </p:spTree>
    <p:extLst>
      <p:ext uri="{BB962C8B-B14F-4D97-AF65-F5344CB8AC3E}">
        <p14:creationId xmlns:p14="http://schemas.microsoft.com/office/powerpoint/2010/main" val="251914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Abigail’s swift action</a:t>
            </a:r>
            <a:r>
              <a:rPr lang="en-US" dirty="0" smtClean="0"/>
              <a:t>.</a:t>
            </a:r>
            <a:endParaRPr lang="en-US" dirty="0"/>
          </a:p>
        </p:txBody>
      </p:sp>
      <p:sp>
        <p:nvSpPr>
          <p:cNvPr id="3" name="Content Placeholder 2"/>
          <p:cNvSpPr>
            <a:spLocks noGrp="1"/>
          </p:cNvSpPr>
          <p:nvPr>
            <p:ph idx="1"/>
          </p:nvPr>
        </p:nvSpPr>
        <p:spPr/>
        <p:txBody>
          <a:bodyPr/>
          <a:lstStyle/>
          <a:p>
            <a:pPr marL="0" indent="0" algn="ctr">
              <a:buNone/>
            </a:pPr>
            <a:r>
              <a:rPr lang="en-US" dirty="0"/>
              <a:t>1 Samuel 25:23-28 (NIV) 23  When Abigail saw David, she quickly got off her donkey and bowed down before David with her face to the ground. 24  She fell at his feet and said: "My lord, let the blame be on me alone. Please let your servant speak to you; hear what your servant has to say. 25  May my lord pay no attention to that wicked man </a:t>
            </a:r>
            <a:r>
              <a:rPr lang="en-US" dirty="0" err="1"/>
              <a:t>Nabal</a:t>
            </a:r>
            <a:r>
              <a:rPr lang="en-US" dirty="0"/>
              <a:t>. He is just like his name--his name is Fool, </a:t>
            </a:r>
            <a:endParaRPr lang="en-US" dirty="0"/>
          </a:p>
        </p:txBody>
      </p:sp>
    </p:spTree>
    <p:extLst>
      <p:ext uri="{BB962C8B-B14F-4D97-AF65-F5344CB8AC3E}">
        <p14:creationId xmlns:p14="http://schemas.microsoft.com/office/powerpoint/2010/main" val="290754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Abigail’s swift action</a:t>
            </a:r>
            <a:r>
              <a:rPr lang="en-US" dirty="0" smtClean="0"/>
              <a:t>.</a:t>
            </a:r>
            <a:endParaRPr lang="en-US" dirty="0"/>
          </a:p>
        </p:txBody>
      </p:sp>
      <p:sp>
        <p:nvSpPr>
          <p:cNvPr id="3" name="Content Placeholder 2"/>
          <p:cNvSpPr>
            <a:spLocks noGrp="1"/>
          </p:cNvSpPr>
          <p:nvPr>
            <p:ph idx="1"/>
          </p:nvPr>
        </p:nvSpPr>
        <p:spPr>
          <a:xfrm>
            <a:off x="1104418" y="1686729"/>
            <a:ext cx="9995704" cy="4351338"/>
          </a:xfrm>
        </p:spPr>
        <p:txBody>
          <a:bodyPr/>
          <a:lstStyle/>
          <a:p>
            <a:pPr marL="0" indent="0" algn="ctr">
              <a:buNone/>
            </a:pPr>
            <a:r>
              <a:rPr lang="en-US" dirty="0"/>
              <a:t>and folly goes with him. But as for me, your servant, I did not see the men my master sent. 26  "Now since the LORD has kept you, my master, from bloodshed and from avenging yourself with your own hands, as surely as the LORD lives and as you live, may your enemies and all who intend to harm my master be like </a:t>
            </a:r>
            <a:r>
              <a:rPr lang="en-US" dirty="0" err="1"/>
              <a:t>Nabal</a:t>
            </a:r>
            <a:r>
              <a:rPr lang="en-US" dirty="0"/>
              <a:t>. 27  And let this gift,</a:t>
            </a:r>
            <a:endParaRPr lang="en-US" dirty="0"/>
          </a:p>
        </p:txBody>
      </p:sp>
    </p:spTree>
    <p:extLst>
      <p:ext uri="{BB962C8B-B14F-4D97-AF65-F5344CB8AC3E}">
        <p14:creationId xmlns:p14="http://schemas.microsoft.com/office/powerpoint/2010/main" val="490846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9D6C060-DF19-4BCE-900F-B10A1367196D}" vid="{712B9EBD-A77D-44BD-8EF5-1A4E9BFB8294}"/>
    </a:ext>
  </a:extLst>
</a:theme>
</file>

<file path=docProps/app.xml><?xml version="1.0" encoding="utf-8"?>
<Properties xmlns="http://schemas.openxmlformats.org/officeDocument/2006/extended-properties" xmlns:vt="http://schemas.openxmlformats.org/officeDocument/2006/docPropsVTypes">
  <Template>SS3</Template>
  <TotalTime>64</TotalTime>
  <Words>1091</Words>
  <Application>Microsoft Office PowerPoint</Application>
  <PresentationFormat>Widescreen</PresentationFormat>
  <Paragraphs>64</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Abigail: Intervening Faith</vt:lpstr>
      <vt:lpstr>Think about it …</vt:lpstr>
      <vt:lpstr>Listen for both foolish and wise action.</vt:lpstr>
      <vt:lpstr>Listen for both foolish and wise action.</vt:lpstr>
      <vt:lpstr>Listen for both foolish and wise action.</vt:lpstr>
      <vt:lpstr>Be Trustworthy in Times of Need</vt:lpstr>
      <vt:lpstr>Be Trustworthy in Times of Need</vt:lpstr>
      <vt:lpstr>Listen for Abigail’s swift action.</vt:lpstr>
      <vt:lpstr>Listen for Abigail’s swift action.</vt:lpstr>
      <vt:lpstr>Listen for Abigail’s swift action.</vt:lpstr>
      <vt:lpstr>Encourage Right Behavior</vt:lpstr>
      <vt:lpstr>Encourage Right Behavior</vt:lpstr>
      <vt:lpstr>Listen for David’s response.</vt:lpstr>
      <vt:lpstr>Listen for David’s response.</vt:lpstr>
      <vt:lpstr>Keep a Christ-centered Perspective</vt:lpstr>
      <vt:lpstr>Keep a Christ-centered Perspective</vt:lpstr>
      <vt:lpstr>Lesson Summary</vt:lpstr>
      <vt:lpstr>Application</vt:lpstr>
      <vt:lpstr>Application</vt:lpstr>
      <vt:lpstr>Application</vt:lpstr>
      <vt:lpstr>Family Activities</vt:lpstr>
      <vt:lpstr>Abigail: Intervening Faith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Abigail: Intervening Faith</dc:title>
  <dc:creator>Steve Armstrong</dc:creator>
  <cp:lastModifiedBy>Steve Armstrong</cp:lastModifiedBy>
  <cp:revision>6</cp:revision>
  <dcterms:created xsi:type="dcterms:W3CDTF">2019-06-07T16:56:38Z</dcterms:created>
  <dcterms:modified xsi:type="dcterms:W3CDTF">2019-06-07T18:00:40Z</dcterms:modified>
</cp:coreProperties>
</file>