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3"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axcb9pgs"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s://tinyurl.com/5377w2wx" TargetMode="External"/><Relationship Id="rId5" Type="http://schemas.openxmlformats.org/officeDocument/2006/relationships/hyperlink" Target="https://tinyurl.com/23h9nnsk"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Abigail: A Woman</a:t>
            </a:r>
            <a:br>
              <a:rPr lang="en-US" dirty="0"/>
            </a:br>
            <a:r>
              <a:rPr lang="en-US" dirty="0"/>
              <a:t>of Wisdom</a:t>
            </a:r>
          </a:p>
        </p:txBody>
      </p:sp>
      <p:sp>
        <p:nvSpPr>
          <p:cNvPr id="3" name="Subtitle 2"/>
          <p:cNvSpPr>
            <a:spLocks noGrp="1"/>
          </p:cNvSpPr>
          <p:nvPr>
            <p:ph type="subTitle" idx="1"/>
          </p:nvPr>
        </p:nvSpPr>
        <p:spPr>
          <a:xfrm>
            <a:off x="1524000" y="3895106"/>
            <a:ext cx="9144000" cy="1362694"/>
          </a:xfrm>
        </p:spPr>
        <p:txBody>
          <a:bodyPr/>
          <a:lstStyle/>
          <a:p>
            <a:r>
              <a:rPr lang="en-US" dirty="0"/>
              <a:t>August 27</a:t>
            </a:r>
          </a:p>
          <a:p>
            <a:endParaRPr lang="en-US" dirty="0"/>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EAFD-106F-82BC-011B-44C09F9E99BA}"/>
              </a:ext>
            </a:extLst>
          </p:cNvPr>
          <p:cNvSpPr>
            <a:spLocks noGrp="1"/>
          </p:cNvSpPr>
          <p:nvPr>
            <p:ph type="title"/>
          </p:nvPr>
        </p:nvSpPr>
        <p:spPr/>
        <p:txBody>
          <a:bodyPr/>
          <a:lstStyle/>
          <a:p>
            <a:pPr algn="l"/>
            <a:r>
              <a:rPr lang="en-US" dirty="0"/>
              <a:t>Listen for an apology.</a:t>
            </a:r>
          </a:p>
        </p:txBody>
      </p:sp>
      <p:sp>
        <p:nvSpPr>
          <p:cNvPr id="3" name="Content Placeholder 2">
            <a:extLst>
              <a:ext uri="{FF2B5EF4-FFF2-40B4-BE49-F238E27FC236}">
                <a16:creationId xmlns:a16="http://schemas.microsoft.com/office/drawing/2014/main" id="{ADEAE5C9-FCFF-7675-F707-0AF47BFE0997}"/>
              </a:ext>
            </a:extLst>
          </p:cNvPr>
          <p:cNvSpPr>
            <a:spLocks noGrp="1"/>
          </p:cNvSpPr>
          <p:nvPr>
            <p:ph idx="1"/>
          </p:nvPr>
        </p:nvSpPr>
        <p:spPr/>
        <p:txBody>
          <a:bodyPr/>
          <a:lstStyle/>
          <a:p>
            <a:pPr marL="0" indent="0" algn="ctr">
              <a:buNone/>
            </a:pPr>
            <a:r>
              <a:rPr lang="en-US" dirty="0"/>
              <a:t>He is just like his name--his name is Fool, and folly goes with him. But as for me, your servant, I did not see the men my master sent. 26  "Now since the LORD has kept you, my master, from bloodshed and from avenging yourself with your own hands, as surely as the LORD lives and as you live, may your enemies and all who intend to </a:t>
            </a:r>
          </a:p>
        </p:txBody>
      </p:sp>
    </p:spTree>
    <p:extLst>
      <p:ext uri="{BB962C8B-B14F-4D97-AF65-F5344CB8AC3E}">
        <p14:creationId xmlns:p14="http://schemas.microsoft.com/office/powerpoint/2010/main" val="376310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EAFD-106F-82BC-011B-44C09F9E99BA}"/>
              </a:ext>
            </a:extLst>
          </p:cNvPr>
          <p:cNvSpPr>
            <a:spLocks noGrp="1"/>
          </p:cNvSpPr>
          <p:nvPr>
            <p:ph type="title"/>
          </p:nvPr>
        </p:nvSpPr>
        <p:spPr/>
        <p:txBody>
          <a:bodyPr/>
          <a:lstStyle/>
          <a:p>
            <a:pPr algn="l"/>
            <a:r>
              <a:rPr lang="en-US" dirty="0"/>
              <a:t>Listen for an apology.</a:t>
            </a:r>
          </a:p>
        </p:txBody>
      </p:sp>
      <p:sp>
        <p:nvSpPr>
          <p:cNvPr id="3" name="Content Placeholder 2">
            <a:extLst>
              <a:ext uri="{FF2B5EF4-FFF2-40B4-BE49-F238E27FC236}">
                <a16:creationId xmlns:a16="http://schemas.microsoft.com/office/drawing/2014/main" id="{ADEAE5C9-FCFF-7675-F707-0AF47BFE0997}"/>
              </a:ext>
            </a:extLst>
          </p:cNvPr>
          <p:cNvSpPr>
            <a:spLocks noGrp="1"/>
          </p:cNvSpPr>
          <p:nvPr>
            <p:ph idx="1"/>
          </p:nvPr>
        </p:nvSpPr>
        <p:spPr/>
        <p:txBody>
          <a:bodyPr/>
          <a:lstStyle/>
          <a:p>
            <a:pPr marL="0" indent="0" algn="ctr">
              <a:buNone/>
            </a:pPr>
            <a:r>
              <a:rPr lang="en-US" dirty="0"/>
              <a:t>harm my master be like </a:t>
            </a:r>
            <a:r>
              <a:rPr lang="en-US" dirty="0" err="1"/>
              <a:t>Nabal</a:t>
            </a:r>
            <a:r>
              <a:rPr lang="en-US" dirty="0"/>
              <a:t>. 27  And let this gift, which your servant has brought to my master, be given to the men who follow you. 28  Please forgive your servant's offense, for the LORD will certainly make a lasting dynasty for my master, because he fights the LORD's battles. Let no wrongdoing be found in you as long as you live.</a:t>
            </a:r>
          </a:p>
        </p:txBody>
      </p:sp>
      <p:pic>
        <p:nvPicPr>
          <p:cNvPr id="4" name="Picture 3">
            <a:extLst>
              <a:ext uri="{FF2B5EF4-FFF2-40B4-BE49-F238E27FC236}">
                <a16:creationId xmlns:a16="http://schemas.microsoft.com/office/drawing/2014/main" id="{C1983C11-60EF-4B6A-9F1E-DD5226A7CA34}"/>
              </a:ext>
            </a:extLst>
          </p:cNvPr>
          <p:cNvPicPr>
            <a:picLocks noChangeAspect="1"/>
          </p:cNvPicPr>
          <p:nvPr/>
        </p:nvPicPr>
        <p:blipFill>
          <a:blip r:embed="rId2"/>
          <a:stretch>
            <a:fillRect/>
          </a:stretch>
        </p:blipFill>
        <p:spPr>
          <a:xfrm>
            <a:off x="4860333" y="5729469"/>
            <a:ext cx="2183125" cy="3003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635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3D51-346C-E9E1-A843-03414F6EAF00}"/>
              </a:ext>
            </a:extLst>
          </p:cNvPr>
          <p:cNvSpPr>
            <a:spLocks noGrp="1"/>
          </p:cNvSpPr>
          <p:nvPr>
            <p:ph type="title"/>
          </p:nvPr>
        </p:nvSpPr>
        <p:spPr/>
        <p:txBody>
          <a:bodyPr/>
          <a:lstStyle/>
          <a:p>
            <a:r>
              <a:rPr lang="en-US" dirty="0"/>
              <a:t>Act Wisely</a:t>
            </a:r>
          </a:p>
        </p:txBody>
      </p:sp>
      <p:sp>
        <p:nvSpPr>
          <p:cNvPr id="3" name="Content Placeholder 2">
            <a:extLst>
              <a:ext uri="{FF2B5EF4-FFF2-40B4-BE49-F238E27FC236}">
                <a16:creationId xmlns:a16="http://schemas.microsoft.com/office/drawing/2014/main" id="{E1DF447A-DB80-573A-BD16-1BF5330D2EA8}"/>
              </a:ext>
            </a:extLst>
          </p:cNvPr>
          <p:cNvSpPr>
            <a:spLocks noGrp="1"/>
          </p:cNvSpPr>
          <p:nvPr>
            <p:ph idx="1"/>
          </p:nvPr>
        </p:nvSpPr>
        <p:spPr/>
        <p:txBody>
          <a:bodyPr/>
          <a:lstStyle/>
          <a:p>
            <a:r>
              <a:rPr lang="en-US" dirty="0"/>
              <a:t>In what ways did Abigail show her respect for David? </a:t>
            </a:r>
          </a:p>
          <a:p>
            <a:r>
              <a:rPr lang="en-US" dirty="0"/>
              <a:t>Why did Abigail take responsibility for the insult to David?</a:t>
            </a:r>
          </a:p>
          <a:p>
            <a:r>
              <a:rPr lang="en-US" dirty="0"/>
              <a:t>How can we know whether it is best to intervene in a conflict or to stay out?</a:t>
            </a:r>
          </a:p>
        </p:txBody>
      </p:sp>
    </p:spTree>
    <p:extLst>
      <p:ext uri="{BB962C8B-B14F-4D97-AF65-F5344CB8AC3E}">
        <p14:creationId xmlns:p14="http://schemas.microsoft.com/office/powerpoint/2010/main" val="27668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1E35-07E4-F3E5-951C-1D98F007D533}"/>
              </a:ext>
            </a:extLst>
          </p:cNvPr>
          <p:cNvSpPr>
            <a:spLocks noGrp="1"/>
          </p:cNvSpPr>
          <p:nvPr>
            <p:ph type="title"/>
          </p:nvPr>
        </p:nvSpPr>
        <p:spPr/>
        <p:txBody>
          <a:bodyPr/>
          <a:lstStyle/>
          <a:p>
            <a:r>
              <a:rPr lang="en-US" dirty="0"/>
              <a:t>Act Wisely</a:t>
            </a:r>
          </a:p>
        </p:txBody>
      </p:sp>
      <p:sp>
        <p:nvSpPr>
          <p:cNvPr id="3" name="Content Placeholder 2">
            <a:extLst>
              <a:ext uri="{FF2B5EF4-FFF2-40B4-BE49-F238E27FC236}">
                <a16:creationId xmlns:a16="http://schemas.microsoft.com/office/drawing/2014/main" id="{240A4E44-71DF-184E-C704-D4A62ACE7049}"/>
              </a:ext>
            </a:extLst>
          </p:cNvPr>
          <p:cNvSpPr>
            <a:spLocks noGrp="1"/>
          </p:cNvSpPr>
          <p:nvPr>
            <p:ph idx="1"/>
          </p:nvPr>
        </p:nvSpPr>
        <p:spPr/>
        <p:txBody>
          <a:bodyPr/>
          <a:lstStyle/>
          <a:p>
            <a:r>
              <a:rPr lang="en-US" dirty="0"/>
              <a:t>Some might think Abigail was </a:t>
            </a:r>
            <a:r>
              <a:rPr lang="en-US" dirty="0" err="1"/>
              <a:t>unsubmissive</a:t>
            </a:r>
            <a:r>
              <a:rPr lang="en-US" dirty="0"/>
              <a:t> and rebellious when she did what </a:t>
            </a:r>
            <a:r>
              <a:rPr lang="en-US" dirty="0" err="1"/>
              <a:t>Nabal</a:t>
            </a:r>
            <a:r>
              <a:rPr lang="en-US" dirty="0"/>
              <a:t> refused to do. What was her reason for her actions?</a:t>
            </a:r>
          </a:p>
          <a:p>
            <a:r>
              <a:rPr lang="en-US" dirty="0"/>
              <a:t>What principles can we learn from Abigail’s approach to the problem?</a:t>
            </a:r>
          </a:p>
        </p:txBody>
      </p:sp>
    </p:spTree>
    <p:extLst>
      <p:ext uri="{BB962C8B-B14F-4D97-AF65-F5344CB8AC3E}">
        <p14:creationId xmlns:p14="http://schemas.microsoft.com/office/powerpoint/2010/main" val="4580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FCD9-3C56-C70E-7AB7-3FD9F39787D4}"/>
              </a:ext>
            </a:extLst>
          </p:cNvPr>
          <p:cNvSpPr>
            <a:spLocks noGrp="1"/>
          </p:cNvSpPr>
          <p:nvPr>
            <p:ph type="title"/>
          </p:nvPr>
        </p:nvSpPr>
        <p:spPr/>
        <p:txBody>
          <a:bodyPr/>
          <a:lstStyle/>
          <a:p>
            <a:pPr algn="l"/>
            <a:r>
              <a:rPr lang="en-US" dirty="0"/>
              <a:t>Listen for a “thank you.”</a:t>
            </a:r>
          </a:p>
        </p:txBody>
      </p:sp>
      <p:sp>
        <p:nvSpPr>
          <p:cNvPr id="3" name="Content Placeholder 2">
            <a:extLst>
              <a:ext uri="{FF2B5EF4-FFF2-40B4-BE49-F238E27FC236}">
                <a16:creationId xmlns:a16="http://schemas.microsoft.com/office/drawing/2014/main" id="{BED273C7-BED2-BC8F-9B33-2AAF4AE86576}"/>
              </a:ext>
            </a:extLst>
          </p:cNvPr>
          <p:cNvSpPr>
            <a:spLocks noGrp="1"/>
          </p:cNvSpPr>
          <p:nvPr>
            <p:ph idx="1"/>
          </p:nvPr>
        </p:nvSpPr>
        <p:spPr/>
        <p:txBody>
          <a:bodyPr/>
          <a:lstStyle/>
          <a:p>
            <a:pPr marL="0" indent="0" algn="ctr">
              <a:buNone/>
            </a:pPr>
            <a:r>
              <a:rPr lang="en-US" dirty="0"/>
              <a:t>1 Samuel 25:32-35 (NIV)  David said to Abigail, "Praise be to the LORD, the God of Israel, who has sent you today to meet me. 33  May you be blessed for your good judgment and for keeping me from bloodshed this day and from avenging myself with my own hands. 34  Otherwise, as surely as the LORD, the God of </a:t>
            </a:r>
          </a:p>
        </p:txBody>
      </p:sp>
    </p:spTree>
    <p:extLst>
      <p:ext uri="{BB962C8B-B14F-4D97-AF65-F5344CB8AC3E}">
        <p14:creationId xmlns:p14="http://schemas.microsoft.com/office/powerpoint/2010/main" val="1143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FCD9-3C56-C70E-7AB7-3FD9F39787D4}"/>
              </a:ext>
            </a:extLst>
          </p:cNvPr>
          <p:cNvSpPr>
            <a:spLocks noGrp="1"/>
          </p:cNvSpPr>
          <p:nvPr>
            <p:ph type="title"/>
          </p:nvPr>
        </p:nvSpPr>
        <p:spPr/>
        <p:txBody>
          <a:bodyPr/>
          <a:lstStyle/>
          <a:p>
            <a:pPr algn="l"/>
            <a:r>
              <a:rPr lang="en-US" dirty="0"/>
              <a:t>Listen for a “thank you.”</a:t>
            </a:r>
          </a:p>
        </p:txBody>
      </p:sp>
      <p:sp>
        <p:nvSpPr>
          <p:cNvPr id="3" name="Content Placeholder 2">
            <a:extLst>
              <a:ext uri="{FF2B5EF4-FFF2-40B4-BE49-F238E27FC236}">
                <a16:creationId xmlns:a16="http://schemas.microsoft.com/office/drawing/2014/main" id="{BED273C7-BED2-BC8F-9B33-2AAF4AE86576}"/>
              </a:ext>
            </a:extLst>
          </p:cNvPr>
          <p:cNvSpPr>
            <a:spLocks noGrp="1"/>
          </p:cNvSpPr>
          <p:nvPr>
            <p:ph idx="1"/>
          </p:nvPr>
        </p:nvSpPr>
        <p:spPr/>
        <p:txBody>
          <a:bodyPr/>
          <a:lstStyle/>
          <a:p>
            <a:pPr marL="0" indent="0" algn="ctr">
              <a:buNone/>
            </a:pPr>
            <a:r>
              <a:rPr lang="en-US" dirty="0"/>
              <a:t>Israel, lives, who has kept me from harming you, if you had not come quickly to meet me, not one male belonging to </a:t>
            </a:r>
            <a:r>
              <a:rPr lang="en-US" dirty="0" err="1"/>
              <a:t>Nabal</a:t>
            </a:r>
            <a:r>
              <a:rPr lang="en-US" dirty="0"/>
              <a:t> would have been left alive by daybreak." 35  Then David accepted from her hand what she had brought him and said, "Go home in peace. I have heard your words and granted your request."</a:t>
            </a:r>
          </a:p>
        </p:txBody>
      </p:sp>
      <p:pic>
        <p:nvPicPr>
          <p:cNvPr id="4" name="Picture 3">
            <a:extLst>
              <a:ext uri="{FF2B5EF4-FFF2-40B4-BE49-F238E27FC236}">
                <a16:creationId xmlns:a16="http://schemas.microsoft.com/office/drawing/2014/main" id="{E32B9425-9997-86FB-93A4-F4CCCCF24573}"/>
              </a:ext>
            </a:extLst>
          </p:cNvPr>
          <p:cNvPicPr>
            <a:picLocks noChangeAspect="1"/>
          </p:cNvPicPr>
          <p:nvPr/>
        </p:nvPicPr>
        <p:blipFill>
          <a:blip r:embed="rId2"/>
          <a:stretch>
            <a:fillRect/>
          </a:stretch>
        </p:blipFill>
        <p:spPr>
          <a:xfrm>
            <a:off x="4860333" y="5729469"/>
            <a:ext cx="2183125" cy="3003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6537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728A-4BC4-2FA1-EB46-F8B775B2B41E}"/>
              </a:ext>
            </a:extLst>
          </p:cNvPr>
          <p:cNvSpPr>
            <a:spLocks noGrp="1"/>
          </p:cNvSpPr>
          <p:nvPr>
            <p:ph type="title"/>
          </p:nvPr>
        </p:nvSpPr>
        <p:spPr/>
        <p:txBody>
          <a:bodyPr/>
          <a:lstStyle/>
          <a:p>
            <a:r>
              <a:rPr lang="en-US" dirty="0"/>
              <a:t>Thank the Lord for Wise Counsel</a:t>
            </a:r>
          </a:p>
        </p:txBody>
      </p:sp>
      <p:sp>
        <p:nvSpPr>
          <p:cNvPr id="3" name="Content Placeholder 2">
            <a:extLst>
              <a:ext uri="{FF2B5EF4-FFF2-40B4-BE49-F238E27FC236}">
                <a16:creationId xmlns:a16="http://schemas.microsoft.com/office/drawing/2014/main" id="{AABA3DEF-FFEE-7BC2-EDF6-F0F12E8B914D}"/>
              </a:ext>
            </a:extLst>
          </p:cNvPr>
          <p:cNvSpPr>
            <a:spLocks noGrp="1"/>
          </p:cNvSpPr>
          <p:nvPr>
            <p:ph idx="1"/>
          </p:nvPr>
        </p:nvSpPr>
        <p:spPr/>
        <p:txBody>
          <a:bodyPr/>
          <a:lstStyle/>
          <a:p>
            <a:r>
              <a:rPr lang="en-US" dirty="0"/>
              <a:t>For what did David praise the Lord? </a:t>
            </a:r>
          </a:p>
          <a:p>
            <a:r>
              <a:rPr lang="en-US" dirty="0"/>
              <a:t>So how did David view the fact that Abigail came out to meet him? </a:t>
            </a:r>
          </a:p>
          <a:p>
            <a:r>
              <a:rPr lang="en-US" dirty="0"/>
              <a:t>Suppose you are in a situation more like David’s.  Someone comes to you and asks you to change your actions.  Why could that be a hard thing to do?</a:t>
            </a:r>
          </a:p>
        </p:txBody>
      </p:sp>
    </p:spTree>
    <p:extLst>
      <p:ext uri="{BB962C8B-B14F-4D97-AF65-F5344CB8AC3E}">
        <p14:creationId xmlns:p14="http://schemas.microsoft.com/office/powerpoint/2010/main" val="27215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8D8-3D0D-CA2A-B540-F7A677AAC4D7}"/>
              </a:ext>
            </a:extLst>
          </p:cNvPr>
          <p:cNvSpPr>
            <a:spLocks noGrp="1"/>
          </p:cNvSpPr>
          <p:nvPr>
            <p:ph type="title"/>
          </p:nvPr>
        </p:nvSpPr>
        <p:spPr/>
        <p:txBody>
          <a:bodyPr/>
          <a:lstStyle/>
          <a:p>
            <a:r>
              <a:rPr lang="en-US" dirty="0"/>
              <a:t>Thank the Lord for Wise Counsel</a:t>
            </a:r>
          </a:p>
        </p:txBody>
      </p:sp>
      <p:sp>
        <p:nvSpPr>
          <p:cNvPr id="3" name="Content Placeholder 2">
            <a:extLst>
              <a:ext uri="{FF2B5EF4-FFF2-40B4-BE49-F238E27FC236}">
                <a16:creationId xmlns:a16="http://schemas.microsoft.com/office/drawing/2014/main" id="{F25C649D-08BE-330D-5355-56A5EEE18A2E}"/>
              </a:ext>
            </a:extLst>
          </p:cNvPr>
          <p:cNvSpPr>
            <a:spLocks noGrp="1"/>
          </p:cNvSpPr>
          <p:nvPr>
            <p:ph idx="1"/>
          </p:nvPr>
        </p:nvSpPr>
        <p:spPr/>
        <p:txBody>
          <a:bodyPr/>
          <a:lstStyle/>
          <a:p>
            <a:r>
              <a:rPr lang="en-US" dirty="0"/>
              <a:t>What lessons can we learn from Abigail as we seek to make peace today?</a:t>
            </a:r>
          </a:p>
          <a:p>
            <a:r>
              <a:rPr lang="en-US" dirty="0"/>
              <a:t>How does resolving conflict honor Christ?</a:t>
            </a:r>
          </a:p>
        </p:txBody>
      </p:sp>
    </p:spTree>
    <p:extLst>
      <p:ext uri="{BB962C8B-B14F-4D97-AF65-F5344CB8AC3E}">
        <p14:creationId xmlns:p14="http://schemas.microsoft.com/office/powerpoint/2010/main" val="113332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0A4D-B8B0-C412-5B06-209444B3659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D756B3-8CF0-8B8A-8A97-8AAA03224CA9}"/>
              </a:ext>
            </a:extLst>
          </p:cNvPr>
          <p:cNvSpPr>
            <a:spLocks noGrp="1"/>
          </p:cNvSpPr>
          <p:nvPr>
            <p:ph idx="1"/>
          </p:nvPr>
        </p:nvSpPr>
        <p:spPr>
          <a:xfrm>
            <a:off x="838200" y="2291787"/>
            <a:ext cx="10515600" cy="3885176"/>
          </a:xfrm>
        </p:spPr>
        <p:txBody>
          <a:bodyPr/>
          <a:lstStyle/>
          <a:p>
            <a:r>
              <a:rPr lang="en-US" dirty="0"/>
              <a:t>List. </a:t>
            </a:r>
          </a:p>
          <a:p>
            <a:pPr lvl="1"/>
            <a:r>
              <a:rPr lang="en-US" dirty="0"/>
              <a:t>Make a list of areas where you need wisdom. </a:t>
            </a:r>
          </a:p>
          <a:p>
            <a:pPr lvl="1"/>
            <a:r>
              <a:rPr lang="en-US" dirty="0"/>
              <a:t>Take those things to God in prayer, asking for His Holy Spirit’s guidance.</a:t>
            </a:r>
          </a:p>
          <a:p>
            <a:endParaRPr lang="en-US" dirty="0"/>
          </a:p>
        </p:txBody>
      </p:sp>
    </p:spTree>
    <p:extLst>
      <p:ext uri="{BB962C8B-B14F-4D97-AF65-F5344CB8AC3E}">
        <p14:creationId xmlns:p14="http://schemas.microsoft.com/office/powerpoint/2010/main" val="144904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0A4D-B8B0-C412-5B06-209444B3659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5D756B3-8CF0-8B8A-8A97-8AAA03224CA9}"/>
              </a:ext>
            </a:extLst>
          </p:cNvPr>
          <p:cNvSpPr>
            <a:spLocks noGrp="1"/>
          </p:cNvSpPr>
          <p:nvPr>
            <p:ph idx="1"/>
          </p:nvPr>
        </p:nvSpPr>
        <p:spPr>
          <a:xfrm>
            <a:off x="838200" y="1690688"/>
            <a:ext cx="10515600" cy="4351338"/>
          </a:xfrm>
        </p:spPr>
        <p:txBody>
          <a:bodyPr>
            <a:normAutofit/>
          </a:bodyPr>
          <a:lstStyle/>
          <a:p>
            <a:r>
              <a:rPr lang="en-US" dirty="0"/>
              <a:t>Refine. </a:t>
            </a:r>
          </a:p>
          <a:p>
            <a:pPr lvl="1"/>
            <a:r>
              <a:rPr lang="en-US" dirty="0"/>
              <a:t>Conduct an inventory of the sources that help you make decisions in life. </a:t>
            </a:r>
          </a:p>
          <a:p>
            <a:pPr lvl="1"/>
            <a:r>
              <a:rPr lang="en-US" dirty="0"/>
              <a:t>Ask God for greater discernment in discriminating between them. </a:t>
            </a:r>
          </a:p>
          <a:p>
            <a:pPr lvl="1"/>
            <a:r>
              <a:rPr lang="en-US" dirty="0"/>
              <a:t>Classify these sources by subject area (such as finances) and their degree of reliability. </a:t>
            </a:r>
          </a:p>
          <a:p>
            <a:pPr lvl="1"/>
            <a:r>
              <a:rPr lang="en-US" dirty="0"/>
              <a:t>Then eliminate resources that could betray your judgment or lead you astray.</a:t>
            </a:r>
          </a:p>
          <a:p>
            <a:endParaRPr lang="en-US" dirty="0"/>
          </a:p>
        </p:txBody>
      </p:sp>
    </p:spTree>
    <p:extLst>
      <p:ext uri="{BB962C8B-B14F-4D97-AF65-F5344CB8AC3E}">
        <p14:creationId xmlns:p14="http://schemas.microsoft.com/office/powerpoint/2010/main" val="26769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3128C8-F044-FC09-94CB-439F73ACFB8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2C7CEA66-CD84-9292-6E50-C5BAB0EE7F83}"/>
              </a:ext>
            </a:extLst>
          </p:cNvPr>
          <p:cNvGrpSpPr/>
          <p:nvPr/>
        </p:nvGrpSpPr>
        <p:grpSpPr>
          <a:xfrm>
            <a:off x="3028208" y="1306285"/>
            <a:ext cx="6282048" cy="4413569"/>
            <a:chOff x="3028208" y="1306285"/>
            <a:chExt cx="6282048" cy="4413569"/>
          </a:xfrm>
        </p:grpSpPr>
        <p:pic>
          <p:nvPicPr>
            <p:cNvPr id="6" name="Picture 5">
              <a:extLst>
                <a:ext uri="{FF2B5EF4-FFF2-40B4-BE49-F238E27FC236}">
                  <a16:creationId xmlns:a16="http://schemas.microsoft.com/office/drawing/2014/main" id="{CA7C29B1-EAB3-E885-3C9A-03C5446F4867}"/>
                </a:ext>
              </a:extLst>
            </p:cNvPr>
            <p:cNvPicPr>
              <a:picLocks noChangeAspect="1"/>
            </p:cNvPicPr>
            <p:nvPr/>
          </p:nvPicPr>
          <p:blipFill rotWithShape="1">
            <a:blip r:embed="rId2"/>
            <a:srcRect b="15308"/>
            <a:stretch/>
          </p:blipFill>
          <p:spPr>
            <a:xfrm>
              <a:off x="3238857" y="1590905"/>
              <a:ext cx="5714286" cy="3113442"/>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1D06C20B-F4DE-9252-A670-99A6F36F4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208" y="1306285"/>
              <a:ext cx="6282048" cy="441356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1E77602D-5603-1E04-E0D1-D59F2FB5A7E1}"/>
              </a:ext>
            </a:extLst>
          </p:cNvPr>
          <p:cNvSpPr txBox="1"/>
          <p:nvPr/>
        </p:nvSpPr>
        <p:spPr>
          <a:xfrm>
            <a:off x="4714504" y="5719854"/>
            <a:ext cx="287382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65033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0A4D-B8B0-C412-5B06-209444B3659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5D756B3-8CF0-8B8A-8A97-8AAA03224CA9}"/>
              </a:ext>
            </a:extLst>
          </p:cNvPr>
          <p:cNvSpPr>
            <a:spLocks noGrp="1"/>
          </p:cNvSpPr>
          <p:nvPr>
            <p:ph idx="1"/>
          </p:nvPr>
        </p:nvSpPr>
        <p:spPr>
          <a:xfrm>
            <a:off x="838200" y="2048719"/>
            <a:ext cx="10515600" cy="4128244"/>
          </a:xfrm>
        </p:spPr>
        <p:txBody>
          <a:bodyPr/>
          <a:lstStyle/>
          <a:p>
            <a:r>
              <a:rPr lang="en-US" dirty="0"/>
              <a:t>Partner. </a:t>
            </a:r>
          </a:p>
          <a:p>
            <a:pPr lvl="1"/>
            <a:r>
              <a:rPr lang="en-US" dirty="0"/>
              <a:t>Look for a godly mentor in one or more of the areas listed above. </a:t>
            </a:r>
          </a:p>
          <a:p>
            <a:pPr lvl="1"/>
            <a:r>
              <a:rPr lang="en-US" dirty="0"/>
              <a:t>Schedule regular time together to grow in wisdom with God’s help. </a:t>
            </a:r>
          </a:p>
          <a:p>
            <a:endParaRPr lang="en-US" dirty="0"/>
          </a:p>
        </p:txBody>
      </p:sp>
    </p:spTree>
    <p:extLst>
      <p:ext uri="{BB962C8B-B14F-4D97-AF65-F5344CB8AC3E}">
        <p14:creationId xmlns:p14="http://schemas.microsoft.com/office/powerpoint/2010/main" val="87740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C7FC8-1BED-0350-A2B6-F07DE504C792}"/>
              </a:ext>
            </a:extLst>
          </p:cNvPr>
          <p:cNvSpPr>
            <a:spLocks noGrp="1"/>
          </p:cNvSpPr>
          <p:nvPr>
            <p:ph type="title"/>
          </p:nvPr>
        </p:nvSpPr>
        <p:spPr/>
        <p:txBody>
          <a:bodyPr/>
          <a:lstStyle/>
          <a:p>
            <a:r>
              <a:rPr lang="en-US" dirty="0"/>
              <a:t>Family Activities</a:t>
            </a:r>
          </a:p>
        </p:txBody>
      </p:sp>
      <p:pic>
        <p:nvPicPr>
          <p:cNvPr id="6" name="Picture 5" descr="A crossword puzzle with many squares&#10;&#10;Description automatically generated">
            <a:extLst>
              <a:ext uri="{FF2B5EF4-FFF2-40B4-BE49-F238E27FC236}">
                <a16:creationId xmlns:a16="http://schemas.microsoft.com/office/drawing/2014/main" id="{982404F7-AD31-5CA4-BE51-ED67CEE89142}"/>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997" y="1404824"/>
            <a:ext cx="4794921" cy="464706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screenshot of a puzzle&#10;&#10;Description automatically generated">
            <a:extLst>
              <a:ext uri="{FF2B5EF4-FFF2-40B4-BE49-F238E27FC236}">
                <a16:creationId xmlns:a16="http://schemas.microsoft.com/office/drawing/2014/main" id="{BDFE4E77-4984-0A2E-4E8C-5059F8D7E779}"/>
              </a:ext>
            </a:extLst>
          </p:cNvPr>
          <p:cNvPicPr>
            <a:picLocks noChangeAspect="1"/>
          </p:cNvPicPr>
          <p:nvPr/>
        </p:nvPicPr>
        <p:blipFill rotWithShape="1">
          <a:blip r:embed="rId3">
            <a:extLst>
              <a:ext uri="{28A0092B-C50C-407E-A947-70E740481C1C}">
                <a14:useLocalDpi xmlns:a14="http://schemas.microsoft.com/office/drawing/2010/main" val="0"/>
              </a:ext>
            </a:extLst>
          </a:blip>
          <a:srcRect l="5503" t="8809" r="5455" b="9890"/>
          <a:stretch/>
        </p:blipFill>
        <p:spPr>
          <a:xfrm>
            <a:off x="8175585" y="2986739"/>
            <a:ext cx="3808071" cy="2176041"/>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descr="A person holding a sparkler&#10;&#10;Description automatically generated">
            <a:extLst>
              <a:ext uri="{FF2B5EF4-FFF2-40B4-BE49-F238E27FC236}">
                <a16:creationId xmlns:a16="http://schemas.microsoft.com/office/drawing/2014/main" id="{5EDC7E59-CF28-D66E-86D3-41EE3A7FB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22" y="2836357"/>
            <a:ext cx="2767467" cy="3552829"/>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B7DD44AC-1760-9215-0970-F4E36960D2DA}"/>
              </a:ext>
            </a:extLst>
          </p:cNvPr>
          <p:cNvSpPr/>
          <p:nvPr/>
        </p:nvSpPr>
        <p:spPr>
          <a:xfrm>
            <a:off x="6970137" y="1404824"/>
            <a:ext cx="3875343" cy="938723"/>
          </a:xfrm>
          <a:prstGeom prst="wedgeRoundRectCallout">
            <a:avLst>
              <a:gd name="adj1" fmla="val -49623"/>
              <a:gd name="adj2" fmla="val 128115"/>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And an online jigsaw puzzle (choose your own number of pieces)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https://tinyurl.com/23h9nnsk</a:t>
            </a:r>
            <a:endParaRPr lang="en-US" dirty="0"/>
          </a:p>
        </p:txBody>
      </p:sp>
      <p:sp>
        <p:nvSpPr>
          <p:cNvPr id="13" name="Speech Bubble: Rectangle with Corners Rounded 12">
            <a:extLst>
              <a:ext uri="{FF2B5EF4-FFF2-40B4-BE49-F238E27FC236}">
                <a16:creationId xmlns:a16="http://schemas.microsoft.com/office/drawing/2014/main" id="{1F8A859A-89CA-7B55-1569-102033DFC7EF}"/>
              </a:ext>
            </a:extLst>
          </p:cNvPr>
          <p:cNvSpPr/>
          <p:nvPr/>
        </p:nvSpPr>
        <p:spPr>
          <a:xfrm>
            <a:off x="2571509" y="2635430"/>
            <a:ext cx="3229337" cy="815755"/>
          </a:xfrm>
          <a:prstGeom prst="wedgeRoundRectCallout">
            <a:avLst>
              <a:gd name="adj1" fmla="val 60289"/>
              <a:gd name="adj2" fmla="val 28792"/>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Help and more at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https://tinyurl.com/5377w2wx</a:t>
            </a:r>
            <a:endParaRPr lang="en-US"/>
          </a:p>
        </p:txBody>
      </p:sp>
    </p:spTree>
    <p:extLst>
      <p:ext uri="{BB962C8B-B14F-4D97-AF65-F5344CB8AC3E}">
        <p14:creationId xmlns:p14="http://schemas.microsoft.com/office/powerpoint/2010/main" val="260633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Abigail: A Woman</a:t>
            </a:r>
            <a:br>
              <a:rPr lang="en-US" dirty="0"/>
            </a:br>
            <a:r>
              <a:rPr lang="en-US" dirty="0"/>
              <a:t>of Wisdom</a:t>
            </a:r>
          </a:p>
        </p:txBody>
      </p:sp>
      <p:sp>
        <p:nvSpPr>
          <p:cNvPr id="3" name="Subtitle 2"/>
          <p:cNvSpPr>
            <a:spLocks noGrp="1"/>
          </p:cNvSpPr>
          <p:nvPr>
            <p:ph type="subTitle" idx="1"/>
          </p:nvPr>
        </p:nvSpPr>
        <p:spPr>
          <a:xfrm>
            <a:off x="1524000" y="3895106"/>
            <a:ext cx="9144000" cy="1362694"/>
          </a:xfrm>
        </p:spPr>
        <p:txBody>
          <a:bodyPr/>
          <a:lstStyle/>
          <a:p>
            <a:r>
              <a:rPr lang="en-US" dirty="0"/>
              <a:t>August 27</a:t>
            </a:r>
          </a:p>
          <a:p>
            <a:endParaRPr lang="en-US" dirty="0"/>
          </a:p>
        </p:txBody>
      </p:sp>
    </p:spTree>
    <p:extLst>
      <p:ext uri="{BB962C8B-B14F-4D97-AF65-F5344CB8AC3E}">
        <p14:creationId xmlns:p14="http://schemas.microsoft.com/office/powerpoint/2010/main" val="193180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D6B57-09F4-3098-EB5F-F45C9453EE9B}"/>
              </a:ext>
            </a:extLst>
          </p:cNvPr>
          <p:cNvSpPr>
            <a:spLocks noGrp="1"/>
          </p:cNvSpPr>
          <p:nvPr>
            <p:ph type="title"/>
          </p:nvPr>
        </p:nvSpPr>
        <p:spPr/>
        <p:txBody>
          <a:bodyPr/>
          <a:lstStyle/>
          <a:p>
            <a:r>
              <a:rPr lang="en-US" dirty="0"/>
              <a:t>Remember that time?</a:t>
            </a:r>
          </a:p>
        </p:txBody>
      </p:sp>
      <p:sp>
        <p:nvSpPr>
          <p:cNvPr id="4" name="Content Placeholder 3">
            <a:extLst>
              <a:ext uri="{FF2B5EF4-FFF2-40B4-BE49-F238E27FC236}">
                <a16:creationId xmlns:a16="http://schemas.microsoft.com/office/drawing/2014/main" id="{7D54525A-8531-F225-6C99-ECF08530BA31}"/>
              </a:ext>
            </a:extLst>
          </p:cNvPr>
          <p:cNvSpPr>
            <a:spLocks noGrp="1"/>
          </p:cNvSpPr>
          <p:nvPr>
            <p:ph idx="1"/>
          </p:nvPr>
        </p:nvSpPr>
        <p:spPr/>
        <p:txBody>
          <a:bodyPr>
            <a:normAutofit/>
          </a:bodyPr>
          <a:lstStyle/>
          <a:p>
            <a:r>
              <a:rPr lang="en-US" dirty="0"/>
              <a:t>When has someone helped you avoid a potential pitfall?</a:t>
            </a:r>
          </a:p>
          <a:p>
            <a:r>
              <a:rPr lang="en-US" dirty="0">
                <a:solidFill>
                  <a:srgbClr val="C00000"/>
                </a:solidFill>
              </a:rPr>
              <a:t>Some of these situations may have only caused an inconvenience.</a:t>
            </a:r>
          </a:p>
          <a:p>
            <a:pPr lvl="1"/>
            <a:r>
              <a:rPr lang="en-US" dirty="0">
                <a:solidFill>
                  <a:srgbClr val="C00000"/>
                </a:solidFill>
              </a:rPr>
              <a:t>In other situations a wrong step may be physically or spiritually dangerous.</a:t>
            </a:r>
          </a:p>
          <a:p>
            <a:pPr lvl="1"/>
            <a:r>
              <a:rPr lang="en-US" dirty="0">
                <a:solidFill>
                  <a:srgbClr val="C00000"/>
                </a:solidFill>
              </a:rPr>
              <a:t>Today we study someone who stepped in to keep a bad situation from getting worse.</a:t>
            </a:r>
          </a:p>
          <a:p>
            <a:endParaRPr lang="en-US" dirty="0"/>
          </a:p>
          <a:p>
            <a:endParaRPr lang="en-US" dirty="0"/>
          </a:p>
          <a:p>
            <a:endParaRPr lang="en-US" dirty="0"/>
          </a:p>
          <a:p>
            <a:endParaRPr lang="en-US" dirty="0"/>
          </a:p>
        </p:txBody>
      </p:sp>
      <p:grpSp>
        <p:nvGrpSpPr>
          <p:cNvPr id="9" name="Group 8">
            <a:extLst>
              <a:ext uri="{FF2B5EF4-FFF2-40B4-BE49-F238E27FC236}">
                <a16:creationId xmlns:a16="http://schemas.microsoft.com/office/drawing/2014/main" id="{D7C7EFBE-6ADF-48A2-9D9A-C745E2530A3D}"/>
              </a:ext>
            </a:extLst>
          </p:cNvPr>
          <p:cNvGrpSpPr/>
          <p:nvPr/>
        </p:nvGrpSpPr>
        <p:grpSpPr>
          <a:xfrm>
            <a:off x="1211532" y="2731325"/>
            <a:ext cx="9539425" cy="3277453"/>
            <a:chOff x="1211532" y="2731325"/>
            <a:chExt cx="9539425" cy="3277453"/>
          </a:xfrm>
        </p:grpSpPr>
        <p:pic>
          <p:nvPicPr>
            <p:cNvPr id="1026" name="Picture 2" descr="Ca Speed Limit 35 Roadsign clipart">
              <a:extLst>
                <a:ext uri="{FF2B5EF4-FFF2-40B4-BE49-F238E27FC236}">
                  <a16:creationId xmlns:a16="http://schemas.microsoft.com/office/drawing/2014/main" id="{0C0FA173-C363-2C51-1365-735F186BB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532" y="3562597"/>
              <a:ext cx="1604221" cy="1977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enior Woman Talks on the Telephone clipart">
              <a:extLst>
                <a:ext uri="{FF2B5EF4-FFF2-40B4-BE49-F238E27FC236}">
                  <a16:creationId xmlns:a16="http://schemas.microsoft.com/office/drawing/2014/main" id="{2F1DEC37-9B45-3615-46C3-0452534467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57" y="4212045"/>
              <a:ext cx="1604400" cy="1775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black background with white dots&#10;&#10;Description automatically generated">
              <a:extLst>
                <a:ext uri="{FF2B5EF4-FFF2-40B4-BE49-F238E27FC236}">
                  <a16:creationId xmlns:a16="http://schemas.microsoft.com/office/drawing/2014/main" id="{9020CFB8-F527-00C8-CC1A-B92BA9322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72836" y="2849128"/>
              <a:ext cx="2675921" cy="2155371"/>
            </a:xfrm>
            <a:prstGeom prst="rect">
              <a:avLst/>
            </a:prstGeom>
          </p:spPr>
        </p:pic>
        <p:sp>
          <p:nvSpPr>
            <p:cNvPr id="7" name="TextBox 6">
              <a:extLst>
                <a:ext uri="{FF2B5EF4-FFF2-40B4-BE49-F238E27FC236}">
                  <a16:creationId xmlns:a16="http://schemas.microsoft.com/office/drawing/2014/main" id="{AC391710-B12A-E60A-F8B8-5BFCE1C52528}"/>
                </a:ext>
              </a:extLst>
            </p:cNvPr>
            <p:cNvSpPr txBox="1"/>
            <p:nvPr/>
          </p:nvSpPr>
          <p:spPr>
            <a:xfrm>
              <a:off x="7808596" y="3229138"/>
              <a:ext cx="1604400" cy="646331"/>
            </a:xfrm>
            <a:prstGeom prst="rect">
              <a:avLst/>
            </a:prstGeom>
            <a:noFill/>
          </p:spPr>
          <p:txBody>
            <a:bodyPr wrap="square" rtlCol="0">
              <a:spAutoFit/>
            </a:bodyPr>
            <a:lstStyle/>
            <a:p>
              <a:pPr algn="ctr"/>
              <a:r>
                <a:rPr lang="en-US" dirty="0"/>
                <a:t>There’s a test tomorrow!</a:t>
              </a:r>
            </a:p>
          </p:txBody>
        </p:sp>
        <p:pic>
          <p:nvPicPr>
            <p:cNvPr id="1030" name="Picture 6" descr="Bi Fold Wallet clipart">
              <a:extLst>
                <a:ext uri="{FF2B5EF4-FFF2-40B4-BE49-F238E27FC236}">
                  <a16:creationId xmlns:a16="http://schemas.microsoft.com/office/drawing/2014/main" id="{852B53B9-C2CC-EB00-DEAA-5EAC1F1963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54240">
              <a:off x="2783764" y="4478504"/>
              <a:ext cx="826285" cy="801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clipart">
              <a:extLst>
                <a:ext uri="{FF2B5EF4-FFF2-40B4-BE49-F238E27FC236}">
                  <a16:creationId xmlns:a16="http://schemas.microsoft.com/office/drawing/2014/main" id="{BB61C06E-8A72-C0A3-2F33-76CEF9BA83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211532" y="3362823"/>
              <a:ext cx="1514687" cy="2645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2B28BB13-3223-EE0E-D501-4AB2C9885F8E}"/>
                </a:ext>
              </a:extLst>
            </p:cNvPr>
            <p:cNvSpPr/>
            <p:nvPr/>
          </p:nvSpPr>
          <p:spPr>
            <a:xfrm>
              <a:off x="2930445" y="2731325"/>
              <a:ext cx="1665306" cy="961901"/>
            </a:xfrm>
            <a:prstGeom prst="wedgeRoundRectCallout">
              <a:avLst>
                <a:gd name="adj1" fmla="val -76455"/>
                <a:gd name="adj2" fmla="val 649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Is this your wallet?</a:t>
              </a:r>
            </a:p>
          </p:txBody>
        </p:sp>
      </p:grpSp>
    </p:spTree>
    <p:extLst>
      <p:ext uri="{BB962C8B-B14F-4D97-AF65-F5344CB8AC3E}">
        <p14:creationId xmlns:p14="http://schemas.microsoft.com/office/powerpoint/2010/main" val="8689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343A-EAF3-F4E1-AE3E-8E3F3D1605EF}"/>
              </a:ext>
            </a:extLst>
          </p:cNvPr>
          <p:cNvSpPr>
            <a:spLocks noGrp="1"/>
          </p:cNvSpPr>
          <p:nvPr>
            <p:ph type="title"/>
          </p:nvPr>
        </p:nvSpPr>
        <p:spPr/>
        <p:txBody>
          <a:bodyPr/>
          <a:lstStyle/>
          <a:p>
            <a:pPr algn="l"/>
            <a:r>
              <a:rPr lang="en-US" dirty="0"/>
              <a:t>Listen for a warning given.</a:t>
            </a:r>
          </a:p>
        </p:txBody>
      </p:sp>
      <p:sp>
        <p:nvSpPr>
          <p:cNvPr id="3" name="Content Placeholder 2">
            <a:extLst>
              <a:ext uri="{FF2B5EF4-FFF2-40B4-BE49-F238E27FC236}">
                <a16:creationId xmlns:a16="http://schemas.microsoft.com/office/drawing/2014/main" id="{8C810616-F8C5-371F-1935-ECC6353373B7}"/>
              </a:ext>
            </a:extLst>
          </p:cNvPr>
          <p:cNvSpPr>
            <a:spLocks noGrp="1"/>
          </p:cNvSpPr>
          <p:nvPr>
            <p:ph idx="1"/>
          </p:nvPr>
        </p:nvSpPr>
        <p:spPr>
          <a:xfrm>
            <a:off x="1310350" y="1814051"/>
            <a:ext cx="9571299" cy="4351338"/>
          </a:xfrm>
        </p:spPr>
        <p:txBody>
          <a:bodyPr/>
          <a:lstStyle/>
          <a:p>
            <a:pPr marL="0" indent="0" algn="ctr">
              <a:buNone/>
            </a:pPr>
            <a:r>
              <a:rPr lang="en-US" dirty="0"/>
              <a:t>1 Samuel 25:14-17 (NIV)  One of the servants told </a:t>
            </a:r>
            <a:r>
              <a:rPr lang="en-US" dirty="0" err="1"/>
              <a:t>Nabal's</a:t>
            </a:r>
            <a:r>
              <a:rPr lang="en-US" dirty="0"/>
              <a:t> wife Abigail: "David sent messengers from the desert to give our master his greetings, but he hurled insults at them. 15  Yet these men were very good to us. They did not mistreat us, and the whole time we were out in the fields near</a:t>
            </a:r>
          </a:p>
        </p:txBody>
      </p:sp>
    </p:spTree>
    <p:extLst>
      <p:ext uri="{BB962C8B-B14F-4D97-AF65-F5344CB8AC3E}">
        <p14:creationId xmlns:p14="http://schemas.microsoft.com/office/powerpoint/2010/main" val="20358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343A-EAF3-F4E1-AE3E-8E3F3D1605EF}"/>
              </a:ext>
            </a:extLst>
          </p:cNvPr>
          <p:cNvSpPr>
            <a:spLocks noGrp="1"/>
          </p:cNvSpPr>
          <p:nvPr>
            <p:ph type="title"/>
          </p:nvPr>
        </p:nvSpPr>
        <p:spPr/>
        <p:txBody>
          <a:bodyPr/>
          <a:lstStyle/>
          <a:p>
            <a:pPr algn="l"/>
            <a:r>
              <a:rPr lang="en-US" dirty="0"/>
              <a:t>Listen for a warning given.</a:t>
            </a:r>
          </a:p>
        </p:txBody>
      </p:sp>
      <p:sp>
        <p:nvSpPr>
          <p:cNvPr id="3" name="Content Placeholder 2">
            <a:extLst>
              <a:ext uri="{FF2B5EF4-FFF2-40B4-BE49-F238E27FC236}">
                <a16:creationId xmlns:a16="http://schemas.microsoft.com/office/drawing/2014/main" id="{8C810616-F8C5-371F-1935-ECC6353373B7}"/>
              </a:ext>
            </a:extLst>
          </p:cNvPr>
          <p:cNvSpPr>
            <a:spLocks noGrp="1"/>
          </p:cNvSpPr>
          <p:nvPr>
            <p:ph idx="1"/>
          </p:nvPr>
        </p:nvSpPr>
        <p:spPr>
          <a:xfrm>
            <a:off x="1310350" y="1814051"/>
            <a:ext cx="9571299" cy="4351338"/>
          </a:xfrm>
        </p:spPr>
        <p:txBody>
          <a:bodyPr/>
          <a:lstStyle/>
          <a:p>
            <a:pPr marL="0" indent="0" algn="ctr">
              <a:buNone/>
            </a:pPr>
            <a:r>
              <a:rPr lang="en-US" dirty="0"/>
              <a:t>them nothing was missing. 16  Night and day they were a wall around us all the time we were herding our sheep near them. 17  Now think it over and see what you can do, because disaster is hanging over our master and his whole household. He is such a wicked man that no one can talk to him."</a:t>
            </a:r>
          </a:p>
        </p:txBody>
      </p:sp>
      <p:pic>
        <p:nvPicPr>
          <p:cNvPr id="5" name="Picture 4">
            <a:extLst>
              <a:ext uri="{FF2B5EF4-FFF2-40B4-BE49-F238E27FC236}">
                <a16:creationId xmlns:a16="http://schemas.microsoft.com/office/drawing/2014/main" id="{B4FFF8B8-B101-C529-0D86-21338D26C491}"/>
              </a:ext>
            </a:extLst>
          </p:cNvPr>
          <p:cNvPicPr>
            <a:picLocks noChangeAspect="1"/>
          </p:cNvPicPr>
          <p:nvPr/>
        </p:nvPicPr>
        <p:blipFill>
          <a:blip r:embed="rId2"/>
          <a:stretch>
            <a:fillRect/>
          </a:stretch>
        </p:blipFill>
        <p:spPr>
          <a:xfrm>
            <a:off x="4860333" y="5729469"/>
            <a:ext cx="2183125" cy="3003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262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9DE5-23EE-1616-E772-28D63E665C97}"/>
              </a:ext>
            </a:extLst>
          </p:cNvPr>
          <p:cNvSpPr>
            <a:spLocks noGrp="1"/>
          </p:cNvSpPr>
          <p:nvPr>
            <p:ph type="title"/>
          </p:nvPr>
        </p:nvSpPr>
        <p:spPr/>
        <p:txBody>
          <a:bodyPr/>
          <a:lstStyle/>
          <a:p>
            <a:r>
              <a:rPr lang="en-US" dirty="0"/>
              <a:t>Do What Is Right</a:t>
            </a:r>
          </a:p>
        </p:txBody>
      </p:sp>
      <p:sp>
        <p:nvSpPr>
          <p:cNvPr id="3" name="Content Placeholder 2">
            <a:extLst>
              <a:ext uri="{FF2B5EF4-FFF2-40B4-BE49-F238E27FC236}">
                <a16:creationId xmlns:a16="http://schemas.microsoft.com/office/drawing/2014/main" id="{F63386D1-3726-AD43-684D-94A20C750572}"/>
              </a:ext>
            </a:extLst>
          </p:cNvPr>
          <p:cNvSpPr>
            <a:spLocks noGrp="1"/>
          </p:cNvSpPr>
          <p:nvPr>
            <p:ph idx="1"/>
          </p:nvPr>
        </p:nvSpPr>
        <p:spPr/>
        <p:txBody>
          <a:bodyPr/>
          <a:lstStyle/>
          <a:p>
            <a:r>
              <a:rPr lang="en-US" dirty="0"/>
              <a:t>Why do you think the servant sought out Abigail instead of confronting </a:t>
            </a:r>
            <a:r>
              <a:rPr lang="en-US" dirty="0" err="1"/>
              <a:t>Nabal</a:t>
            </a:r>
            <a:r>
              <a:rPr lang="en-US" dirty="0"/>
              <a:t>? </a:t>
            </a:r>
          </a:p>
          <a:p>
            <a:r>
              <a:rPr lang="en-US" dirty="0"/>
              <a:t>How did the servant assess the relationship he and others had with David and his men? What did he urge Abigail to do?</a:t>
            </a:r>
          </a:p>
          <a:p>
            <a:r>
              <a:rPr lang="en-US" dirty="0"/>
              <a:t>How would you feel if you were asked to quickly fix a mess created by someone else?  What thought would go through your head?</a:t>
            </a:r>
          </a:p>
        </p:txBody>
      </p:sp>
    </p:spTree>
    <p:extLst>
      <p:ext uri="{BB962C8B-B14F-4D97-AF65-F5344CB8AC3E}">
        <p14:creationId xmlns:p14="http://schemas.microsoft.com/office/powerpoint/2010/main" val="9238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EC42-CC13-F047-07D6-C51703FC3A64}"/>
              </a:ext>
            </a:extLst>
          </p:cNvPr>
          <p:cNvSpPr>
            <a:spLocks noGrp="1"/>
          </p:cNvSpPr>
          <p:nvPr>
            <p:ph type="title"/>
          </p:nvPr>
        </p:nvSpPr>
        <p:spPr/>
        <p:txBody>
          <a:bodyPr/>
          <a:lstStyle/>
          <a:p>
            <a:r>
              <a:rPr lang="en-US" dirty="0"/>
              <a:t>Do What Is Right</a:t>
            </a:r>
          </a:p>
        </p:txBody>
      </p:sp>
      <p:sp>
        <p:nvSpPr>
          <p:cNvPr id="3" name="Content Placeholder 2">
            <a:extLst>
              <a:ext uri="{FF2B5EF4-FFF2-40B4-BE49-F238E27FC236}">
                <a16:creationId xmlns:a16="http://schemas.microsoft.com/office/drawing/2014/main" id="{DABA7C9A-D774-49B8-992F-0070FBDD6DB1}"/>
              </a:ext>
            </a:extLst>
          </p:cNvPr>
          <p:cNvSpPr>
            <a:spLocks noGrp="1"/>
          </p:cNvSpPr>
          <p:nvPr>
            <p:ph idx="1"/>
          </p:nvPr>
        </p:nvSpPr>
        <p:spPr/>
        <p:txBody>
          <a:bodyPr/>
          <a:lstStyle/>
          <a:p>
            <a:r>
              <a:rPr lang="en-US" dirty="0"/>
              <a:t>Someone might accuse the servant of “tattling.”  What’s the difference between tattling and giving someone information to keep a bad situation from becoming worse?</a:t>
            </a:r>
          </a:p>
        </p:txBody>
      </p:sp>
      <p:graphicFrame>
        <p:nvGraphicFramePr>
          <p:cNvPr id="4" name="Table 4">
            <a:extLst>
              <a:ext uri="{FF2B5EF4-FFF2-40B4-BE49-F238E27FC236}">
                <a16:creationId xmlns:a16="http://schemas.microsoft.com/office/drawing/2014/main" id="{20AE9FF5-608A-6A48-8C5D-9A0AF2EA212E}"/>
              </a:ext>
            </a:extLst>
          </p:cNvPr>
          <p:cNvGraphicFramePr>
            <a:graphicFrameLocks noGrp="1"/>
          </p:cNvGraphicFramePr>
          <p:nvPr>
            <p:extLst>
              <p:ext uri="{D42A27DB-BD31-4B8C-83A1-F6EECF244321}">
                <p14:modId xmlns:p14="http://schemas.microsoft.com/office/powerpoint/2010/main" val="2278259524"/>
              </p:ext>
            </p:extLst>
          </p:nvPr>
        </p:nvGraphicFramePr>
        <p:xfrm>
          <a:off x="1175472" y="4307818"/>
          <a:ext cx="10178328" cy="1889760"/>
        </p:xfrm>
        <a:graphic>
          <a:graphicData uri="http://schemas.openxmlformats.org/drawingml/2006/table">
            <a:tbl>
              <a:tblPr firstRow="1" bandRow="1">
                <a:tableStyleId>{5C22544A-7EE6-4342-B048-85BDC9FD1C3A}</a:tableStyleId>
              </a:tblPr>
              <a:tblGrid>
                <a:gridCol w="5089164">
                  <a:extLst>
                    <a:ext uri="{9D8B030D-6E8A-4147-A177-3AD203B41FA5}">
                      <a16:colId xmlns:a16="http://schemas.microsoft.com/office/drawing/2014/main" val="3197851782"/>
                    </a:ext>
                  </a:extLst>
                </a:gridCol>
                <a:gridCol w="5089164">
                  <a:extLst>
                    <a:ext uri="{9D8B030D-6E8A-4147-A177-3AD203B41FA5}">
                      <a16:colId xmlns:a16="http://schemas.microsoft.com/office/drawing/2014/main" val="1741793703"/>
                    </a:ext>
                  </a:extLst>
                </a:gridCol>
              </a:tblGrid>
              <a:tr h="370840">
                <a:tc>
                  <a:txBody>
                    <a:bodyPr/>
                    <a:lstStyle/>
                    <a:p>
                      <a:pPr algn="ctr"/>
                      <a:r>
                        <a:rPr lang="en-US" sz="2800" dirty="0"/>
                        <a:t>Tattling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Avoiding a Bad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64128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968030"/>
                  </a:ext>
                </a:extLst>
              </a:tr>
            </a:tbl>
          </a:graphicData>
        </a:graphic>
      </p:graphicFrame>
    </p:spTree>
    <p:extLst>
      <p:ext uri="{BB962C8B-B14F-4D97-AF65-F5344CB8AC3E}">
        <p14:creationId xmlns:p14="http://schemas.microsoft.com/office/powerpoint/2010/main" val="137007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C513-51F9-538C-B252-46B052AA2556}"/>
              </a:ext>
            </a:extLst>
          </p:cNvPr>
          <p:cNvSpPr>
            <a:spLocks noGrp="1"/>
          </p:cNvSpPr>
          <p:nvPr>
            <p:ph type="title"/>
          </p:nvPr>
        </p:nvSpPr>
        <p:spPr/>
        <p:txBody>
          <a:bodyPr/>
          <a:lstStyle/>
          <a:p>
            <a:r>
              <a:rPr lang="en-US" dirty="0"/>
              <a:t>Do What Is Right</a:t>
            </a:r>
          </a:p>
        </p:txBody>
      </p:sp>
      <p:sp>
        <p:nvSpPr>
          <p:cNvPr id="3" name="Content Placeholder 2">
            <a:extLst>
              <a:ext uri="{FF2B5EF4-FFF2-40B4-BE49-F238E27FC236}">
                <a16:creationId xmlns:a16="http://schemas.microsoft.com/office/drawing/2014/main" id="{A5EE729D-8B43-4E9B-D635-B63E5657A5E9}"/>
              </a:ext>
            </a:extLst>
          </p:cNvPr>
          <p:cNvSpPr>
            <a:spLocks noGrp="1"/>
          </p:cNvSpPr>
          <p:nvPr>
            <p:ph idx="1"/>
          </p:nvPr>
        </p:nvSpPr>
        <p:spPr/>
        <p:txBody>
          <a:bodyPr/>
          <a:lstStyle/>
          <a:p>
            <a:r>
              <a:rPr lang="en-US" dirty="0"/>
              <a:t>So, what kinds of things prevent us from acting to avoid the bad situation in a person’s life?</a:t>
            </a:r>
          </a:p>
          <a:p>
            <a:r>
              <a:rPr lang="en-US" dirty="0"/>
              <a:t>What might be some examples of bad situations people face that may require someone to step in to prevent the situation from getting worse?</a:t>
            </a:r>
          </a:p>
        </p:txBody>
      </p:sp>
    </p:spTree>
    <p:extLst>
      <p:ext uri="{BB962C8B-B14F-4D97-AF65-F5344CB8AC3E}">
        <p14:creationId xmlns:p14="http://schemas.microsoft.com/office/powerpoint/2010/main" val="1963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EAFD-106F-82BC-011B-44C09F9E99BA}"/>
              </a:ext>
            </a:extLst>
          </p:cNvPr>
          <p:cNvSpPr>
            <a:spLocks noGrp="1"/>
          </p:cNvSpPr>
          <p:nvPr>
            <p:ph type="title"/>
          </p:nvPr>
        </p:nvSpPr>
        <p:spPr/>
        <p:txBody>
          <a:bodyPr/>
          <a:lstStyle/>
          <a:p>
            <a:pPr algn="l"/>
            <a:r>
              <a:rPr lang="en-US" dirty="0"/>
              <a:t>Listen for an apology.</a:t>
            </a:r>
          </a:p>
        </p:txBody>
      </p:sp>
      <p:sp>
        <p:nvSpPr>
          <p:cNvPr id="3" name="Content Placeholder 2">
            <a:extLst>
              <a:ext uri="{FF2B5EF4-FFF2-40B4-BE49-F238E27FC236}">
                <a16:creationId xmlns:a16="http://schemas.microsoft.com/office/drawing/2014/main" id="{ADEAE5C9-FCFF-7675-F707-0AF47BFE0997}"/>
              </a:ext>
            </a:extLst>
          </p:cNvPr>
          <p:cNvSpPr>
            <a:spLocks noGrp="1"/>
          </p:cNvSpPr>
          <p:nvPr>
            <p:ph idx="1"/>
          </p:nvPr>
        </p:nvSpPr>
        <p:spPr/>
        <p:txBody>
          <a:bodyPr/>
          <a:lstStyle/>
          <a:p>
            <a:pPr marL="0" indent="0" algn="ctr">
              <a:buNone/>
            </a:pPr>
            <a:r>
              <a:rPr lang="en-US" dirty="0"/>
              <a:t>1 Samuel 25:23-28 (NIV)  When Abigail saw David, she quickly got off her donkey and bowed down before David with her face to the ground. 24  She fell at his feet and said: "My lord, let the blame be on me alone. Please let your servant speak to you; hear what your servant has to say. 25  May my lord pay no attention to that wicked man </a:t>
            </a:r>
            <a:r>
              <a:rPr lang="en-US" dirty="0" err="1"/>
              <a:t>Nabal</a:t>
            </a:r>
            <a:r>
              <a:rPr lang="en-US" dirty="0"/>
              <a:t>. </a:t>
            </a:r>
          </a:p>
        </p:txBody>
      </p:sp>
    </p:spTree>
    <p:extLst>
      <p:ext uri="{BB962C8B-B14F-4D97-AF65-F5344CB8AC3E}">
        <p14:creationId xmlns:p14="http://schemas.microsoft.com/office/powerpoint/2010/main" val="16951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2" ma:contentTypeDescription="Create a new document." ma:contentTypeScope="" ma:versionID="69955c2f7c4e2522f6a3a393aaa829a6">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118aaca23598acbb37f041eb20e7a412"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ADC95-2383-41EE-BE20-4685C1786C91}">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7e392ffc-8708-4630-933d-e38c66d6d621"/>
    <ds:schemaRef ds:uri="http://schemas.openxmlformats.org/package/2006/metadata/core-properties"/>
    <ds:schemaRef ds:uri="http://purl.org/dc/elements/1.1/"/>
    <ds:schemaRef ds:uri="cc43d6cf-8a0b-44e4-ab1d-3c9dc081b136"/>
    <ds:schemaRef ds:uri="http://www.w3.org/XML/1998/namespace"/>
    <ds:schemaRef ds:uri="http://purl.org/dc/dcmitype/"/>
  </ds:schemaRefs>
</ds:datastoreItem>
</file>

<file path=customXml/itemProps2.xml><?xml version="1.0" encoding="utf-8"?>
<ds:datastoreItem xmlns:ds="http://schemas.openxmlformats.org/officeDocument/2006/customXml" ds:itemID="{CA3DBEFA-D65F-4773-9536-40FA8ED4991C}">
  <ds:schemaRefs>
    <ds:schemaRef ds:uri="http://schemas.microsoft.com/sharepoint/v3/contenttype/forms"/>
  </ds:schemaRefs>
</ds:datastoreItem>
</file>

<file path=customXml/itemProps3.xml><?xml version="1.0" encoding="utf-8"?>
<ds:datastoreItem xmlns:ds="http://schemas.openxmlformats.org/officeDocument/2006/customXml" ds:itemID="{EEECCCEB-2053-47B7-A062-8A5633286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af8218e-b302-4465-a993-4a39c97251b2}" enabled="0" method="" siteId="{baf8218e-b302-4465-a993-4a39c97251b2}" removed="1"/>
</clbl:labelList>
</file>

<file path=docProps/app.xml><?xml version="1.0" encoding="utf-8"?>
<Properties xmlns="http://schemas.openxmlformats.org/officeDocument/2006/extended-properties" xmlns:vt="http://schemas.openxmlformats.org/officeDocument/2006/docPropsVTypes">
  <Template>ss4</Template>
  <TotalTime>111</TotalTime>
  <Words>1093</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Abigail: A Woman of Wisdom</vt:lpstr>
      <vt:lpstr>Video Introduction</vt:lpstr>
      <vt:lpstr>Remember that time?</vt:lpstr>
      <vt:lpstr>Listen for a warning given.</vt:lpstr>
      <vt:lpstr>Listen for a warning given.</vt:lpstr>
      <vt:lpstr>Do What Is Right</vt:lpstr>
      <vt:lpstr>Do What Is Right</vt:lpstr>
      <vt:lpstr>Do What Is Right</vt:lpstr>
      <vt:lpstr>Listen for an apology.</vt:lpstr>
      <vt:lpstr>Listen for an apology.</vt:lpstr>
      <vt:lpstr>Listen for an apology.</vt:lpstr>
      <vt:lpstr>Act Wisely</vt:lpstr>
      <vt:lpstr>Act Wisely</vt:lpstr>
      <vt:lpstr>Listen for a “thank you.”</vt:lpstr>
      <vt:lpstr>Listen for a “thank you.”</vt:lpstr>
      <vt:lpstr>Thank the Lord for Wise Counsel</vt:lpstr>
      <vt:lpstr>Thank the Lord for Wise Counsel</vt:lpstr>
      <vt:lpstr>Application</vt:lpstr>
      <vt:lpstr>Application</vt:lpstr>
      <vt:lpstr>Application</vt:lpstr>
      <vt:lpstr>Family Activities</vt:lpstr>
      <vt:lpstr>Abigail: A Woman of Wisdom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Abigail: A Woman of Wisdom</dc:title>
  <dc:creator>Armstrong, Stephen (General Math and Science)</dc:creator>
  <cp:lastModifiedBy>Armstrong, Stephen (General Math and Science)</cp:lastModifiedBy>
  <cp:revision>1</cp:revision>
  <dcterms:created xsi:type="dcterms:W3CDTF">2023-08-10T11:23:08Z</dcterms:created>
  <dcterms:modified xsi:type="dcterms:W3CDTF">2023-08-11T19:53:20Z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