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5n8h9jc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bdd6bkfk"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62213"/>
          </a:xfrm>
        </p:spPr>
        <p:txBody>
          <a:bodyPr/>
          <a:lstStyle/>
          <a:p>
            <a:r>
              <a:rPr lang="en-US" dirty="0"/>
              <a:t>Aaron and Hur</a:t>
            </a:r>
          </a:p>
        </p:txBody>
      </p:sp>
      <p:sp>
        <p:nvSpPr>
          <p:cNvPr id="3" name="Subtitle 2"/>
          <p:cNvSpPr>
            <a:spLocks noGrp="1"/>
          </p:cNvSpPr>
          <p:nvPr>
            <p:ph type="subTitle" idx="1"/>
          </p:nvPr>
        </p:nvSpPr>
        <p:spPr/>
        <p:txBody>
          <a:bodyPr/>
          <a:lstStyle/>
          <a:p>
            <a:r>
              <a:rPr lang="en-US" dirty="0"/>
              <a:t>July 21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2732-BCCA-2453-A70E-ED9AC69CF9B1}"/>
              </a:ext>
            </a:extLst>
          </p:cNvPr>
          <p:cNvSpPr>
            <a:spLocks noGrp="1"/>
          </p:cNvSpPr>
          <p:nvPr>
            <p:ph type="title"/>
          </p:nvPr>
        </p:nvSpPr>
        <p:spPr/>
        <p:txBody>
          <a:bodyPr/>
          <a:lstStyle/>
          <a:p>
            <a:r>
              <a:rPr lang="en-US" dirty="0"/>
              <a:t>Do What You Can</a:t>
            </a:r>
          </a:p>
        </p:txBody>
      </p:sp>
      <p:sp>
        <p:nvSpPr>
          <p:cNvPr id="3" name="Content Placeholder 2">
            <a:extLst>
              <a:ext uri="{FF2B5EF4-FFF2-40B4-BE49-F238E27FC236}">
                <a16:creationId xmlns:a16="http://schemas.microsoft.com/office/drawing/2014/main" id="{66231000-8E1E-D107-3D85-C6414A8CBC87}"/>
              </a:ext>
            </a:extLst>
          </p:cNvPr>
          <p:cNvSpPr>
            <a:spLocks noGrp="1"/>
          </p:cNvSpPr>
          <p:nvPr>
            <p:ph idx="1"/>
          </p:nvPr>
        </p:nvSpPr>
        <p:spPr>
          <a:xfrm>
            <a:off x="1023395" y="2233914"/>
            <a:ext cx="10515600" cy="3815728"/>
          </a:xfrm>
        </p:spPr>
        <p:txBody>
          <a:bodyPr/>
          <a:lstStyle/>
          <a:p>
            <a:r>
              <a:rPr lang="en-US" dirty="0"/>
              <a:t>What happened when Moses held up his hands? </a:t>
            </a:r>
          </a:p>
          <a:p>
            <a:r>
              <a:rPr lang="en-US" dirty="0"/>
              <a:t>Aaron and Hur had wisdom to help Moses in what way? </a:t>
            </a:r>
          </a:p>
        </p:txBody>
      </p:sp>
    </p:spTree>
    <p:extLst>
      <p:ext uri="{BB962C8B-B14F-4D97-AF65-F5344CB8AC3E}">
        <p14:creationId xmlns:p14="http://schemas.microsoft.com/office/powerpoint/2010/main" val="95932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7B36-C517-E826-0323-143CDD0616DD}"/>
              </a:ext>
            </a:extLst>
          </p:cNvPr>
          <p:cNvSpPr>
            <a:spLocks noGrp="1"/>
          </p:cNvSpPr>
          <p:nvPr>
            <p:ph type="title"/>
          </p:nvPr>
        </p:nvSpPr>
        <p:spPr/>
        <p:txBody>
          <a:bodyPr/>
          <a:lstStyle/>
          <a:p>
            <a:r>
              <a:rPr lang="en-US" dirty="0"/>
              <a:t>Do What You Can</a:t>
            </a:r>
          </a:p>
        </p:txBody>
      </p:sp>
      <p:sp>
        <p:nvSpPr>
          <p:cNvPr id="3" name="Content Placeholder 2">
            <a:extLst>
              <a:ext uri="{FF2B5EF4-FFF2-40B4-BE49-F238E27FC236}">
                <a16:creationId xmlns:a16="http://schemas.microsoft.com/office/drawing/2014/main" id="{05C90F12-0A48-0D07-FC6A-FCEB90F98597}"/>
              </a:ext>
            </a:extLst>
          </p:cNvPr>
          <p:cNvSpPr>
            <a:spLocks noGrp="1"/>
          </p:cNvSpPr>
          <p:nvPr>
            <p:ph idx="1"/>
          </p:nvPr>
        </p:nvSpPr>
        <p:spPr/>
        <p:txBody>
          <a:bodyPr>
            <a:normAutofit lnSpcReduction="10000"/>
          </a:bodyPr>
          <a:lstStyle/>
          <a:p>
            <a:r>
              <a:rPr lang="en-US" dirty="0">
                <a:solidFill>
                  <a:srgbClr val="C00000"/>
                </a:solidFill>
              </a:rPr>
              <a:t>The “staff of God” had previously been a symbol of God’s presence and power.</a:t>
            </a:r>
          </a:p>
          <a:p>
            <a:pPr lvl="1"/>
            <a:r>
              <a:rPr lang="en-US" dirty="0">
                <a:solidFill>
                  <a:srgbClr val="C00000"/>
                </a:solidFill>
              </a:rPr>
              <a:t>To initially reassure Moses, God turned it into a snake, then back to a walking staff</a:t>
            </a:r>
          </a:p>
          <a:p>
            <a:pPr lvl="1"/>
            <a:r>
              <a:rPr lang="en-US" dirty="0">
                <a:solidFill>
                  <a:srgbClr val="C00000"/>
                </a:solidFill>
              </a:rPr>
              <a:t>Did the same thing before Pharaoh</a:t>
            </a:r>
          </a:p>
          <a:p>
            <a:pPr lvl="1"/>
            <a:r>
              <a:rPr lang="en-US" dirty="0">
                <a:solidFill>
                  <a:srgbClr val="C00000"/>
                </a:solidFill>
              </a:rPr>
              <a:t>Moses used it when he held it out over the Red Sea and God parted the waters</a:t>
            </a:r>
          </a:p>
          <a:p>
            <a:pPr lvl="1"/>
            <a:r>
              <a:rPr lang="en-US" dirty="0">
                <a:solidFill>
                  <a:srgbClr val="C00000"/>
                </a:solidFill>
              </a:rPr>
              <a:t>Moses struck a rock with the staff and water came out of the rock</a:t>
            </a:r>
          </a:p>
          <a:p>
            <a:endParaRPr lang="en-US" dirty="0"/>
          </a:p>
        </p:txBody>
      </p:sp>
    </p:spTree>
    <p:extLst>
      <p:ext uri="{BB962C8B-B14F-4D97-AF65-F5344CB8AC3E}">
        <p14:creationId xmlns:p14="http://schemas.microsoft.com/office/powerpoint/2010/main" val="379462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F344-ADE6-5866-58FA-E4B9568926D0}"/>
              </a:ext>
            </a:extLst>
          </p:cNvPr>
          <p:cNvSpPr>
            <a:spLocks noGrp="1"/>
          </p:cNvSpPr>
          <p:nvPr>
            <p:ph type="title"/>
          </p:nvPr>
        </p:nvSpPr>
        <p:spPr/>
        <p:txBody>
          <a:bodyPr/>
          <a:lstStyle/>
          <a:p>
            <a:r>
              <a:rPr lang="en-US" dirty="0"/>
              <a:t>Do What You Can</a:t>
            </a:r>
          </a:p>
        </p:txBody>
      </p:sp>
      <p:sp>
        <p:nvSpPr>
          <p:cNvPr id="3" name="Content Placeholder 2">
            <a:extLst>
              <a:ext uri="{FF2B5EF4-FFF2-40B4-BE49-F238E27FC236}">
                <a16:creationId xmlns:a16="http://schemas.microsoft.com/office/drawing/2014/main" id="{5FE53F48-FB54-3BC2-7448-866A137DE80F}"/>
              </a:ext>
            </a:extLst>
          </p:cNvPr>
          <p:cNvSpPr>
            <a:spLocks noGrp="1"/>
          </p:cNvSpPr>
          <p:nvPr>
            <p:ph idx="1"/>
          </p:nvPr>
        </p:nvSpPr>
        <p:spPr/>
        <p:txBody>
          <a:bodyPr/>
          <a:lstStyle/>
          <a:p>
            <a:r>
              <a:rPr lang="en-US" dirty="0"/>
              <a:t>When has someone “held your arms up” to help you accomplish a task?</a:t>
            </a:r>
          </a:p>
          <a:p>
            <a:r>
              <a:rPr lang="en-US" dirty="0"/>
              <a:t>In whose lives can you play the role of Aaron and Hur?</a:t>
            </a:r>
          </a:p>
          <a:p>
            <a:r>
              <a:rPr lang="en-US" dirty="0"/>
              <a:t>How might we offer physical support to our leaders when they are weary?</a:t>
            </a:r>
          </a:p>
        </p:txBody>
      </p:sp>
    </p:spTree>
    <p:extLst>
      <p:ext uri="{BB962C8B-B14F-4D97-AF65-F5344CB8AC3E}">
        <p14:creationId xmlns:p14="http://schemas.microsoft.com/office/powerpoint/2010/main" val="44296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2176-D08B-3E89-6CA2-2BC4D9069038}"/>
              </a:ext>
            </a:extLst>
          </p:cNvPr>
          <p:cNvSpPr>
            <a:spLocks noGrp="1"/>
          </p:cNvSpPr>
          <p:nvPr>
            <p:ph type="title"/>
          </p:nvPr>
        </p:nvSpPr>
        <p:spPr/>
        <p:txBody>
          <a:bodyPr/>
          <a:lstStyle/>
          <a:p>
            <a:pPr algn="l"/>
            <a:r>
              <a:rPr lang="en-US" dirty="0"/>
              <a:t>Listen for more help Moses needed.</a:t>
            </a:r>
          </a:p>
        </p:txBody>
      </p:sp>
      <p:sp>
        <p:nvSpPr>
          <p:cNvPr id="3" name="Content Placeholder 2">
            <a:extLst>
              <a:ext uri="{FF2B5EF4-FFF2-40B4-BE49-F238E27FC236}">
                <a16:creationId xmlns:a16="http://schemas.microsoft.com/office/drawing/2014/main" id="{20C1A0B8-885A-8AE9-7E98-FDDD8D3FFED1}"/>
              </a:ext>
            </a:extLst>
          </p:cNvPr>
          <p:cNvSpPr>
            <a:spLocks noGrp="1"/>
          </p:cNvSpPr>
          <p:nvPr>
            <p:ph idx="1"/>
          </p:nvPr>
        </p:nvSpPr>
        <p:spPr/>
        <p:txBody>
          <a:bodyPr/>
          <a:lstStyle/>
          <a:p>
            <a:pPr marL="0" indent="0" algn="ctr">
              <a:buNone/>
            </a:pPr>
            <a:r>
              <a:rPr lang="en-US" dirty="0"/>
              <a:t>Exodus 24:13-15 (NIV)  Then Moses set out with Joshua his aide, and Moses went up on the mountain of God. 14  He said to the elders, "Wait here for us until we come back to you. Aaron and Hur are with you, and anyone involved in a dispute can go to them." 15  When Moses went up on the mountain, the cloud covered it,</a:t>
            </a:r>
          </a:p>
        </p:txBody>
      </p:sp>
      <p:pic>
        <p:nvPicPr>
          <p:cNvPr id="4" name="Picture 3">
            <a:extLst>
              <a:ext uri="{FF2B5EF4-FFF2-40B4-BE49-F238E27FC236}">
                <a16:creationId xmlns:a16="http://schemas.microsoft.com/office/drawing/2014/main" id="{5B2C13E2-8F5F-A931-52BD-08B4CC64D9E3}"/>
              </a:ext>
            </a:extLst>
          </p:cNvPr>
          <p:cNvPicPr>
            <a:picLocks noChangeAspect="1"/>
          </p:cNvPicPr>
          <p:nvPr/>
        </p:nvPicPr>
        <p:blipFill>
          <a:blip r:embed="rId2"/>
          <a:stretch>
            <a:fillRect/>
          </a:stretch>
        </p:blipFill>
        <p:spPr>
          <a:xfrm>
            <a:off x="5115047" y="5707700"/>
            <a:ext cx="1961905"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6285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8DC3-AE94-6B6B-C437-DD3BBE90D7C7}"/>
              </a:ext>
            </a:extLst>
          </p:cNvPr>
          <p:cNvSpPr>
            <a:spLocks noGrp="1"/>
          </p:cNvSpPr>
          <p:nvPr>
            <p:ph type="title"/>
          </p:nvPr>
        </p:nvSpPr>
        <p:spPr/>
        <p:txBody>
          <a:bodyPr/>
          <a:lstStyle/>
          <a:p>
            <a:r>
              <a:rPr lang="en-US" dirty="0"/>
              <a:t>Be Dependable</a:t>
            </a:r>
          </a:p>
        </p:txBody>
      </p:sp>
      <p:sp>
        <p:nvSpPr>
          <p:cNvPr id="3" name="Content Placeholder 2">
            <a:extLst>
              <a:ext uri="{FF2B5EF4-FFF2-40B4-BE49-F238E27FC236}">
                <a16:creationId xmlns:a16="http://schemas.microsoft.com/office/drawing/2014/main" id="{C56D89E9-C5B8-4D40-5951-61E44C81C57C}"/>
              </a:ext>
            </a:extLst>
          </p:cNvPr>
          <p:cNvSpPr>
            <a:spLocks noGrp="1"/>
          </p:cNvSpPr>
          <p:nvPr>
            <p:ph idx="1"/>
          </p:nvPr>
        </p:nvSpPr>
        <p:spPr/>
        <p:txBody>
          <a:bodyPr/>
          <a:lstStyle/>
          <a:p>
            <a:r>
              <a:rPr lang="en-US" dirty="0"/>
              <a:t>Moses returned to the mountain to receive the Ten Commandments etched in stone.  Joshua accompanied him.   What instructions did he give to the elders? </a:t>
            </a:r>
          </a:p>
          <a:p>
            <a:r>
              <a:rPr lang="en-US" dirty="0"/>
              <a:t>What other times elsewhere in Exodus do you see the growth of the relationship between Moses and Joshua?</a:t>
            </a:r>
          </a:p>
        </p:txBody>
      </p:sp>
    </p:spTree>
    <p:extLst>
      <p:ext uri="{BB962C8B-B14F-4D97-AF65-F5344CB8AC3E}">
        <p14:creationId xmlns:p14="http://schemas.microsoft.com/office/powerpoint/2010/main" val="137897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571F-EE46-FCA6-53BB-E1C8916304FB}"/>
              </a:ext>
            </a:extLst>
          </p:cNvPr>
          <p:cNvSpPr>
            <a:spLocks noGrp="1"/>
          </p:cNvSpPr>
          <p:nvPr>
            <p:ph type="title"/>
          </p:nvPr>
        </p:nvSpPr>
        <p:spPr/>
        <p:txBody>
          <a:bodyPr/>
          <a:lstStyle/>
          <a:p>
            <a:r>
              <a:rPr lang="en-US" dirty="0"/>
              <a:t>Be Dependable</a:t>
            </a:r>
          </a:p>
        </p:txBody>
      </p:sp>
      <p:sp>
        <p:nvSpPr>
          <p:cNvPr id="3" name="Content Placeholder 2">
            <a:extLst>
              <a:ext uri="{FF2B5EF4-FFF2-40B4-BE49-F238E27FC236}">
                <a16:creationId xmlns:a16="http://schemas.microsoft.com/office/drawing/2014/main" id="{445E4F8A-AFAE-4248-26DF-8E9ACD64E188}"/>
              </a:ext>
            </a:extLst>
          </p:cNvPr>
          <p:cNvSpPr>
            <a:spLocks noGrp="1"/>
          </p:cNvSpPr>
          <p:nvPr>
            <p:ph idx="1"/>
          </p:nvPr>
        </p:nvSpPr>
        <p:spPr/>
        <p:txBody>
          <a:bodyPr/>
          <a:lstStyle/>
          <a:p>
            <a:r>
              <a:rPr lang="en-US" dirty="0"/>
              <a:t>Why might Moses have had confidence in all three of these men? </a:t>
            </a:r>
          </a:p>
          <a:p>
            <a:r>
              <a:rPr lang="en-US" dirty="0"/>
              <a:t>What does it look like for someone to be dependable in their Christian walk?  How will church leadership know to have confidence in church members for various ministries?</a:t>
            </a:r>
          </a:p>
          <a:p>
            <a:r>
              <a:rPr lang="en-US" dirty="0"/>
              <a:t>How can the church support Christian leaders?</a:t>
            </a:r>
          </a:p>
        </p:txBody>
      </p:sp>
    </p:spTree>
    <p:extLst>
      <p:ext uri="{BB962C8B-B14F-4D97-AF65-F5344CB8AC3E}">
        <p14:creationId xmlns:p14="http://schemas.microsoft.com/office/powerpoint/2010/main" val="285234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A871-248C-A7D2-23BF-D7B7239CB50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105256C-49C1-F82A-E131-60C2EC54878D}"/>
              </a:ext>
            </a:extLst>
          </p:cNvPr>
          <p:cNvSpPr>
            <a:spLocks noGrp="1"/>
          </p:cNvSpPr>
          <p:nvPr>
            <p:ph idx="1"/>
          </p:nvPr>
        </p:nvSpPr>
        <p:spPr>
          <a:xfrm>
            <a:off x="838200" y="1909823"/>
            <a:ext cx="10515600" cy="4267140"/>
          </a:xfrm>
        </p:spPr>
        <p:txBody>
          <a:bodyPr/>
          <a:lstStyle/>
          <a:p>
            <a:r>
              <a:rPr lang="en-US" dirty="0"/>
              <a:t>Be present. </a:t>
            </a:r>
          </a:p>
          <a:p>
            <a:pPr lvl="1"/>
            <a:r>
              <a:rPr lang="en-US" dirty="0"/>
              <a:t>Identify opportunities to encourage others. </a:t>
            </a:r>
          </a:p>
          <a:p>
            <a:pPr lvl="1"/>
            <a:r>
              <a:rPr lang="en-US" dirty="0"/>
              <a:t>Offering an encouraging word to your pastor or group leader. </a:t>
            </a:r>
          </a:p>
          <a:p>
            <a:pPr lvl="1"/>
            <a:r>
              <a:rPr lang="en-US" dirty="0"/>
              <a:t>Maybe help with something more tangible. </a:t>
            </a:r>
          </a:p>
          <a:p>
            <a:pPr lvl="1"/>
            <a:r>
              <a:rPr lang="en-US" dirty="0"/>
              <a:t>Let others know you are there for them.</a:t>
            </a:r>
          </a:p>
          <a:p>
            <a:endParaRPr lang="en-US" dirty="0"/>
          </a:p>
        </p:txBody>
      </p:sp>
    </p:spTree>
    <p:extLst>
      <p:ext uri="{BB962C8B-B14F-4D97-AF65-F5344CB8AC3E}">
        <p14:creationId xmlns:p14="http://schemas.microsoft.com/office/powerpoint/2010/main" val="29604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A871-248C-A7D2-23BF-D7B7239CB50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105256C-49C1-F82A-E131-60C2EC54878D}"/>
              </a:ext>
            </a:extLst>
          </p:cNvPr>
          <p:cNvSpPr>
            <a:spLocks noGrp="1"/>
          </p:cNvSpPr>
          <p:nvPr>
            <p:ph idx="1"/>
          </p:nvPr>
        </p:nvSpPr>
        <p:spPr>
          <a:xfrm>
            <a:off x="838200" y="2303361"/>
            <a:ext cx="10515600" cy="3873601"/>
          </a:xfrm>
        </p:spPr>
        <p:txBody>
          <a:bodyPr/>
          <a:lstStyle/>
          <a:p>
            <a:r>
              <a:rPr lang="en-US" dirty="0"/>
              <a:t>Offer thanks. </a:t>
            </a:r>
          </a:p>
          <a:p>
            <a:pPr lvl="1"/>
            <a:r>
              <a:rPr lang="en-US" dirty="0"/>
              <a:t>Look around for those who have helped you get where you are. </a:t>
            </a:r>
          </a:p>
          <a:p>
            <a:pPr lvl="1"/>
            <a:r>
              <a:rPr lang="en-US" dirty="0"/>
              <a:t>Write a thank you card to each one to let them know how important they’ve been in your Christian journey.</a:t>
            </a:r>
          </a:p>
          <a:p>
            <a:endParaRPr lang="en-US" dirty="0"/>
          </a:p>
        </p:txBody>
      </p:sp>
    </p:spTree>
    <p:extLst>
      <p:ext uri="{BB962C8B-B14F-4D97-AF65-F5344CB8AC3E}">
        <p14:creationId xmlns:p14="http://schemas.microsoft.com/office/powerpoint/2010/main" val="253458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A871-248C-A7D2-23BF-D7B7239CB50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105256C-49C1-F82A-E131-60C2EC54878D}"/>
              </a:ext>
            </a:extLst>
          </p:cNvPr>
          <p:cNvSpPr>
            <a:spLocks noGrp="1"/>
          </p:cNvSpPr>
          <p:nvPr>
            <p:ph idx="1"/>
          </p:nvPr>
        </p:nvSpPr>
        <p:spPr>
          <a:xfrm>
            <a:off x="838200" y="1944547"/>
            <a:ext cx="10515600" cy="4232416"/>
          </a:xfrm>
        </p:spPr>
        <p:txBody>
          <a:bodyPr>
            <a:normAutofit/>
          </a:bodyPr>
          <a:lstStyle/>
          <a:p>
            <a:r>
              <a:rPr lang="en-US" dirty="0"/>
              <a:t>Lighten a load. </a:t>
            </a:r>
          </a:p>
          <a:p>
            <a:pPr lvl="1"/>
            <a:r>
              <a:rPr lang="en-US" dirty="0"/>
              <a:t>Are there people in your life who always seem to have a burden to carry? </a:t>
            </a:r>
          </a:p>
          <a:p>
            <a:pPr lvl="1"/>
            <a:r>
              <a:rPr lang="en-US" dirty="0"/>
              <a:t>How can you be supportive and hold their arms up during these difficult days? </a:t>
            </a:r>
          </a:p>
          <a:p>
            <a:pPr lvl="1"/>
            <a:r>
              <a:rPr lang="en-US" dirty="0"/>
              <a:t>Look for an opportunity to lighten their load by taking on one of their tasks, even if just temporarily. </a:t>
            </a:r>
          </a:p>
          <a:p>
            <a:endParaRPr lang="en-US" dirty="0"/>
          </a:p>
        </p:txBody>
      </p:sp>
    </p:spTree>
    <p:extLst>
      <p:ext uri="{BB962C8B-B14F-4D97-AF65-F5344CB8AC3E}">
        <p14:creationId xmlns:p14="http://schemas.microsoft.com/office/powerpoint/2010/main" val="146587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825DF4-919F-056A-1708-F92EEB36C11E}"/>
              </a:ext>
            </a:extLst>
          </p:cNvPr>
          <p:cNvSpPr>
            <a:spLocks noGrp="1"/>
          </p:cNvSpPr>
          <p:nvPr>
            <p:ph type="title"/>
          </p:nvPr>
        </p:nvSpPr>
        <p:spPr/>
        <p:txBody>
          <a:bodyPr/>
          <a:lstStyle/>
          <a:p>
            <a:r>
              <a:rPr lang="en-US" dirty="0"/>
              <a:t>Family Activities</a:t>
            </a:r>
          </a:p>
        </p:txBody>
      </p:sp>
      <p:pic>
        <p:nvPicPr>
          <p:cNvPr id="6" name="Picture 5" descr="A group of white squares with black text&#10;&#10;Description automatically generated">
            <a:extLst>
              <a:ext uri="{FF2B5EF4-FFF2-40B4-BE49-F238E27FC236}">
                <a16:creationId xmlns:a16="http://schemas.microsoft.com/office/drawing/2014/main" id="{191F782E-E2DB-5A9A-54F3-8647B9992E35}"/>
              </a:ext>
            </a:extLst>
          </p:cNvPr>
          <p:cNvPicPr>
            <a:picLocks noChangeAspect="1"/>
          </p:cNvPicPr>
          <p:nvPr/>
        </p:nvPicPr>
        <p:blipFill>
          <a:blip r:embed="rId2">
            <a:duotone>
              <a:prstClr val="black"/>
              <a:schemeClr val="accent6">
                <a:lumMod val="75000"/>
                <a:tint val="45000"/>
                <a:satMod val="400000"/>
              </a:schemeClr>
            </a:duotone>
            <a:extLst>
              <a:ext uri="{28A0092B-C50C-407E-A947-70E740481C1C}">
                <a14:useLocalDpi xmlns:a14="http://schemas.microsoft.com/office/drawing/2010/main" val="0"/>
              </a:ext>
            </a:extLst>
          </a:blip>
          <a:stretch>
            <a:fillRect/>
          </a:stretch>
        </p:blipFill>
        <p:spPr>
          <a:xfrm>
            <a:off x="231495" y="1586516"/>
            <a:ext cx="4357658" cy="4276190"/>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Cartoon of a person in a trench coat holding a magnifying glass&#10;&#10;Description automatically generated">
            <a:extLst>
              <a:ext uri="{FF2B5EF4-FFF2-40B4-BE49-F238E27FC236}">
                <a16:creationId xmlns:a16="http://schemas.microsoft.com/office/drawing/2014/main" id="{47C4064D-B95B-DCD8-6D49-E4F86C05B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67466" y="2999704"/>
            <a:ext cx="2739390" cy="3858296"/>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322F638B-B875-C605-F968-9A79BD1548C4}"/>
              </a:ext>
            </a:extLst>
          </p:cNvPr>
          <p:cNvSpPr/>
          <p:nvPr/>
        </p:nvSpPr>
        <p:spPr>
          <a:xfrm>
            <a:off x="7801337" y="1690688"/>
            <a:ext cx="4159168" cy="2383601"/>
          </a:xfrm>
          <a:prstGeom prst="wedgeRoundRectCallout">
            <a:avLst>
              <a:gd name="adj1" fmla="val -73958"/>
              <a:gd name="adj2" fmla="val 319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AH HA … One of the suspects is “RYMA”.  Maybe she can tell us what the secret message is.  I know this is important.  Can you help us out?  Other Fun Family Activities can be found at </a:t>
            </a:r>
            <a:r>
              <a:rPr lang="en-US" dirty="0">
                <a:latin typeface="Comic Sans MS" panose="030F0702030302020204" pitchFamily="66" charset="0"/>
                <a:hlinkClick r:id="rId4"/>
              </a:rPr>
              <a:t>https://tinyurl.com/5n8h9jcn</a:t>
            </a:r>
            <a:r>
              <a:rPr lang="en-US" dirty="0">
                <a:latin typeface="Comic Sans MS" panose="030F0702030302020204" pitchFamily="66" charset="0"/>
              </a:rPr>
              <a:t> .</a:t>
            </a:r>
          </a:p>
        </p:txBody>
      </p:sp>
    </p:spTree>
    <p:extLst>
      <p:ext uri="{BB962C8B-B14F-4D97-AF65-F5344CB8AC3E}">
        <p14:creationId xmlns:p14="http://schemas.microsoft.com/office/powerpoint/2010/main" val="149953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EA47-340E-F4A1-D961-D7EDF1C8AE0E}"/>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F2458BC7-02D1-3DF9-33BB-3FD14B42C8BA}"/>
              </a:ext>
            </a:extLst>
          </p:cNvPr>
          <p:cNvGrpSpPr/>
          <p:nvPr/>
        </p:nvGrpSpPr>
        <p:grpSpPr>
          <a:xfrm>
            <a:off x="2849598" y="1597152"/>
            <a:ext cx="6492803" cy="4255218"/>
            <a:chOff x="2849598" y="1597152"/>
            <a:chExt cx="6492803" cy="4255218"/>
          </a:xfrm>
        </p:grpSpPr>
        <p:pic>
          <p:nvPicPr>
            <p:cNvPr id="4" name="Picture 3" descr="A close-up of two hands&#10;&#10;Description automatically generated">
              <a:extLst>
                <a:ext uri="{FF2B5EF4-FFF2-40B4-BE49-F238E27FC236}">
                  <a16:creationId xmlns:a16="http://schemas.microsoft.com/office/drawing/2014/main" id="{F1BFE929-E506-0BDB-D9CF-E15741B0C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24238"/>
              <a:ext cx="5714286" cy="3209524"/>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57ABFD59-88F8-6232-0CA2-4567AC53D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7152"/>
              <a:ext cx="6492803" cy="4255218"/>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ADE99B63-C05C-04D6-E6F6-3C3E92ED80ED}"/>
              </a:ext>
            </a:extLst>
          </p:cNvPr>
          <p:cNvSpPr txBox="1"/>
          <p:nvPr/>
        </p:nvSpPr>
        <p:spPr>
          <a:xfrm>
            <a:off x="4474464" y="5852370"/>
            <a:ext cx="335280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819616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62213"/>
          </a:xfrm>
        </p:spPr>
        <p:txBody>
          <a:bodyPr/>
          <a:lstStyle/>
          <a:p>
            <a:r>
              <a:rPr lang="en-US" dirty="0"/>
              <a:t>Aaron and Hur</a:t>
            </a:r>
          </a:p>
        </p:txBody>
      </p:sp>
      <p:sp>
        <p:nvSpPr>
          <p:cNvPr id="3" name="Subtitle 2"/>
          <p:cNvSpPr>
            <a:spLocks noGrp="1"/>
          </p:cNvSpPr>
          <p:nvPr>
            <p:ph type="subTitle" idx="1"/>
          </p:nvPr>
        </p:nvSpPr>
        <p:spPr/>
        <p:txBody>
          <a:bodyPr/>
          <a:lstStyle/>
          <a:p>
            <a:r>
              <a:rPr lang="en-US" dirty="0"/>
              <a:t>July 21</a:t>
            </a:r>
          </a:p>
        </p:txBody>
      </p:sp>
    </p:spTree>
    <p:extLst>
      <p:ext uri="{BB962C8B-B14F-4D97-AF65-F5344CB8AC3E}">
        <p14:creationId xmlns:p14="http://schemas.microsoft.com/office/powerpoint/2010/main" val="261099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1078-F0FD-1924-D772-E507B7BEEA9C}"/>
              </a:ext>
            </a:extLst>
          </p:cNvPr>
          <p:cNvSpPr>
            <a:spLocks noGrp="1"/>
          </p:cNvSpPr>
          <p:nvPr>
            <p:ph type="title"/>
          </p:nvPr>
        </p:nvSpPr>
        <p:spPr/>
        <p:txBody>
          <a:bodyPr/>
          <a:lstStyle/>
          <a:p>
            <a:r>
              <a:rPr lang="en-US" dirty="0"/>
              <a:t>Just who were they?</a:t>
            </a:r>
          </a:p>
        </p:txBody>
      </p:sp>
      <p:sp>
        <p:nvSpPr>
          <p:cNvPr id="3" name="Content Placeholder 2">
            <a:extLst>
              <a:ext uri="{FF2B5EF4-FFF2-40B4-BE49-F238E27FC236}">
                <a16:creationId xmlns:a16="http://schemas.microsoft.com/office/drawing/2014/main" id="{3718B16C-4479-CBD5-A29C-09412F6CECBD}"/>
              </a:ext>
            </a:extLst>
          </p:cNvPr>
          <p:cNvSpPr>
            <a:spLocks noGrp="1"/>
          </p:cNvSpPr>
          <p:nvPr>
            <p:ph idx="1"/>
          </p:nvPr>
        </p:nvSpPr>
        <p:spPr/>
        <p:txBody>
          <a:bodyPr/>
          <a:lstStyle/>
          <a:p>
            <a:r>
              <a:rPr lang="en-US" dirty="0"/>
              <a:t>Who are some of your favorite “sidekicks” from movies and TV shows?</a:t>
            </a:r>
          </a:p>
          <a:p>
            <a:endParaRPr lang="en-US" dirty="0"/>
          </a:p>
          <a:p>
            <a:r>
              <a:rPr lang="en-US" dirty="0">
                <a:solidFill>
                  <a:srgbClr val="C00000"/>
                </a:solidFill>
              </a:rPr>
              <a:t>Leaders don’t lead without the help of others.</a:t>
            </a:r>
          </a:p>
          <a:p>
            <a:pPr lvl="1"/>
            <a:r>
              <a:rPr lang="en-US" dirty="0">
                <a:solidFill>
                  <a:srgbClr val="C00000"/>
                </a:solidFill>
              </a:rPr>
              <a:t>Our examples were from fiction and TV shows</a:t>
            </a:r>
          </a:p>
          <a:p>
            <a:pPr lvl="1"/>
            <a:r>
              <a:rPr lang="en-US" dirty="0">
                <a:solidFill>
                  <a:srgbClr val="C00000"/>
                </a:solidFill>
              </a:rPr>
              <a:t>Today we look a help given by those in Bible history</a:t>
            </a:r>
          </a:p>
          <a:p>
            <a:endParaRPr lang="en-US" dirty="0">
              <a:solidFill>
                <a:srgbClr val="C00000"/>
              </a:solidFill>
            </a:endParaRPr>
          </a:p>
          <a:p>
            <a:endParaRPr lang="en-US" dirty="0"/>
          </a:p>
        </p:txBody>
      </p:sp>
      <p:grpSp>
        <p:nvGrpSpPr>
          <p:cNvPr id="9" name="Group 8">
            <a:extLst>
              <a:ext uri="{FF2B5EF4-FFF2-40B4-BE49-F238E27FC236}">
                <a16:creationId xmlns:a16="http://schemas.microsoft.com/office/drawing/2014/main" id="{E4C0F216-A312-0A9E-54A2-E6666AE42897}"/>
              </a:ext>
            </a:extLst>
          </p:cNvPr>
          <p:cNvGrpSpPr/>
          <p:nvPr/>
        </p:nvGrpSpPr>
        <p:grpSpPr>
          <a:xfrm>
            <a:off x="1292436" y="3317922"/>
            <a:ext cx="9613327" cy="2636217"/>
            <a:chOff x="1292436" y="3181349"/>
            <a:chExt cx="9613327" cy="2636217"/>
          </a:xfrm>
        </p:grpSpPr>
        <p:pic>
          <p:nvPicPr>
            <p:cNvPr id="1026" name="Picture 2">
              <a:extLst>
                <a:ext uri="{FF2B5EF4-FFF2-40B4-BE49-F238E27FC236}">
                  <a16:creationId xmlns:a16="http://schemas.microsoft.com/office/drawing/2014/main" id="{EF72A566-1DBA-12B8-534B-B320A75BC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92436" y="3212820"/>
              <a:ext cx="2046218" cy="2573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7478C3-94D0-F39D-B52E-46C473AAC738}"/>
                </a:ext>
              </a:extLst>
            </p:cNvPr>
            <p:cNvPicPr>
              <a:picLocks noChangeAspect="1"/>
            </p:cNvPicPr>
            <p:nvPr/>
          </p:nvPicPr>
          <p:blipFill>
            <a:blip r:embed="rId3"/>
            <a:stretch>
              <a:fillRect/>
            </a:stretch>
          </p:blipFill>
          <p:spPr>
            <a:xfrm>
              <a:off x="8847144" y="3181349"/>
              <a:ext cx="2058619" cy="263621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B3FBE4D-883A-6775-3E03-75DCCCC88CC8}"/>
                </a:ext>
              </a:extLst>
            </p:cNvPr>
            <p:cNvPicPr>
              <a:picLocks noChangeAspect="1"/>
            </p:cNvPicPr>
            <p:nvPr/>
          </p:nvPicPr>
          <p:blipFill>
            <a:blip r:embed="rId4"/>
            <a:stretch>
              <a:fillRect/>
            </a:stretch>
          </p:blipFill>
          <p:spPr>
            <a:xfrm>
              <a:off x="4202307" y="3181349"/>
              <a:ext cx="3787385" cy="257290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74776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8563-2E29-D555-6037-8EED786C6440}"/>
              </a:ext>
            </a:extLst>
          </p:cNvPr>
          <p:cNvSpPr>
            <a:spLocks noGrp="1"/>
          </p:cNvSpPr>
          <p:nvPr>
            <p:ph type="title"/>
          </p:nvPr>
        </p:nvSpPr>
        <p:spPr/>
        <p:txBody>
          <a:bodyPr/>
          <a:lstStyle/>
          <a:p>
            <a:pPr algn="l"/>
            <a:r>
              <a:rPr lang="en-US" dirty="0"/>
              <a:t>Listen for appointments made.</a:t>
            </a:r>
          </a:p>
        </p:txBody>
      </p:sp>
      <p:sp>
        <p:nvSpPr>
          <p:cNvPr id="3" name="Content Placeholder 2">
            <a:extLst>
              <a:ext uri="{FF2B5EF4-FFF2-40B4-BE49-F238E27FC236}">
                <a16:creationId xmlns:a16="http://schemas.microsoft.com/office/drawing/2014/main" id="{9CD015D8-A672-7653-37A4-38C875CE6AD1}"/>
              </a:ext>
            </a:extLst>
          </p:cNvPr>
          <p:cNvSpPr>
            <a:spLocks noGrp="1"/>
          </p:cNvSpPr>
          <p:nvPr>
            <p:ph idx="1"/>
          </p:nvPr>
        </p:nvSpPr>
        <p:spPr>
          <a:xfrm>
            <a:off x="986259" y="1734630"/>
            <a:ext cx="10219481" cy="4351338"/>
          </a:xfrm>
        </p:spPr>
        <p:txBody>
          <a:bodyPr/>
          <a:lstStyle/>
          <a:p>
            <a:pPr marL="0" indent="0" algn="ctr">
              <a:buNone/>
            </a:pPr>
            <a:r>
              <a:rPr lang="en-US" dirty="0"/>
              <a:t>Exodus 17:8-10 (NIV)  The Amalekites came and attacked the Israelites at Rephidim. 9  Moses said to Joshua, "Choose some of our men and go out to fight the Amalekites. Tomorrow I will stand on top of the hill with the staff of God in my hands." 10  So Joshua fought the Amalekites as Moses had ordered, and Moses, Aaron and Hur went to the top of the hill.</a:t>
            </a:r>
          </a:p>
        </p:txBody>
      </p:sp>
      <p:pic>
        <p:nvPicPr>
          <p:cNvPr id="5" name="Picture 4">
            <a:extLst>
              <a:ext uri="{FF2B5EF4-FFF2-40B4-BE49-F238E27FC236}">
                <a16:creationId xmlns:a16="http://schemas.microsoft.com/office/drawing/2014/main" id="{C5FF25F6-C9C2-B40C-EE5B-AA2E1A7C13FB}"/>
              </a:ext>
            </a:extLst>
          </p:cNvPr>
          <p:cNvPicPr>
            <a:picLocks noChangeAspect="1"/>
          </p:cNvPicPr>
          <p:nvPr/>
        </p:nvPicPr>
        <p:blipFill>
          <a:blip r:embed="rId2"/>
          <a:stretch>
            <a:fillRect/>
          </a:stretch>
        </p:blipFill>
        <p:spPr>
          <a:xfrm>
            <a:off x="5115046" y="6031791"/>
            <a:ext cx="1961905"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77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8462-7850-4471-21DF-4E488FDE729B}"/>
              </a:ext>
            </a:extLst>
          </p:cNvPr>
          <p:cNvSpPr>
            <a:spLocks noGrp="1"/>
          </p:cNvSpPr>
          <p:nvPr>
            <p:ph type="title"/>
          </p:nvPr>
        </p:nvSpPr>
        <p:spPr/>
        <p:txBody>
          <a:bodyPr/>
          <a:lstStyle/>
          <a:p>
            <a:r>
              <a:rPr lang="en-US" dirty="0"/>
              <a:t>Be Ready to Help</a:t>
            </a:r>
          </a:p>
        </p:txBody>
      </p:sp>
      <p:sp>
        <p:nvSpPr>
          <p:cNvPr id="3" name="Content Placeholder 2">
            <a:extLst>
              <a:ext uri="{FF2B5EF4-FFF2-40B4-BE49-F238E27FC236}">
                <a16:creationId xmlns:a16="http://schemas.microsoft.com/office/drawing/2014/main" id="{F0D23349-D3A2-A50D-E00C-26567C1E6E20}"/>
              </a:ext>
            </a:extLst>
          </p:cNvPr>
          <p:cNvSpPr>
            <a:spLocks noGrp="1"/>
          </p:cNvSpPr>
          <p:nvPr>
            <p:ph idx="1"/>
          </p:nvPr>
        </p:nvSpPr>
        <p:spPr/>
        <p:txBody>
          <a:bodyPr>
            <a:normAutofit/>
          </a:bodyPr>
          <a:lstStyle/>
          <a:p>
            <a:r>
              <a:rPr lang="en-US" dirty="0">
                <a:solidFill>
                  <a:srgbClr val="C00000"/>
                </a:solidFill>
              </a:rPr>
              <a:t>Consider the challenge the people of Israel faced in this setting.</a:t>
            </a:r>
          </a:p>
          <a:p>
            <a:pPr lvl="1"/>
            <a:r>
              <a:rPr lang="en-US" dirty="0">
                <a:solidFill>
                  <a:srgbClr val="C00000"/>
                </a:solidFill>
              </a:rPr>
              <a:t>Attacks from Amalekites</a:t>
            </a:r>
          </a:p>
          <a:p>
            <a:pPr lvl="1"/>
            <a:r>
              <a:rPr lang="en-US" dirty="0">
                <a:solidFill>
                  <a:srgbClr val="C00000"/>
                </a:solidFill>
              </a:rPr>
              <a:t>Turns out these were descendants of Esau</a:t>
            </a:r>
          </a:p>
          <a:p>
            <a:pPr lvl="1"/>
            <a:r>
              <a:rPr lang="en-US" dirty="0">
                <a:solidFill>
                  <a:srgbClr val="C00000"/>
                </a:solidFill>
              </a:rPr>
              <a:t>Israelites were descendants from his brother Jacob</a:t>
            </a:r>
          </a:p>
          <a:p>
            <a:pPr lvl="1"/>
            <a:r>
              <a:rPr lang="en-US" dirty="0">
                <a:solidFill>
                  <a:srgbClr val="C00000"/>
                </a:solidFill>
              </a:rPr>
              <a:t>Amalekites were nomadic raiders – they had learned to domesticate camels for swift hit and run attacks</a:t>
            </a:r>
          </a:p>
          <a:p>
            <a:endParaRPr lang="en-US" dirty="0"/>
          </a:p>
        </p:txBody>
      </p:sp>
    </p:spTree>
    <p:extLst>
      <p:ext uri="{BB962C8B-B14F-4D97-AF65-F5344CB8AC3E}">
        <p14:creationId xmlns:p14="http://schemas.microsoft.com/office/powerpoint/2010/main" val="198104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0866-B78B-54A6-BE04-B2D768BC713C}"/>
              </a:ext>
            </a:extLst>
          </p:cNvPr>
          <p:cNvSpPr>
            <a:spLocks noGrp="1"/>
          </p:cNvSpPr>
          <p:nvPr>
            <p:ph type="title"/>
          </p:nvPr>
        </p:nvSpPr>
        <p:spPr/>
        <p:txBody>
          <a:bodyPr/>
          <a:lstStyle/>
          <a:p>
            <a:r>
              <a:rPr lang="en-US" dirty="0"/>
              <a:t>Be Ready to Help</a:t>
            </a:r>
          </a:p>
        </p:txBody>
      </p:sp>
      <p:sp>
        <p:nvSpPr>
          <p:cNvPr id="3" name="Content Placeholder 2">
            <a:extLst>
              <a:ext uri="{FF2B5EF4-FFF2-40B4-BE49-F238E27FC236}">
                <a16:creationId xmlns:a16="http://schemas.microsoft.com/office/drawing/2014/main" id="{9E3ECADD-6E87-ECC8-D543-7F2203C71A0F}"/>
              </a:ext>
            </a:extLst>
          </p:cNvPr>
          <p:cNvSpPr>
            <a:spLocks noGrp="1"/>
          </p:cNvSpPr>
          <p:nvPr>
            <p:ph idx="1"/>
          </p:nvPr>
        </p:nvSpPr>
        <p:spPr>
          <a:xfrm>
            <a:off x="838200" y="2048719"/>
            <a:ext cx="10515600" cy="4128244"/>
          </a:xfrm>
        </p:spPr>
        <p:txBody>
          <a:bodyPr/>
          <a:lstStyle/>
          <a:p>
            <a:r>
              <a:rPr lang="en-US" dirty="0"/>
              <a:t>Who did Moses call upon to assist in resisting the Amalekites, and what do we know about them? </a:t>
            </a:r>
          </a:p>
          <a:p>
            <a:r>
              <a:rPr lang="en-US" dirty="0"/>
              <a:t>What challenge did Joshua have?  What kind of courage did Joshua need to obey Moses?</a:t>
            </a:r>
          </a:p>
          <a:p>
            <a:r>
              <a:rPr lang="en-US" dirty="0"/>
              <a:t>What are some of the daily challenges </a:t>
            </a:r>
            <a:r>
              <a:rPr lang="en-US" i="1" dirty="0"/>
              <a:t>you</a:t>
            </a:r>
            <a:r>
              <a:rPr lang="en-US" dirty="0"/>
              <a:t> face?</a:t>
            </a:r>
          </a:p>
          <a:p>
            <a:endParaRPr lang="en-US" dirty="0"/>
          </a:p>
        </p:txBody>
      </p:sp>
    </p:spTree>
    <p:extLst>
      <p:ext uri="{BB962C8B-B14F-4D97-AF65-F5344CB8AC3E}">
        <p14:creationId xmlns:p14="http://schemas.microsoft.com/office/powerpoint/2010/main" val="22494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34F0-B782-3285-E02B-AC2616D68D91}"/>
              </a:ext>
            </a:extLst>
          </p:cNvPr>
          <p:cNvSpPr>
            <a:spLocks noGrp="1"/>
          </p:cNvSpPr>
          <p:nvPr>
            <p:ph type="title"/>
          </p:nvPr>
        </p:nvSpPr>
        <p:spPr/>
        <p:txBody>
          <a:bodyPr/>
          <a:lstStyle/>
          <a:p>
            <a:r>
              <a:rPr lang="en-US" dirty="0"/>
              <a:t>Be Ready to Help</a:t>
            </a:r>
          </a:p>
        </p:txBody>
      </p:sp>
      <p:sp>
        <p:nvSpPr>
          <p:cNvPr id="3" name="Content Placeholder 2">
            <a:extLst>
              <a:ext uri="{FF2B5EF4-FFF2-40B4-BE49-F238E27FC236}">
                <a16:creationId xmlns:a16="http://schemas.microsoft.com/office/drawing/2014/main" id="{CFD05950-52DE-54E3-A8A4-1FA6734A70BE}"/>
              </a:ext>
            </a:extLst>
          </p:cNvPr>
          <p:cNvSpPr>
            <a:spLocks noGrp="1"/>
          </p:cNvSpPr>
          <p:nvPr>
            <p:ph idx="1"/>
          </p:nvPr>
        </p:nvSpPr>
        <p:spPr/>
        <p:txBody>
          <a:bodyPr/>
          <a:lstStyle/>
          <a:p>
            <a:r>
              <a:rPr lang="en-US" dirty="0"/>
              <a:t>How do the challenges we deal with make it seem like we’re at war?</a:t>
            </a:r>
          </a:p>
          <a:p>
            <a:r>
              <a:rPr lang="en-US" dirty="0"/>
              <a:t>Moses had the “staff of God”.  What do we have in our battles?</a:t>
            </a:r>
          </a:p>
          <a:p>
            <a:r>
              <a:rPr lang="en-US" dirty="0"/>
              <a:t>Who are some people you would want by your side when you face challenges?</a:t>
            </a:r>
          </a:p>
        </p:txBody>
      </p:sp>
    </p:spTree>
    <p:extLst>
      <p:ext uri="{BB962C8B-B14F-4D97-AF65-F5344CB8AC3E}">
        <p14:creationId xmlns:p14="http://schemas.microsoft.com/office/powerpoint/2010/main" val="31123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A272-921D-0860-5424-09EF9604EE6A}"/>
              </a:ext>
            </a:extLst>
          </p:cNvPr>
          <p:cNvSpPr>
            <a:spLocks noGrp="1"/>
          </p:cNvSpPr>
          <p:nvPr>
            <p:ph type="title"/>
          </p:nvPr>
        </p:nvSpPr>
        <p:spPr/>
        <p:txBody>
          <a:bodyPr/>
          <a:lstStyle/>
          <a:p>
            <a:pPr algn="l"/>
            <a:r>
              <a:rPr lang="en-US" dirty="0"/>
              <a:t>Listen for how Moses needed help.</a:t>
            </a:r>
          </a:p>
        </p:txBody>
      </p:sp>
      <p:sp>
        <p:nvSpPr>
          <p:cNvPr id="3" name="Content Placeholder 2">
            <a:extLst>
              <a:ext uri="{FF2B5EF4-FFF2-40B4-BE49-F238E27FC236}">
                <a16:creationId xmlns:a16="http://schemas.microsoft.com/office/drawing/2014/main" id="{BF89E333-B306-A9EA-3EC4-5E74BF97B059}"/>
              </a:ext>
            </a:extLst>
          </p:cNvPr>
          <p:cNvSpPr>
            <a:spLocks noGrp="1"/>
          </p:cNvSpPr>
          <p:nvPr>
            <p:ph idx="1"/>
          </p:nvPr>
        </p:nvSpPr>
        <p:spPr>
          <a:xfrm>
            <a:off x="1790700" y="2010820"/>
            <a:ext cx="8610600" cy="4351338"/>
          </a:xfrm>
        </p:spPr>
        <p:txBody>
          <a:bodyPr/>
          <a:lstStyle/>
          <a:p>
            <a:pPr marL="0" indent="0" algn="ctr">
              <a:buNone/>
            </a:pPr>
            <a:r>
              <a:rPr lang="en-US" dirty="0"/>
              <a:t>Exodus 17:11-13 (NIV)   As long as Moses held up his hands, the Israelites were winning, but whenever he lowered his hands, the Amalekites were winning.12  When Moses' hands grew tired, they took a stone and </a:t>
            </a:r>
          </a:p>
        </p:txBody>
      </p:sp>
    </p:spTree>
    <p:extLst>
      <p:ext uri="{BB962C8B-B14F-4D97-AF65-F5344CB8AC3E}">
        <p14:creationId xmlns:p14="http://schemas.microsoft.com/office/powerpoint/2010/main" val="69993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A272-921D-0860-5424-09EF9604EE6A}"/>
              </a:ext>
            </a:extLst>
          </p:cNvPr>
          <p:cNvSpPr>
            <a:spLocks noGrp="1"/>
          </p:cNvSpPr>
          <p:nvPr>
            <p:ph type="title"/>
          </p:nvPr>
        </p:nvSpPr>
        <p:spPr/>
        <p:txBody>
          <a:bodyPr/>
          <a:lstStyle/>
          <a:p>
            <a:pPr algn="l"/>
            <a:r>
              <a:rPr lang="en-US" dirty="0"/>
              <a:t>Listen for how Moses needed help.</a:t>
            </a:r>
          </a:p>
        </p:txBody>
      </p:sp>
      <p:sp>
        <p:nvSpPr>
          <p:cNvPr id="3" name="Content Placeholder 2">
            <a:extLst>
              <a:ext uri="{FF2B5EF4-FFF2-40B4-BE49-F238E27FC236}">
                <a16:creationId xmlns:a16="http://schemas.microsoft.com/office/drawing/2014/main" id="{BF89E333-B306-A9EA-3EC4-5E74BF97B059}"/>
              </a:ext>
            </a:extLst>
          </p:cNvPr>
          <p:cNvSpPr>
            <a:spLocks noGrp="1"/>
          </p:cNvSpPr>
          <p:nvPr>
            <p:ph idx="1"/>
          </p:nvPr>
        </p:nvSpPr>
        <p:spPr>
          <a:xfrm>
            <a:off x="1790700" y="2010820"/>
            <a:ext cx="8610600" cy="4351338"/>
          </a:xfrm>
        </p:spPr>
        <p:txBody>
          <a:bodyPr/>
          <a:lstStyle/>
          <a:p>
            <a:pPr marL="0" indent="0" algn="ctr">
              <a:buNone/>
            </a:pPr>
            <a:r>
              <a:rPr lang="en-US" dirty="0"/>
              <a:t>put it under him and he sat on it. Aaron and Hur held his hands up--one on one side, one on the other--so that his hands remained steady till sunset. 13  So Joshua overcame the Amalekite army with the sword.</a:t>
            </a:r>
          </a:p>
        </p:txBody>
      </p:sp>
      <p:pic>
        <p:nvPicPr>
          <p:cNvPr id="4" name="Picture 3">
            <a:extLst>
              <a:ext uri="{FF2B5EF4-FFF2-40B4-BE49-F238E27FC236}">
                <a16:creationId xmlns:a16="http://schemas.microsoft.com/office/drawing/2014/main" id="{0800CEE0-40D4-83AB-7085-4DD8897D79DA}"/>
              </a:ext>
            </a:extLst>
          </p:cNvPr>
          <p:cNvPicPr>
            <a:picLocks noChangeAspect="1"/>
          </p:cNvPicPr>
          <p:nvPr/>
        </p:nvPicPr>
        <p:blipFill>
          <a:blip r:embed="rId2"/>
          <a:stretch>
            <a:fillRect/>
          </a:stretch>
        </p:blipFill>
        <p:spPr>
          <a:xfrm>
            <a:off x="5115047" y="5510931"/>
            <a:ext cx="1961905"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78739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113</TotalTime>
  <Words>917</Words>
  <Application>Microsoft Office PowerPoint</Application>
  <PresentationFormat>Widescreen</PresentationFormat>
  <Paragraphs>71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Aaron and Hur</vt:lpstr>
      <vt:lpstr>Video Introduction</vt:lpstr>
      <vt:lpstr>Just who were they?</vt:lpstr>
      <vt:lpstr>Listen for appointments made.</vt:lpstr>
      <vt:lpstr>Be Ready to Help</vt:lpstr>
      <vt:lpstr>Be Ready to Help</vt:lpstr>
      <vt:lpstr>Be Ready to Help</vt:lpstr>
      <vt:lpstr>Listen for how Moses needed help.</vt:lpstr>
      <vt:lpstr>Listen for how Moses needed help.</vt:lpstr>
      <vt:lpstr>Do What You Can</vt:lpstr>
      <vt:lpstr>Do What You Can</vt:lpstr>
      <vt:lpstr>Do What You Can</vt:lpstr>
      <vt:lpstr>Listen for more help Moses needed.</vt:lpstr>
      <vt:lpstr>Be Dependable</vt:lpstr>
      <vt:lpstr>Be Dependable</vt:lpstr>
      <vt:lpstr>Application</vt:lpstr>
      <vt:lpstr>Application</vt:lpstr>
      <vt:lpstr>Application</vt:lpstr>
      <vt:lpstr>Family Activities</vt:lpstr>
      <vt:lpstr>Aaron and Hur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2024-07-04T18:26:19Z</dcterms:created>
  <dcterms:modified xsi:type="dcterms:W3CDTF">2024-07-04T20:19:58Z</dcterms:modified>
</cp:coreProperties>
</file>