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7" d="100"/>
          <a:sy n="77" d="100"/>
        </p:scale>
        <p:origin x="120" y="28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9/1/2019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9/1/2019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9/1/2019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9/1/2019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9/1/2019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9/1/2019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2000"/>
                </a:schemeClr>
              </a:gs>
              <a:gs pos="64000">
                <a:schemeClr val="accent1">
                  <a:lumMod val="45000"/>
                  <a:lumOff val="55000"/>
                  <a:alpha val="70000"/>
                </a:schemeClr>
              </a:gs>
              <a:gs pos="83000">
                <a:schemeClr val="accent1">
                  <a:lumMod val="45000"/>
                  <a:lumOff val="55000"/>
                  <a:alpha val="79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9/1/2019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t/1_mekxqxjq"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Slower Pace</a:t>
            </a:r>
          </a:p>
        </p:txBody>
      </p:sp>
      <p:sp>
        <p:nvSpPr>
          <p:cNvPr id="3" name="Subtitle 2"/>
          <p:cNvSpPr>
            <a:spLocks noGrp="1"/>
          </p:cNvSpPr>
          <p:nvPr>
            <p:ph type="subTitle" idx="1"/>
          </p:nvPr>
        </p:nvSpPr>
        <p:spPr>
          <a:xfrm>
            <a:off x="1524000" y="3800104"/>
            <a:ext cx="9144000" cy="1457696"/>
          </a:xfrm>
        </p:spPr>
        <p:txBody>
          <a:bodyPr/>
          <a:lstStyle/>
          <a:p>
            <a:r>
              <a:rPr lang="en-US" dirty="0"/>
              <a:t>September 29</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0205B-92DC-415D-B5F5-B65B895F558C}"/>
              </a:ext>
            </a:extLst>
          </p:cNvPr>
          <p:cNvSpPr>
            <a:spLocks noGrp="1"/>
          </p:cNvSpPr>
          <p:nvPr>
            <p:ph type="title"/>
          </p:nvPr>
        </p:nvSpPr>
        <p:spPr/>
        <p:txBody>
          <a:bodyPr/>
          <a:lstStyle/>
          <a:p>
            <a:r>
              <a:rPr lang="en-US" dirty="0"/>
              <a:t>Holiness of a Day of Rest</a:t>
            </a:r>
          </a:p>
        </p:txBody>
      </p:sp>
      <p:sp>
        <p:nvSpPr>
          <p:cNvPr id="3" name="Content Placeholder 2">
            <a:extLst>
              <a:ext uri="{FF2B5EF4-FFF2-40B4-BE49-F238E27FC236}">
                <a16:creationId xmlns:a16="http://schemas.microsoft.com/office/drawing/2014/main" id="{A25076FC-F627-475A-A45F-F2EFF1CC2CDB}"/>
              </a:ext>
            </a:extLst>
          </p:cNvPr>
          <p:cNvSpPr>
            <a:spLocks noGrp="1"/>
          </p:cNvSpPr>
          <p:nvPr>
            <p:ph idx="1"/>
          </p:nvPr>
        </p:nvSpPr>
        <p:spPr/>
        <p:txBody>
          <a:bodyPr/>
          <a:lstStyle/>
          <a:p>
            <a:r>
              <a:rPr lang="en-US" dirty="0"/>
              <a:t>Who is the ultimate authority behind the message given here? </a:t>
            </a:r>
          </a:p>
          <a:p>
            <a:r>
              <a:rPr lang="en-US" dirty="0"/>
              <a:t>What is the purpose for sabbath observance given in these verses? </a:t>
            </a:r>
          </a:p>
          <a:p>
            <a:r>
              <a:rPr lang="en-US" dirty="0"/>
              <a:t>Based on what these verses are saying, how important or significant is it to honor God on the Sabbath?</a:t>
            </a:r>
          </a:p>
          <a:p>
            <a:endParaRPr lang="en-US" dirty="0"/>
          </a:p>
          <a:p>
            <a:endParaRPr lang="en-US" dirty="0"/>
          </a:p>
        </p:txBody>
      </p:sp>
    </p:spTree>
    <p:extLst>
      <p:ext uri="{BB962C8B-B14F-4D97-AF65-F5344CB8AC3E}">
        <p14:creationId xmlns:p14="http://schemas.microsoft.com/office/powerpoint/2010/main" val="226172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B88F0-E316-443E-A965-09BB74B0C2B2}"/>
              </a:ext>
            </a:extLst>
          </p:cNvPr>
          <p:cNvSpPr>
            <a:spLocks noGrp="1"/>
          </p:cNvSpPr>
          <p:nvPr>
            <p:ph type="title"/>
          </p:nvPr>
        </p:nvSpPr>
        <p:spPr/>
        <p:txBody>
          <a:bodyPr/>
          <a:lstStyle/>
          <a:p>
            <a:r>
              <a:rPr lang="en-US" dirty="0"/>
              <a:t>Holiness of a Day of Rest</a:t>
            </a:r>
          </a:p>
        </p:txBody>
      </p:sp>
      <p:sp>
        <p:nvSpPr>
          <p:cNvPr id="3" name="Content Placeholder 2">
            <a:extLst>
              <a:ext uri="{FF2B5EF4-FFF2-40B4-BE49-F238E27FC236}">
                <a16:creationId xmlns:a16="http://schemas.microsoft.com/office/drawing/2014/main" id="{C7347255-ABE1-46A6-B7AA-402225A1CD1F}"/>
              </a:ext>
            </a:extLst>
          </p:cNvPr>
          <p:cNvSpPr>
            <a:spLocks noGrp="1"/>
          </p:cNvSpPr>
          <p:nvPr>
            <p:ph idx="1"/>
          </p:nvPr>
        </p:nvSpPr>
        <p:spPr>
          <a:xfrm>
            <a:off x="1277654" y="1825625"/>
            <a:ext cx="10076145" cy="4351338"/>
          </a:xfrm>
        </p:spPr>
        <p:txBody>
          <a:bodyPr/>
          <a:lstStyle/>
          <a:p>
            <a:r>
              <a:rPr lang="en-US" dirty="0"/>
              <a:t>What does it mean to keep a day “holy”?</a:t>
            </a:r>
          </a:p>
          <a:p>
            <a:r>
              <a:rPr lang="en-US" dirty="0"/>
              <a:t>What might need to change so that our Sabbath practices improve our relationship with God?</a:t>
            </a:r>
          </a:p>
          <a:p>
            <a:r>
              <a:rPr lang="en-US" dirty="0"/>
              <a:t>What are signs of people being addicted to work? </a:t>
            </a:r>
          </a:p>
          <a:p>
            <a:endParaRPr lang="en-US" dirty="0"/>
          </a:p>
        </p:txBody>
      </p:sp>
    </p:spTree>
    <p:extLst>
      <p:ext uri="{BB962C8B-B14F-4D97-AF65-F5344CB8AC3E}">
        <p14:creationId xmlns:p14="http://schemas.microsoft.com/office/powerpoint/2010/main" val="117170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8B836-05A4-40C3-BA9F-06F0AE525CEE}"/>
              </a:ext>
            </a:extLst>
          </p:cNvPr>
          <p:cNvSpPr>
            <a:spLocks noGrp="1"/>
          </p:cNvSpPr>
          <p:nvPr>
            <p:ph type="title"/>
          </p:nvPr>
        </p:nvSpPr>
        <p:spPr/>
        <p:txBody>
          <a:bodyPr/>
          <a:lstStyle/>
          <a:p>
            <a:r>
              <a:rPr lang="en-US" dirty="0"/>
              <a:t>Holiness of a Day of Rest</a:t>
            </a:r>
          </a:p>
        </p:txBody>
      </p:sp>
      <p:sp>
        <p:nvSpPr>
          <p:cNvPr id="3" name="Content Placeholder 2">
            <a:extLst>
              <a:ext uri="{FF2B5EF4-FFF2-40B4-BE49-F238E27FC236}">
                <a16:creationId xmlns:a16="http://schemas.microsoft.com/office/drawing/2014/main" id="{D6563C93-940C-4905-8724-A1001177A46F}"/>
              </a:ext>
            </a:extLst>
          </p:cNvPr>
          <p:cNvSpPr>
            <a:spLocks noGrp="1"/>
          </p:cNvSpPr>
          <p:nvPr>
            <p:ph idx="1"/>
          </p:nvPr>
        </p:nvSpPr>
        <p:spPr>
          <a:xfrm>
            <a:off x="1453019" y="1975937"/>
            <a:ext cx="9687838" cy="4351338"/>
          </a:xfrm>
        </p:spPr>
        <p:txBody>
          <a:bodyPr/>
          <a:lstStyle/>
          <a:p>
            <a:r>
              <a:rPr lang="en-US" dirty="0"/>
              <a:t>What is the tension between working too much and resting too little?</a:t>
            </a:r>
          </a:p>
          <a:p>
            <a:r>
              <a:rPr lang="en-US" dirty="0"/>
              <a:t>How does rest provide us with new ways to grow as Christians?</a:t>
            </a:r>
          </a:p>
          <a:p>
            <a:endParaRPr lang="en-US" dirty="0"/>
          </a:p>
        </p:txBody>
      </p:sp>
    </p:spTree>
    <p:extLst>
      <p:ext uri="{BB962C8B-B14F-4D97-AF65-F5344CB8AC3E}">
        <p14:creationId xmlns:p14="http://schemas.microsoft.com/office/powerpoint/2010/main" val="410484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CD9C2-8582-411A-9163-3362A7E84149}"/>
              </a:ext>
            </a:extLst>
          </p:cNvPr>
          <p:cNvSpPr>
            <a:spLocks noGrp="1"/>
          </p:cNvSpPr>
          <p:nvPr>
            <p:ph type="title"/>
          </p:nvPr>
        </p:nvSpPr>
        <p:spPr/>
        <p:txBody>
          <a:bodyPr/>
          <a:lstStyle/>
          <a:p>
            <a:pPr algn="l"/>
            <a:r>
              <a:rPr lang="en-US" dirty="0"/>
              <a:t>Listen for a Sabbath/Creation connection.</a:t>
            </a:r>
          </a:p>
        </p:txBody>
      </p:sp>
      <p:sp>
        <p:nvSpPr>
          <p:cNvPr id="3" name="Content Placeholder 2">
            <a:extLst>
              <a:ext uri="{FF2B5EF4-FFF2-40B4-BE49-F238E27FC236}">
                <a16:creationId xmlns:a16="http://schemas.microsoft.com/office/drawing/2014/main" id="{43B67527-B55C-45BB-A966-ADFDE1B5BCB3}"/>
              </a:ext>
            </a:extLst>
          </p:cNvPr>
          <p:cNvSpPr>
            <a:spLocks noGrp="1"/>
          </p:cNvSpPr>
          <p:nvPr>
            <p:ph idx="1"/>
          </p:nvPr>
        </p:nvSpPr>
        <p:spPr>
          <a:xfrm>
            <a:off x="1352811" y="1838151"/>
            <a:ext cx="9725416" cy="4351338"/>
          </a:xfrm>
        </p:spPr>
        <p:txBody>
          <a:bodyPr/>
          <a:lstStyle/>
          <a:p>
            <a:pPr marL="0" indent="0" algn="ctr">
              <a:buNone/>
            </a:pPr>
            <a:r>
              <a:rPr lang="en-US" dirty="0"/>
              <a:t>Exodus 31:15-17 (NIV) For six days, work is to be done, but the seventh day is a Sabbath of rest, holy to the LORD. Whoever does any work on the Sabbath day must be put to death. 16  The Israelites are to observe the Sabbath, </a:t>
            </a:r>
          </a:p>
        </p:txBody>
      </p:sp>
    </p:spTree>
    <p:extLst>
      <p:ext uri="{BB962C8B-B14F-4D97-AF65-F5344CB8AC3E}">
        <p14:creationId xmlns:p14="http://schemas.microsoft.com/office/powerpoint/2010/main" val="402019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CD9C2-8582-411A-9163-3362A7E84149}"/>
              </a:ext>
            </a:extLst>
          </p:cNvPr>
          <p:cNvSpPr>
            <a:spLocks noGrp="1"/>
          </p:cNvSpPr>
          <p:nvPr>
            <p:ph type="title"/>
          </p:nvPr>
        </p:nvSpPr>
        <p:spPr/>
        <p:txBody>
          <a:bodyPr/>
          <a:lstStyle/>
          <a:p>
            <a:pPr algn="l"/>
            <a:r>
              <a:rPr lang="en-US" dirty="0"/>
              <a:t>Listen for a Sabbath/Creation connection.</a:t>
            </a:r>
          </a:p>
        </p:txBody>
      </p:sp>
      <p:sp>
        <p:nvSpPr>
          <p:cNvPr id="3" name="Content Placeholder 2">
            <a:extLst>
              <a:ext uri="{FF2B5EF4-FFF2-40B4-BE49-F238E27FC236}">
                <a16:creationId xmlns:a16="http://schemas.microsoft.com/office/drawing/2014/main" id="{43B67527-B55C-45BB-A966-ADFDE1B5BCB3}"/>
              </a:ext>
            </a:extLst>
          </p:cNvPr>
          <p:cNvSpPr>
            <a:spLocks noGrp="1"/>
          </p:cNvSpPr>
          <p:nvPr>
            <p:ph idx="1"/>
          </p:nvPr>
        </p:nvSpPr>
        <p:spPr>
          <a:xfrm>
            <a:off x="1390388" y="1775521"/>
            <a:ext cx="9261953" cy="4351338"/>
          </a:xfrm>
        </p:spPr>
        <p:txBody>
          <a:bodyPr/>
          <a:lstStyle/>
          <a:p>
            <a:pPr marL="0" indent="0" algn="ctr">
              <a:buNone/>
            </a:pPr>
            <a:r>
              <a:rPr lang="en-US" dirty="0"/>
              <a:t>celebrating it for the generations to come as a lasting covenant. 17  It will be a sign between me and the Israelites forever, for in six days the LORD made the heavens and the earth, and on the seventh day he abstained from work and rested.'"</a:t>
            </a:r>
          </a:p>
          <a:p>
            <a:pPr marL="0" indent="0" algn="ctr">
              <a:buNone/>
            </a:pPr>
            <a:endParaRPr lang="en-US" dirty="0"/>
          </a:p>
        </p:txBody>
      </p:sp>
      <p:pic>
        <p:nvPicPr>
          <p:cNvPr id="4" name="Picture 3">
            <a:extLst>
              <a:ext uri="{FF2B5EF4-FFF2-40B4-BE49-F238E27FC236}">
                <a16:creationId xmlns:a16="http://schemas.microsoft.com/office/drawing/2014/main" id="{C4FED426-B79D-4EB0-BBA5-3FED0C3A3A12}"/>
              </a:ext>
            </a:extLst>
          </p:cNvPr>
          <p:cNvPicPr>
            <a:picLocks noChangeAspect="1"/>
          </p:cNvPicPr>
          <p:nvPr/>
        </p:nvPicPr>
        <p:blipFill>
          <a:blip r:embed="rId2"/>
          <a:stretch>
            <a:fillRect/>
          </a:stretch>
        </p:blipFill>
        <p:spPr>
          <a:xfrm>
            <a:off x="4709786" y="5188340"/>
            <a:ext cx="2666857" cy="3142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87617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A93B9-55CF-43CE-B769-DAD17BF75CA3}"/>
              </a:ext>
            </a:extLst>
          </p:cNvPr>
          <p:cNvSpPr>
            <a:spLocks noGrp="1"/>
          </p:cNvSpPr>
          <p:nvPr>
            <p:ph type="title"/>
          </p:nvPr>
        </p:nvSpPr>
        <p:spPr/>
        <p:txBody>
          <a:bodyPr/>
          <a:lstStyle/>
          <a:p>
            <a:r>
              <a:rPr lang="en-US" dirty="0"/>
              <a:t>Rest and Our Relationship with God</a:t>
            </a:r>
          </a:p>
        </p:txBody>
      </p:sp>
      <p:sp>
        <p:nvSpPr>
          <p:cNvPr id="3" name="Content Placeholder 2">
            <a:extLst>
              <a:ext uri="{FF2B5EF4-FFF2-40B4-BE49-F238E27FC236}">
                <a16:creationId xmlns:a16="http://schemas.microsoft.com/office/drawing/2014/main" id="{35C389BE-416C-4E07-A033-EE1F22C16F98}"/>
              </a:ext>
            </a:extLst>
          </p:cNvPr>
          <p:cNvSpPr>
            <a:spLocks noGrp="1"/>
          </p:cNvSpPr>
          <p:nvPr>
            <p:ph idx="1"/>
          </p:nvPr>
        </p:nvSpPr>
        <p:spPr/>
        <p:txBody>
          <a:bodyPr/>
          <a:lstStyle/>
          <a:p>
            <a:r>
              <a:rPr lang="en-US" dirty="0"/>
              <a:t>What is the purpose of sabbath suggested in these verses?</a:t>
            </a:r>
          </a:p>
          <a:p>
            <a:r>
              <a:rPr lang="en-US" dirty="0"/>
              <a:t>What happens to people who try to take on too many responsibilities?</a:t>
            </a:r>
          </a:p>
          <a:p>
            <a:r>
              <a:rPr lang="en-US" dirty="0"/>
              <a:t>If God is omnipotent – all powerful, we might conclude He wouldn’t need rest.  So why did He rest?</a:t>
            </a:r>
          </a:p>
          <a:p>
            <a:endParaRPr lang="en-US" dirty="0"/>
          </a:p>
        </p:txBody>
      </p:sp>
    </p:spTree>
    <p:extLst>
      <p:ext uri="{BB962C8B-B14F-4D97-AF65-F5344CB8AC3E}">
        <p14:creationId xmlns:p14="http://schemas.microsoft.com/office/powerpoint/2010/main" val="365608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8579A-9F1B-48C4-84EB-46257EBA2BD1}"/>
              </a:ext>
            </a:extLst>
          </p:cNvPr>
          <p:cNvSpPr>
            <a:spLocks noGrp="1"/>
          </p:cNvSpPr>
          <p:nvPr>
            <p:ph type="title"/>
          </p:nvPr>
        </p:nvSpPr>
        <p:spPr/>
        <p:txBody>
          <a:bodyPr/>
          <a:lstStyle/>
          <a:p>
            <a:r>
              <a:rPr lang="en-US" dirty="0"/>
              <a:t>Rest and Our Relationship with God</a:t>
            </a:r>
          </a:p>
        </p:txBody>
      </p:sp>
      <p:sp>
        <p:nvSpPr>
          <p:cNvPr id="3" name="Content Placeholder 2">
            <a:extLst>
              <a:ext uri="{FF2B5EF4-FFF2-40B4-BE49-F238E27FC236}">
                <a16:creationId xmlns:a16="http://schemas.microsoft.com/office/drawing/2014/main" id="{DF2D0117-2E76-48ED-8E9A-C0E1D3A67DB3}"/>
              </a:ext>
            </a:extLst>
          </p:cNvPr>
          <p:cNvSpPr>
            <a:spLocks noGrp="1"/>
          </p:cNvSpPr>
          <p:nvPr>
            <p:ph idx="1"/>
          </p:nvPr>
        </p:nvSpPr>
        <p:spPr/>
        <p:txBody>
          <a:bodyPr/>
          <a:lstStyle/>
          <a:p>
            <a:r>
              <a:rPr lang="en-US" dirty="0"/>
              <a:t>What difference does it make that God </a:t>
            </a:r>
            <a:r>
              <a:rPr lang="en-US" i="1" dirty="0"/>
              <a:t>told</a:t>
            </a:r>
            <a:r>
              <a:rPr lang="en-US" dirty="0"/>
              <a:t> His people to rest?  Why dictate this way of life? </a:t>
            </a:r>
          </a:p>
          <a:p>
            <a:r>
              <a:rPr lang="en-US" dirty="0">
                <a:solidFill>
                  <a:srgbClr val="C00000"/>
                </a:solidFill>
              </a:rPr>
              <a:t>By the time of Jesus’ life on earth religious leaders of Israel had placed extreme boundaries on Sabbath observation … Jesus stated both implicitly and explicitly these were mistaken.</a:t>
            </a:r>
          </a:p>
          <a:p>
            <a:r>
              <a:rPr lang="en-US" dirty="0"/>
              <a:t>However … what reasonable boundaries we can adopt for ourselves to help us keep a Sabbath rest.</a:t>
            </a:r>
          </a:p>
          <a:p>
            <a:endParaRPr lang="en-US" dirty="0"/>
          </a:p>
        </p:txBody>
      </p:sp>
    </p:spTree>
    <p:extLst>
      <p:ext uri="{BB962C8B-B14F-4D97-AF65-F5344CB8AC3E}">
        <p14:creationId xmlns:p14="http://schemas.microsoft.com/office/powerpoint/2010/main" val="137314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22DA-A86E-4D02-9A23-CC3E9961F124}"/>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92210219-29BE-4E17-82EC-93EEE0D57AD4}"/>
              </a:ext>
            </a:extLst>
          </p:cNvPr>
          <p:cNvSpPr>
            <a:spLocks noGrp="1"/>
          </p:cNvSpPr>
          <p:nvPr>
            <p:ph idx="1"/>
          </p:nvPr>
        </p:nvSpPr>
        <p:spPr>
          <a:xfrm>
            <a:off x="838200" y="2029215"/>
            <a:ext cx="10515600" cy="4147747"/>
          </a:xfrm>
        </p:spPr>
        <p:txBody>
          <a:bodyPr/>
          <a:lstStyle/>
          <a:p>
            <a:r>
              <a:rPr lang="en-US" dirty="0"/>
              <a:t>Rest. </a:t>
            </a:r>
          </a:p>
          <a:p>
            <a:pPr lvl="1"/>
            <a:r>
              <a:rPr lang="en-US" dirty="0"/>
              <a:t>Take a day off from any work. </a:t>
            </a:r>
          </a:p>
          <a:p>
            <a:pPr lvl="1"/>
            <a:r>
              <a:rPr lang="en-US" dirty="0"/>
              <a:t>Rest your mind and body—and don’t convince yourself you are not being productive. </a:t>
            </a:r>
          </a:p>
          <a:p>
            <a:pPr lvl="1"/>
            <a:r>
              <a:rPr lang="en-US" dirty="0"/>
              <a:t>Proper rest will make you more productive.</a:t>
            </a:r>
          </a:p>
          <a:p>
            <a:endParaRPr lang="en-US" dirty="0"/>
          </a:p>
        </p:txBody>
      </p:sp>
    </p:spTree>
    <p:extLst>
      <p:ext uri="{BB962C8B-B14F-4D97-AF65-F5344CB8AC3E}">
        <p14:creationId xmlns:p14="http://schemas.microsoft.com/office/powerpoint/2010/main" val="1648195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22DA-A86E-4D02-9A23-CC3E9961F124}"/>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92210219-29BE-4E17-82EC-93EEE0D57AD4}"/>
              </a:ext>
            </a:extLst>
          </p:cNvPr>
          <p:cNvSpPr>
            <a:spLocks noGrp="1"/>
          </p:cNvSpPr>
          <p:nvPr>
            <p:ph idx="1"/>
          </p:nvPr>
        </p:nvSpPr>
        <p:spPr>
          <a:xfrm>
            <a:off x="838200" y="1737943"/>
            <a:ext cx="10515600" cy="4351338"/>
          </a:xfrm>
        </p:spPr>
        <p:txBody>
          <a:bodyPr/>
          <a:lstStyle/>
          <a:p>
            <a:r>
              <a:rPr lang="en-US" dirty="0"/>
              <a:t>Refresh. </a:t>
            </a:r>
          </a:p>
          <a:p>
            <a:pPr lvl="1"/>
            <a:r>
              <a:rPr lang="en-US" dirty="0"/>
              <a:t>Spend time in prayer and worship, both by yourself and with others. </a:t>
            </a:r>
          </a:p>
          <a:p>
            <a:pPr lvl="1"/>
            <a:r>
              <a:rPr lang="en-US" dirty="0"/>
              <a:t>Let the things of God fill your mind and renew you. </a:t>
            </a:r>
          </a:p>
          <a:p>
            <a:pPr lvl="1"/>
            <a:r>
              <a:rPr lang="en-US" dirty="0"/>
              <a:t>Memorize Philippians 4:8: “</a:t>
            </a:r>
            <a:r>
              <a:rPr lang="en-US" i="1" dirty="0"/>
              <a:t>Finally, brothers and sisters, whatever is true, whatever is noble, whatever is right, whatever is pure, whatever is lovely, whatever is admirable—if anything is excellent or praiseworthy—think about such things</a:t>
            </a:r>
            <a:r>
              <a:rPr lang="en-US" dirty="0"/>
              <a:t>.”</a:t>
            </a:r>
          </a:p>
          <a:p>
            <a:endParaRPr lang="en-US" dirty="0"/>
          </a:p>
        </p:txBody>
      </p:sp>
    </p:spTree>
    <p:extLst>
      <p:ext uri="{BB962C8B-B14F-4D97-AF65-F5344CB8AC3E}">
        <p14:creationId xmlns:p14="http://schemas.microsoft.com/office/powerpoint/2010/main" val="2253991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22DA-A86E-4D02-9A23-CC3E9961F124}"/>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92210219-29BE-4E17-82EC-93EEE0D57AD4}"/>
              </a:ext>
            </a:extLst>
          </p:cNvPr>
          <p:cNvSpPr>
            <a:spLocks noGrp="1"/>
          </p:cNvSpPr>
          <p:nvPr>
            <p:ph idx="1"/>
          </p:nvPr>
        </p:nvSpPr>
        <p:spPr/>
        <p:txBody>
          <a:bodyPr/>
          <a:lstStyle/>
          <a:p>
            <a:r>
              <a:rPr lang="en-US" dirty="0"/>
              <a:t>Reflect. </a:t>
            </a:r>
          </a:p>
          <a:p>
            <a:pPr lvl="1"/>
            <a:r>
              <a:rPr lang="en-US" dirty="0"/>
              <a:t>Use a journal and write down what God is teaching you. </a:t>
            </a:r>
          </a:p>
          <a:p>
            <a:pPr lvl="1"/>
            <a:r>
              <a:rPr lang="en-US" dirty="0"/>
              <a:t>Record your evaluation of the past day or week, because such reflection will spur you on to greater things.</a:t>
            </a:r>
          </a:p>
          <a:p>
            <a:endParaRPr lang="en-US" dirty="0"/>
          </a:p>
        </p:txBody>
      </p:sp>
    </p:spTree>
    <p:extLst>
      <p:ext uri="{BB962C8B-B14F-4D97-AF65-F5344CB8AC3E}">
        <p14:creationId xmlns:p14="http://schemas.microsoft.com/office/powerpoint/2010/main" val="4188056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12AFB4-519F-46E9-814B-F1C46D10678C}"/>
              </a:ext>
            </a:extLst>
          </p:cNvPr>
          <p:cNvSpPr>
            <a:spLocks noGrp="1"/>
          </p:cNvSpPr>
          <p:nvPr>
            <p:ph type="title"/>
          </p:nvPr>
        </p:nvSpPr>
        <p:spPr>
          <a:xfrm>
            <a:off x="838200" y="365125"/>
            <a:ext cx="10515600" cy="905535"/>
          </a:xfrm>
        </p:spPr>
        <p:txBody>
          <a:bodyPr/>
          <a:lstStyle/>
          <a:p>
            <a:r>
              <a:rPr lang="en-US" dirty="0"/>
              <a:t>Introduction Video</a:t>
            </a:r>
          </a:p>
        </p:txBody>
      </p:sp>
      <p:grpSp>
        <p:nvGrpSpPr>
          <p:cNvPr id="13" name="Group 12">
            <a:extLst>
              <a:ext uri="{FF2B5EF4-FFF2-40B4-BE49-F238E27FC236}">
                <a16:creationId xmlns:a16="http://schemas.microsoft.com/office/drawing/2014/main" id="{1E455D35-B90E-417A-B0A0-1ABB28089563}"/>
              </a:ext>
            </a:extLst>
          </p:cNvPr>
          <p:cNvGrpSpPr/>
          <p:nvPr/>
        </p:nvGrpSpPr>
        <p:grpSpPr>
          <a:xfrm>
            <a:off x="3206337" y="1283986"/>
            <a:ext cx="6139543" cy="4499297"/>
            <a:chOff x="3182586" y="1509617"/>
            <a:chExt cx="6139543" cy="4499297"/>
          </a:xfrm>
        </p:grpSpPr>
        <p:sp>
          <p:nvSpPr>
            <p:cNvPr id="9" name="Google Shape;547;p33">
              <a:extLst>
                <a:ext uri="{FF2B5EF4-FFF2-40B4-BE49-F238E27FC236}">
                  <a16:creationId xmlns:a16="http://schemas.microsoft.com/office/drawing/2014/main" id="{EBD1A9A4-0176-4FA1-B171-631DE457FDD7}"/>
                </a:ext>
              </a:extLst>
            </p:cNvPr>
            <p:cNvSpPr/>
            <p:nvPr/>
          </p:nvSpPr>
          <p:spPr>
            <a:xfrm>
              <a:off x="3182586" y="1509617"/>
              <a:ext cx="6139543" cy="4499297"/>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chemeClr val="dk1"/>
            </a:solidFill>
            <a:ln>
              <a:noFill/>
            </a:ln>
            <a:effectLst>
              <a:outerShdw blurRad="127000" dist="127000" dir="2700000" algn="tl" rotWithShape="0">
                <a:prstClr val="black">
                  <a:alpha val="40000"/>
                </a:prst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pic>
          <p:nvPicPr>
            <p:cNvPr id="12" name="Picture 11">
              <a:hlinkClick r:id="rId2"/>
              <a:extLst>
                <a:ext uri="{FF2B5EF4-FFF2-40B4-BE49-F238E27FC236}">
                  <a16:creationId xmlns:a16="http://schemas.microsoft.com/office/drawing/2014/main" id="{0790F999-7DC4-423C-B47E-812E4515756F}"/>
                </a:ext>
              </a:extLst>
            </p:cNvPr>
            <p:cNvPicPr>
              <a:picLocks noChangeAspect="1"/>
            </p:cNvPicPr>
            <p:nvPr/>
          </p:nvPicPr>
          <p:blipFill>
            <a:blip r:embed="rId3"/>
            <a:stretch>
              <a:fillRect/>
            </a:stretch>
          </p:blipFill>
          <p:spPr>
            <a:xfrm>
              <a:off x="3416987" y="1746049"/>
              <a:ext cx="5679512" cy="3384091"/>
            </a:xfrm>
            <a:prstGeom prst="rect">
              <a:avLst/>
            </a:prstGeom>
          </p:spPr>
        </p:pic>
      </p:grpSp>
      <p:sp>
        <p:nvSpPr>
          <p:cNvPr id="14" name="TextBox 13">
            <a:extLst>
              <a:ext uri="{FF2B5EF4-FFF2-40B4-BE49-F238E27FC236}">
                <a16:creationId xmlns:a16="http://schemas.microsoft.com/office/drawing/2014/main" id="{1C7F47BA-C32C-4E89-9F3C-3929B330822B}"/>
              </a:ext>
            </a:extLst>
          </p:cNvPr>
          <p:cNvSpPr txBox="1"/>
          <p:nvPr/>
        </p:nvSpPr>
        <p:spPr>
          <a:xfrm>
            <a:off x="4298866" y="5925790"/>
            <a:ext cx="3930732" cy="523220"/>
          </a:xfrm>
          <a:prstGeom prst="rect">
            <a:avLst/>
          </a:prstGeom>
          <a:noFill/>
        </p:spPr>
        <p:txBody>
          <a:bodyPr wrap="square" rtlCol="0">
            <a:spAutoFit/>
          </a:bodyPr>
          <a:lstStyle/>
          <a:p>
            <a:pPr algn="ctr"/>
            <a:r>
              <a:rPr lang="en-US" sz="2800" dirty="0">
                <a:hlinkClick r:id="rId2"/>
              </a:rPr>
              <a:t>View Video</a:t>
            </a:r>
            <a:endParaRPr lang="en-US" sz="2800" dirty="0"/>
          </a:p>
        </p:txBody>
      </p:sp>
    </p:spTree>
    <p:extLst>
      <p:ext uri="{BB962C8B-B14F-4D97-AF65-F5344CB8AC3E}">
        <p14:creationId xmlns:p14="http://schemas.microsoft.com/office/powerpoint/2010/main" val="4015791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0816A-29EB-4B83-BF2B-527EB1F36917}"/>
              </a:ext>
            </a:extLst>
          </p:cNvPr>
          <p:cNvSpPr>
            <a:spLocks noGrp="1"/>
          </p:cNvSpPr>
          <p:nvPr>
            <p:ph type="title"/>
          </p:nvPr>
        </p:nvSpPr>
        <p:spPr>
          <a:xfrm>
            <a:off x="838200" y="365125"/>
            <a:ext cx="6188901" cy="1325563"/>
          </a:xfrm>
        </p:spPr>
        <p:txBody>
          <a:bodyPr/>
          <a:lstStyle/>
          <a:p>
            <a:r>
              <a:rPr lang="en-US" dirty="0"/>
              <a:t>Family Activities</a:t>
            </a:r>
          </a:p>
        </p:txBody>
      </p:sp>
      <p:pic>
        <p:nvPicPr>
          <p:cNvPr id="4098" name="Picture 1">
            <a:extLst>
              <a:ext uri="{FF2B5EF4-FFF2-40B4-BE49-F238E27FC236}">
                <a16:creationId xmlns:a16="http://schemas.microsoft.com/office/drawing/2014/main" id="{48CF6CBA-C63F-4E53-B7A3-A2922D09D28A}"/>
              </a:ext>
            </a:extLst>
          </p:cNvPr>
          <p:cNvPicPr>
            <a:picLocks noChangeAspect="1" noChangeArrowheads="1"/>
          </p:cNvPicPr>
          <p:nvPr/>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t="5819" r="458" b="5498"/>
          <a:stretch/>
        </p:blipFill>
        <p:spPr bwMode="auto">
          <a:xfrm>
            <a:off x="1554814" y="1784797"/>
            <a:ext cx="6148691" cy="8080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spiros">
            <a:extLst>
              <a:ext uri="{FF2B5EF4-FFF2-40B4-BE49-F238E27FC236}">
                <a16:creationId xmlns:a16="http://schemas.microsoft.com/office/drawing/2014/main" id="{DBA34378-6EFA-4EE9-BE80-A37815B4AF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2938" y="3313221"/>
            <a:ext cx="1235314" cy="246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peech Bubble: Rectangle with Corners Rounded 3">
            <a:extLst>
              <a:ext uri="{FF2B5EF4-FFF2-40B4-BE49-F238E27FC236}">
                <a16:creationId xmlns:a16="http://schemas.microsoft.com/office/drawing/2014/main" id="{6014A2A9-AF7A-4078-8827-73DF3FE7F3FF}"/>
              </a:ext>
            </a:extLst>
          </p:cNvPr>
          <p:cNvSpPr/>
          <p:nvPr/>
        </p:nvSpPr>
        <p:spPr>
          <a:xfrm>
            <a:off x="3432132" y="3444657"/>
            <a:ext cx="7503090" cy="1691013"/>
          </a:xfrm>
          <a:prstGeom prst="wedgeRoundRectCallout">
            <a:avLst>
              <a:gd name="adj1" fmla="val -58184"/>
              <a:gd name="adj2" fmla="val -1824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We in the spy business call this a “one time pad.”  Without the key, it’s impossible to decode.  But … you’ve got the key.  Don’t rest  until you decrypt the message.  Then you can rest up before you go to the Family Activities for other cool stuff.  Use the secret QR code to find your way there if you get stuck.</a:t>
            </a:r>
          </a:p>
        </p:txBody>
      </p:sp>
      <p:pic>
        <p:nvPicPr>
          <p:cNvPr id="5" name="Picture 4">
            <a:extLst>
              <a:ext uri="{FF2B5EF4-FFF2-40B4-BE49-F238E27FC236}">
                <a16:creationId xmlns:a16="http://schemas.microsoft.com/office/drawing/2014/main" id="{E9CADDA4-7D6C-48B3-9A3D-B61CEE118535}"/>
              </a:ext>
            </a:extLst>
          </p:cNvPr>
          <p:cNvPicPr>
            <a:picLocks noChangeAspect="1"/>
          </p:cNvPicPr>
          <p:nvPr/>
        </p:nvPicPr>
        <p:blipFill>
          <a:blip r:embed="rId4"/>
          <a:stretch>
            <a:fillRect/>
          </a:stretch>
        </p:blipFill>
        <p:spPr>
          <a:xfrm>
            <a:off x="8855901" y="537577"/>
            <a:ext cx="2536519" cy="2536519"/>
          </a:xfrm>
          <a:prstGeom prst="rect">
            <a:avLst/>
          </a:prstGeom>
        </p:spPr>
      </p:pic>
    </p:spTree>
    <p:extLst>
      <p:ext uri="{BB962C8B-B14F-4D97-AF65-F5344CB8AC3E}">
        <p14:creationId xmlns:p14="http://schemas.microsoft.com/office/powerpoint/2010/main" val="4212114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Slower Pace</a:t>
            </a:r>
          </a:p>
        </p:txBody>
      </p:sp>
      <p:sp>
        <p:nvSpPr>
          <p:cNvPr id="3" name="Subtitle 2"/>
          <p:cNvSpPr>
            <a:spLocks noGrp="1"/>
          </p:cNvSpPr>
          <p:nvPr>
            <p:ph type="subTitle" idx="1"/>
          </p:nvPr>
        </p:nvSpPr>
        <p:spPr>
          <a:xfrm>
            <a:off x="1524000" y="3800104"/>
            <a:ext cx="9144000" cy="1457696"/>
          </a:xfrm>
        </p:spPr>
        <p:txBody>
          <a:bodyPr/>
          <a:lstStyle/>
          <a:p>
            <a:r>
              <a:rPr lang="en-US" dirty="0"/>
              <a:t>September 29</a:t>
            </a:r>
          </a:p>
        </p:txBody>
      </p:sp>
    </p:spTree>
    <p:extLst>
      <p:ext uri="{BB962C8B-B14F-4D97-AF65-F5344CB8AC3E}">
        <p14:creationId xmlns:p14="http://schemas.microsoft.com/office/powerpoint/2010/main" val="2333012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CE63F2-0485-4A2C-9A59-746E98D85A49}"/>
              </a:ext>
            </a:extLst>
          </p:cNvPr>
          <p:cNvSpPr>
            <a:spLocks noGrp="1"/>
          </p:cNvSpPr>
          <p:nvPr>
            <p:ph type="title"/>
          </p:nvPr>
        </p:nvSpPr>
        <p:spPr/>
        <p:txBody>
          <a:bodyPr/>
          <a:lstStyle/>
          <a:p>
            <a:r>
              <a:rPr lang="en-US" dirty="0"/>
              <a:t>Admit it now …</a:t>
            </a:r>
          </a:p>
        </p:txBody>
      </p:sp>
      <p:sp>
        <p:nvSpPr>
          <p:cNvPr id="4" name="Content Placeholder 3">
            <a:extLst>
              <a:ext uri="{FF2B5EF4-FFF2-40B4-BE49-F238E27FC236}">
                <a16:creationId xmlns:a16="http://schemas.microsoft.com/office/drawing/2014/main" id="{879477AC-4CA6-47C8-BAE7-662BF4AE090D}"/>
              </a:ext>
            </a:extLst>
          </p:cNvPr>
          <p:cNvSpPr>
            <a:spLocks noGrp="1"/>
          </p:cNvSpPr>
          <p:nvPr>
            <p:ph idx="1"/>
          </p:nvPr>
        </p:nvSpPr>
        <p:spPr/>
        <p:txBody>
          <a:bodyPr/>
          <a:lstStyle/>
          <a:p>
            <a:r>
              <a:rPr lang="en-US" dirty="0"/>
              <a:t>What’s your favorite way to relax?</a:t>
            </a:r>
            <a:br>
              <a:rPr lang="en-US" dirty="0"/>
            </a:br>
            <a:endParaRPr lang="en-US" dirty="0"/>
          </a:p>
          <a:p>
            <a:r>
              <a:rPr lang="en-US" dirty="0">
                <a:solidFill>
                  <a:srgbClr val="C00000"/>
                </a:solidFill>
              </a:rPr>
              <a:t>What is relaxing for one person may not be for another.</a:t>
            </a:r>
          </a:p>
          <a:p>
            <a:pPr lvl="1"/>
            <a:r>
              <a:rPr lang="en-US" dirty="0">
                <a:solidFill>
                  <a:srgbClr val="C00000"/>
                </a:solidFill>
              </a:rPr>
              <a:t>But we all need some times of relief from the daily grind.</a:t>
            </a:r>
          </a:p>
          <a:p>
            <a:pPr lvl="1"/>
            <a:r>
              <a:rPr lang="en-US" dirty="0">
                <a:solidFill>
                  <a:srgbClr val="C00000"/>
                </a:solidFill>
              </a:rPr>
              <a:t>Today we discover that rest is a gift from God.</a:t>
            </a:r>
          </a:p>
          <a:p>
            <a:endParaRPr lang="en-US" dirty="0">
              <a:solidFill>
                <a:srgbClr val="C00000"/>
              </a:solidFill>
            </a:endParaRPr>
          </a:p>
          <a:p>
            <a:endParaRPr lang="en-US" dirty="0"/>
          </a:p>
        </p:txBody>
      </p:sp>
      <p:grpSp>
        <p:nvGrpSpPr>
          <p:cNvPr id="8" name="Group 7">
            <a:extLst>
              <a:ext uri="{FF2B5EF4-FFF2-40B4-BE49-F238E27FC236}">
                <a16:creationId xmlns:a16="http://schemas.microsoft.com/office/drawing/2014/main" id="{90E9E573-6A21-4CCB-AEB6-768F6F9FA317}"/>
              </a:ext>
            </a:extLst>
          </p:cNvPr>
          <p:cNvGrpSpPr/>
          <p:nvPr/>
        </p:nvGrpSpPr>
        <p:grpSpPr>
          <a:xfrm>
            <a:off x="2386719" y="2502244"/>
            <a:ext cx="8206070" cy="3858970"/>
            <a:chOff x="2386719" y="2502244"/>
            <a:chExt cx="8206070" cy="3858970"/>
          </a:xfrm>
        </p:grpSpPr>
        <p:pic>
          <p:nvPicPr>
            <p:cNvPr id="6" name="Picture 5">
              <a:extLst>
                <a:ext uri="{FF2B5EF4-FFF2-40B4-BE49-F238E27FC236}">
                  <a16:creationId xmlns:a16="http://schemas.microsoft.com/office/drawing/2014/main" id="{7DEADC18-CC16-4863-97FF-0BFDBCDB6D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660" y="4251365"/>
              <a:ext cx="2722386" cy="2109849"/>
            </a:xfrm>
            <a:prstGeom prst="rect">
              <a:avLst/>
            </a:prstGeom>
            <a:ln>
              <a:noFill/>
            </a:ln>
            <a:effectLst>
              <a:outerShdw blurRad="292100" dist="139700" dir="2700000" algn="tl" rotWithShape="0">
                <a:srgbClr val="333333">
                  <a:alpha val="65000"/>
                </a:srgbClr>
              </a:outerShdw>
            </a:effectLst>
          </p:spPr>
        </p:pic>
        <p:pic>
          <p:nvPicPr>
            <p:cNvPr id="1026" name="Picture 2" descr="Image result for fishing hole">
              <a:extLst>
                <a:ext uri="{FF2B5EF4-FFF2-40B4-BE49-F238E27FC236}">
                  <a16:creationId xmlns:a16="http://schemas.microsoft.com/office/drawing/2014/main" id="{51A62CBC-02CF-4508-A84F-6BEFA80D4F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7304" y="3194463"/>
              <a:ext cx="2525485" cy="18941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B9620A0-33FB-48B9-A233-0152EB486FE0}"/>
                </a:ext>
              </a:extLst>
            </p:cNvPr>
            <p:cNvPicPr>
              <a:picLocks noChangeAspect="1"/>
            </p:cNvPicPr>
            <p:nvPr/>
          </p:nvPicPr>
          <p:blipFill>
            <a:blip r:embed="rId4"/>
            <a:stretch>
              <a:fillRect/>
            </a:stretch>
          </p:blipFill>
          <p:spPr>
            <a:xfrm>
              <a:off x="2386719" y="2502244"/>
              <a:ext cx="2767172" cy="186296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30762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DB036-8EA1-4BBD-9D20-B213640A7874}"/>
              </a:ext>
            </a:extLst>
          </p:cNvPr>
          <p:cNvSpPr>
            <a:spLocks noGrp="1"/>
          </p:cNvSpPr>
          <p:nvPr>
            <p:ph type="title"/>
          </p:nvPr>
        </p:nvSpPr>
        <p:spPr/>
        <p:txBody>
          <a:bodyPr/>
          <a:lstStyle/>
          <a:p>
            <a:pPr algn="l"/>
            <a:r>
              <a:rPr lang="en-US" dirty="0"/>
              <a:t>Listen for who should rest.</a:t>
            </a:r>
          </a:p>
        </p:txBody>
      </p:sp>
      <p:sp>
        <p:nvSpPr>
          <p:cNvPr id="3" name="Content Placeholder 2">
            <a:extLst>
              <a:ext uri="{FF2B5EF4-FFF2-40B4-BE49-F238E27FC236}">
                <a16:creationId xmlns:a16="http://schemas.microsoft.com/office/drawing/2014/main" id="{916A6A55-1E8C-4C0B-8D8D-37B63E937B23}"/>
              </a:ext>
            </a:extLst>
          </p:cNvPr>
          <p:cNvSpPr>
            <a:spLocks noGrp="1"/>
          </p:cNvSpPr>
          <p:nvPr>
            <p:ph idx="1"/>
          </p:nvPr>
        </p:nvSpPr>
        <p:spPr>
          <a:xfrm>
            <a:off x="1503123" y="1637735"/>
            <a:ext cx="9424792" cy="4351338"/>
          </a:xfrm>
        </p:spPr>
        <p:txBody>
          <a:bodyPr/>
          <a:lstStyle/>
          <a:p>
            <a:pPr marL="0" indent="0" algn="ctr">
              <a:buNone/>
            </a:pPr>
            <a:r>
              <a:rPr lang="en-US" dirty="0"/>
              <a:t>Exodus 20:8-11 (NIV) "Remember the Sabbath day by keeping it holy. 9  Six days you shall labor and do all your work, 10  but the seventh day is a Sabbath to the LORD your God. On it you shall not do any work, neither you, nor your son or daughter, nor your manservant or maidservant, </a:t>
            </a:r>
          </a:p>
        </p:txBody>
      </p:sp>
    </p:spTree>
    <p:extLst>
      <p:ext uri="{BB962C8B-B14F-4D97-AF65-F5344CB8AC3E}">
        <p14:creationId xmlns:p14="http://schemas.microsoft.com/office/powerpoint/2010/main" val="312283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DB036-8EA1-4BBD-9D20-B213640A7874}"/>
              </a:ext>
            </a:extLst>
          </p:cNvPr>
          <p:cNvSpPr>
            <a:spLocks noGrp="1"/>
          </p:cNvSpPr>
          <p:nvPr>
            <p:ph type="title"/>
          </p:nvPr>
        </p:nvSpPr>
        <p:spPr/>
        <p:txBody>
          <a:bodyPr/>
          <a:lstStyle/>
          <a:p>
            <a:pPr algn="l"/>
            <a:r>
              <a:rPr lang="en-US" dirty="0"/>
              <a:t>Listen for who should rest.</a:t>
            </a:r>
          </a:p>
        </p:txBody>
      </p:sp>
      <p:sp>
        <p:nvSpPr>
          <p:cNvPr id="3" name="Content Placeholder 2">
            <a:extLst>
              <a:ext uri="{FF2B5EF4-FFF2-40B4-BE49-F238E27FC236}">
                <a16:creationId xmlns:a16="http://schemas.microsoft.com/office/drawing/2014/main" id="{916A6A55-1E8C-4C0B-8D8D-37B63E937B23}"/>
              </a:ext>
            </a:extLst>
          </p:cNvPr>
          <p:cNvSpPr>
            <a:spLocks noGrp="1"/>
          </p:cNvSpPr>
          <p:nvPr>
            <p:ph idx="1"/>
          </p:nvPr>
        </p:nvSpPr>
        <p:spPr>
          <a:xfrm>
            <a:off x="1503123" y="1637735"/>
            <a:ext cx="9424792" cy="4351338"/>
          </a:xfrm>
        </p:spPr>
        <p:txBody>
          <a:bodyPr/>
          <a:lstStyle/>
          <a:p>
            <a:pPr marL="0" indent="0" algn="ctr">
              <a:buNone/>
            </a:pPr>
            <a:r>
              <a:rPr lang="en-US" dirty="0"/>
              <a:t>nor your animals, nor the alien within your gates. 11  For in six days the LORD made the heavens and the earth, the sea, and all that is in them, but he rested on the seventh day. Therefore the LORD blessed the Sabbath day and made it holy</a:t>
            </a:r>
          </a:p>
          <a:p>
            <a:pPr marL="0" indent="0" algn="ctr">
              <a:buNone/>
            </a:pPr>
            <a:endParaRPr lang="en-US" dirty="0"/>
          </a:p>
        </p:txBody>
      </p:sp>
      <p:pic>
        <p:nvPicPr>
          <p:cNvPr id="4" name="Picture 3">
            <a:extLst>
              <a:ext uri="{FF2B5EF4-FFF2-40B4-BE49-F238E27FC236}">
                <a16:creationId xmlns:a16="http://schemas.microsoft.com/office/drawing/2014/main" id="{3B3747E4-95B3-474E-9372-068A6E5BB945}"/>
              </a:ext>
            </a:extLst>
          </p:cNvPr>
          <p:cNvPicPr>
            <a:picLocks noChangeAspect="1"/>
          </p:cNvPicPr>
          <p:nvPr/>
        </p:nvPicPr>
        <p:blipFill>
          <a:blip r:embed="rId2"/>
          <a:stretch>
            <a:fillRect/>
          </a:stretch>
        </p:blipFill>
        <p:spPr>
          <a:xfrm>
            <a:off x="4709786" y="5188340"/>
            <a:ext cx="2666857" cy="3142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3879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AE9CC-F6FE-4619-BFC8-3CC0ED61334B}"/>
              </a:ext>
            </a:extLst>
          </p:cNvPr>
          <p:cNvSpPr>
            <a:spLocks noGrp="1"/>
          </p:cNvSpPr>
          <p:nvPr>
            <p:ph type="title"/>
          </p:nvPr>
        </p:nvSpPr>
        <p:spPr/>
        <p:txBody>
          <a:bodyPr/>
          <a:lstStyle/>
          <a:p>
            <a:r>
              <a:rPr lang="en-US" dirty="0"/>
              <a:t>Day of Rest Commanded</a:t>
            </a:r>
          </a:p>
        </p:txBody>
      </p:sp>
      <p:sp>
        <p:nvSpPr>
          <p:cNvPr id="3" name="Content Placeholder 2">
            <a:extLst>
              <a:ext uri="{FF2B5EF4-FFF2-40B4-BE49-F238E27FC236}">
                <a16:creationId xmlns:a16="http://schemas.microsoft.com/office/drawing/2014/main" id="{8A25FD3D-89A6-4FF2-9BF5-94A1F7717E83}"/>
              </a:ext>
            </a:extLst>
          </p:cNvPr>
          <p:cNvSpPr>
            <a:spLocks noGrp="1"/>
          </p:cNvSpPr>
          <p:nvPr>
            <p:ph idx="1"/>
          </p:nvPr>
        </p:nvSpPr>
        <p:spPr/>
        <p:txBody>
          <a:bodyPr/>
          <a:lstStyle/>
          <a:p>
            <a:r>
              <a:rPr lang="en-US" dirty="0"/>
              <a:t>How is the Sabbath to be honored?</a:t>
            </a:r>
          </a:p>
          <a:p>
            <a:r>
              <a:rPr lang="en-US" dirty="0"/>
              <a:t>What is the rationale for resting from work? </a:t>
            </a:r>
          </a:p>
          <a:p>
            <a:r>
              <a:rPr lang="en-US" dirty="0"/>
              <a:t>Why do we often struggle to slow down and take a break?</a:t>
            </a:r>
          </a:p>
          <a:p>
            <a:r>
              <a:rPr lang="en-US" dirty="0"/>
              <a:t>What distractions can keep us from a time of resting and reflecting on the Sabbath?</a:t>
            </a:r>
          </a:p>
          <a:p>
            <a:endParaRPr lang="en-US" dirty="0"/>
          </a:p>
        </p:txBody>
      </p:sp>
    </p:spTree>
    <p:extLst>
      <p:ext uri="{BB962C8B-B14F-4D97-AF65-F5344CB8AC3E}">
        <p14:creationId xmlns:p14="http://schemas.microsoft.com/office/powerpoint/2010/main" val="322139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BA361-854E-4D0C-81E1-38BE7E0F57D9}"/>
              </a:ext>
            </a:extLst>
          </p:cNvPr>
          <p:cNvSpPr>
            <a:spLocks noGrp="1"/>
          </p:cNvSpPr>
          <p:nvPr>
            <p:ph type="title"/>
          </p:nvPr>
        </p:nvSpPr>
        <p:spPr/>
        <p:txBody>
          <a:bodyPr/>
          <a:lstStyle/>
          <a:p>
            <a:r>
              <a:rPr lang="en-US" dirty="0"/>
              <a:t>Day of Rest Commanded</a:t>
            </a:r>
          </a:p>
        </p:txBody>
      </p:sp>
      <p:sp>
        <p:nvSpPr>
          <p:cNvPr id="3" name="Content Placeholder 2">
            <a:extLst>
              <a:ext uri="{FF2B5EF4-FFF2-40B4-BE49-F238E27FC236}">
                <a16:creationId xmlns:a16="http://schemas.microsoft.com/office/drawing/2014/main" id="{1C8CB5CA-1B33-4F43-9240-8BFE8639DF1F}"/>
              </a:ext>
            </a:extLst>
          </p:cNvPr>
          <p:cNvSpPr>
            <a:spLocks noGrp="1"/>
          </p:cNvSpPr>
          <p:nvPr>
            <p:ph idx="1"/>
          </p:nvPr>
        </p:nvSpPr>
        <p:spPr/>
        <p:txBody>
          <a:bodyPr/>
          <a:lstStyle/>
          <a:p>
            <a:r>
              <a:rPr lang="en-US" dirty="0"/>
              <a:t>What benefits of practicing a day of Sabbath rest resonate with you?</a:t>
            </a:r>
          </a:p>
          <a:p>
            <a:r>
              <a:rPr lang="en-US" dirty="0"/>
              <a:t>What positive actions can you take to honor the Lord’s day?</a:t>
            </a:r>
          </a:p>
          <a:p>
            <a:endParaRPr lang="en-US" dirty="0"/>
          </a:p>
        </p:txBody>
      </p:sp>
    </p:spTree>
    <p:extLst>
      <p:ext uri="{BB962C8B-B14F-4D97-AF65-F5344CB8AC3E}">
        <p14:creationId xmlns:p14="http://schemas.microsoft.com/office/powerpoint/2010/main" val="13385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DC9DF-7895-4A26-9682-B2974097C4D3}"/>
              </a:ext>
            </a:extLst>
          </p:cNvPr>
          <p:cNvSpPr>
            <a:spLocks noGrp="1"/>
          </p:cNvSpPr>
          <p:nvPr>
            <p:ph type="title"/>
          </p:nvPr>
        </p:nvSpPr>
        <p:spPr/>
        <p:txBody>
          <a:bodyPr/>
          <a:lstStyle/>
          <a:p>
            <a:pPr algn="l"/>
            <a:r>
              <a:rPr lang="en-US" dirty="0"/>
              <a:t>Listen for consequences.</a:t>
            </a:r>
          </a:p>
        </p:txBody>
      </p:sp>
      <p:sp>
        <p:nvSpPr>
          <p:cNvPr id="3" name="Content Placeholder 2">
            <a:extLst>
              <a:ext uri="{FF2B5EF4-FFF2-40B4-BE49-F238E27FC236}">
                <a16:creationId xmlns:a16="http://schemas.microsoft.com/office/drawing/2014/main" id="{5DD6915E-1DBA-42D1-B189-66EC3B3326DF}"/>
              </a:ext>
            </a:extLst>
          </p:cNvPr>
          <p:cNvSpPr>
            <a:spLocks noGrp="1"/>
          </p:cNvSpPr>
          <p:nvPr>
            <p:ph idx="1"/>
          </p:nvPr>
        </p:nvSpPr>
        <p:spPr>
          <a:xfrm>
            <a:off x="1741117" y="1863203"/>
            <a:ext cx="9261953" cy="4351338"/>
          </a:xfrm>
        </p:spPr>
        <p:txBody>
          <a:bodyPr/>
          <a:lstStyle/>
          <a:p>
            <a:pPr marL="0" indent="0" algn="ctr">
              <a:buNone/>
            </a:pPr>
            <a:r>
              <a:rPr lang="en-US" dirty="0"/>
              <a:t>Exodus 31:12-14 (NIV)  Then the LORD said to Moses, 13  "Say to the Israelites, 'You must observe my Sabbaths. This will be a sign between me and you for the generations to come, so you may know that I am the LORD, who makes </a:t>
            </a:r>
          </a:p>
        </p:txBody>
      </p:sp>
    </p:spTree>
    <p:extLst>
      <p:ext uri="{BB962C8B-B14F-4D97-AF65-F5344CB8AC3E}">
        <p14:creationId xmlns:p14="http://schemas.microsoft.com/office/powerpoint/2010/main" val="262273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09E49-06D3-4128-9448-DBA8088AF2C8}"/>
              </a:ext>
            </a:extLst>
          </p:cNvPr>
          <p:cNvSpPr>
            <a:spLocks noGrp="1"/>
          </p:cNvSpPr>
          <p:nvPr>
            <p:ph type="title"/>
          </p:nvPr>
        </p:nvSpPr>
        <p:spPr/>
        <p:txBody>
          <a:bodyPr/>
          <a:lstStyle/>
          <a:p>
            <a:r>
              <a:rPr lang="en-US" dirty="0"/>
              <a:t>Listen for consequences.</a:t>
            </a:r>
          </a:p>
        </p:txBody>
      </p:sp>
      <p:sp>
        <p:nvSpPr>
          <p:cNvPr id="3" name="Content Placeholder 2">
            <a:extLst>
              <a:ext uri="{FF2B5EF4-FFF2-40B4-BE49-F238E27FC236}">
                <a16:creationId xmlns:a16="http://schemas.microsoft.com/office/drawing/2014/main" id="{225AF650-9B35-4184-9B15-F4E361F8837C}"/>
              </a:ext>
            </a:extLst>
          </p:cNvPr>
          <p:cNvSpPr>
            <a:spLocks noGrp="1"/>
          </p:cNvSpPr>
          <p:nvPr>
            <p:ph idx="1"/>
          </p:nvPr>
        </p:nvSpPr>
        <p:spPr>
          <a:xfrm>
            <a:off x="1903955" y="1963411"/>
            <a:ext cx="8861121" cy="4351338"/>
          </a:xfrm>
        </p:spPr>
        <p:txBody>
          <a:bodyPr/>
          <a:lstStyle/>
          <a:p>
            <a:pPr marL="0" indent="0" algn="ctr">
              <a:buNone/>
            </a:pPr>
            <a:r>
              <a:rPr lang="en-US" dirty="0"/>
              <a:t>you holy. 14  "'Observe the Sabbath, because it is holy to you. Anyone who desecrates it must be put to death; whoever does any work on that day must be cut off from his people.</a:t>
            </a:r>
          </a:p>
          <a:p>
            <a:pPr marL="0" indent="0" algn="ctr">
              <a:buNone/>
            </a:pPr>
            <a:endParaRPr lang="en-US" dirty="0"/>
          </a:p>
        </p:txBody>
      </p:sp>
      <p:pic>
        <p:nvPicPr>
          <p:cNvPr id="5" name="Picture 4">
            <a:extLst>
              <a:ext uri="{FF2B5EF4-FFF2-40B4-BE49-F238E27FC236}">
                <a16:creationId xmlns:a16="http://schemas.microsoft.com/office/drawing/2014/main" id="{C2FE758F-4297-4E8B-8DFC-2AB99067C2E1}"/>
              </a:ext>
            </a:extLst>
          </p:cNvPr>
          <p:cNvPicPr>
            <a:picLocks noChangeAspect="1"/>
          </p:cNvPicPr>
          <p:nvPr/>
        </p:nvPicPr>
        <p:blipFill>
          <a:blip r:embed="rId2"/>
          <a:stretch>
            <a:fillRect/>
          </a:stretch>
        </p:blipFill>
        <p:spPr>
          <a:xfrm>
            <a:off x="4709786" y="5188340"/>
            <a:ext cx="2666857" cy="3142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816154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102</TotalTime>
  <Words>925</Words>
  <Application>Microsoft Office PowerPoint</Application>
  <PresentationFormat>Widescreen</PresentationFormat>
  <Paragraphs>66</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A Slower Pace</vt:lpstr>
      <vt:lpstr>Introduction Video</vt:lpstr>
      <vt:lpstr>Admit it now …</vt:lpstr>
      <vt:lpstr>Listen for who should rest.</vt:lpstr>
      <vt:lpstr>Listen for who should rest.</vt:lpstr>
      <vt:lpstr>Day of Rest Commanded</vt:lpstr>
      <vt:lpstr>Day of Rest Commanded</vt:lpstr>
      <vt:lpstr>Listen for consequences.</vt:lpstr>
      <vt:lpstr>Listen for consequences.</vt:lpstr>
      <vt:lpstr>Holiness of a Day of Rest</vt:lpstr>
      <vt:lpstr>Holiness of a Day of Rest</vt:lpstr>
      <vt:lpstr>Holiness of a Day of Rest</vt:lpstr>
      <vt:lpstr>Listen for a Sabbath/Creation connection.</vt:lpstr>
      <vt:lpstr>Listen for a Sabbath/Creation connection.</vt:lpstr>
      <vt:lpstr>Rest and Our Relationship with God</vt:lpstr>
      <vt:lpstr>Rest and Our Relationship with God</vt:lpstr>
      <vt:lpstr>Application</vt:lpstr>
      <vt:lpstr>Application</vt:lpstr>
      <vt:lpstr>Application</vt:lpstr>
      <vt:lpstr>Family Activities</vt:lpstr>
      <vt:lpstr>A Slower Pace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Slower Pace</dc:title>
  <dc:creator>Steve Armstrong</dc:creator>
  <cp:lastModifiedBy>Steve Armstrong</cp:lastModifiedBy>
  <cp:revision>7</cp:revision>
  <dcterms:created xsi:type="dcterms:W3CDTF">2019-09-01T16:33:41Z</dcterms:created>
  <dcterms:modified xsi:type="dcterms:W3CDTF">2019-09-01T18:16:11Z</dcterms:modified>
</cp:coreProperties>
</file>