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6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4044874"/>
            <a:ext cx="6858000" cy="12129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D89A624-CE6A-4B35-9289-7CE114073611}" type="datetimeFigureOut">
              <a:rPr lang="en-US"/>
              <a:pPr>
                <a:defRPr/>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35665-8CEE-431A-A0C3-26078E141262}" type="slidenum">
              <a:rPr lang="en-US"/>
              <a:pPr>
                <a:defRPr/>
              </a:pPr>
              <a:t>‹#›</a:t>
            </a:fld>
            <a:endParaRPr lang="en-US"/>
          </a:p>
        </p:txBody>
      </p:sp>
    </p:spTree>
    <p:extLst>
      <p:ext uri="{BB962C8B-B14F-4D97-AF65-F5344CB8AC3E}">
        <p14:creationId xmlns:p14="http://schemas.microsoft.com/office/powerpoint/2010/main" val="355265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47E6019-8BE0-4BF1-B7A0-E35E66335815}" type="datetimeFigureOut">
              <a:rPr lang="en-US"/>
              <a:pPr>
                <a:defRPr/>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67D2C-AC77-43EB-872D-AD359B74BD4C}" type="slidenum">
              <a:rPr lang="en-US"/>
              <a:pPr>
                <a:defRPr/>
              </a:pPr>
              <a:t>‹#›</a:t>
            </a:fld>
            <a:endParaRPr lang="en-US"/>
          </a:p>
        </p:txBody>
      </p:sp>
    </p:spTree>
    <p:extLst>
      <p:ext uri="{BB962C8B-B14F-4D97-AF65-F5344CB8AC3E}">
        <p14:creationId xmlns:p14="http://schemas.microsoft.com/office/powerpoint/2010/main" val="195907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35CF2F5-6D22-4F1E-AC9F-3240BFD46E57}" type="datetimeFigureOut">
              <a:rPr lang="en-US"/>
              <a:pPr>
                <a:defRPr/>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5F1E6-25E9-419D-B2F0-12018AE21726}" type="slidenum">
              <a:rPr lang="en-US"/>
              <a:pPr>
                <a:defRPr/>
              </a:pPr>
              <a:t>‹#›</a:t>
            </a:fld>
            <a:endParaRPr lang="en-US"/>
          </a:p>
        </p:txBody>
      </p:sp>
    </p:spTree>
    <p:extLst>
      <p:ext uri="{BB962C8B-B14F-4D97-AF65-F5344CB8AC3E}">
        <p14:creationId xmlns:p14="http://schemas.microsoft.com/office/powerpoint/2010/main" val="193039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A250B72-39CD-4352-ADAF-6E1EE486C9CC}" type="datetimeFigureOut">
              <a:rPr lang="en-US"/>
              <a:pPr>
                <a:defRPr/>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FF5BE0-93C7-4584-8FE8-2E64D107D873}" type="slidenum">
              <a:rPr lang="en-US"/>
              <a:pPr>
                <a:defRPr/>
              </a:pPr>
              <a:t>‹#›</a:t>
            </a:fld>
            <a:endParaRPr lang="en-US"/>
          </a:p>
        </p:txBody>
      </p:sp>
    </p:spTree>
    <p:extLst>
      <p:ext uri="{BB962C8B-B14F-4D97-AF65-F5344CB8AC3E}">
        <p14:creationId xmlns:p14="http://schemas.microsoft.com/office/powerpoint/2010/main" val="265956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820FBA-3E6E-498A-84EB-C79A1939497E}" type="datetimeFigureOut">
              <a:rPr lang="en-US"/>
              <a:pPr>
                <a:defRPr/>
              </a:pPr>
              <a:t>10/12/2018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1F5E42-EE29-419C-A9BE-A0A4613B7017}" type="slidenum">
              <a:rPr lang="en-US"/>
              <a:pPr>
                <a:defRPr/>
              </a:pPr>
              <a:t>‹#›</a:t>
            </a:fld>
            <a:endParaRPr lang="en-US"/>
          </a:p>
        </p:txBody>
      </p:sp>
    </p:spTree>
    <p:extLst>
      <p:ext uri="{BB962C8B-B14F-4D97-AF65-F5344CB8AC3E}">
        <p14:creationId xmlns:p14="http://schemas.microsoft.com/office/powerpoint/2010/main" val="277776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823E7E2-065A-4F61-A438-A07DEC2496B6}" type="datetimeFigureOut">
              <a:rPr lang="en-US"/>
              <a:pPr>
                <a:defRPr/>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EDE31C-865F-42E1-8D33-114215EBCBAA}" type="slidenum">
              <a:rPr lang="en-US"/>
              <a:pPr>
                <a:defRPr/>
              </a:pPr>
              <a:t>‹#›</a:t>
            </a:fld>
            <a:endParaRPr lang="en-US"/>
          </a:p>
        </p:txBody>
      </p:sp>
    </p:spTree>
    <p:extLst>
      <p:ext uri="{BB962C8B-B14F-4D97-AF65-F5344CB8AC3E}">
        <p14:creationId xmlns:p14="http://schemas.microsoft.com/office/powerpoint/2010/main" val="137462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2E7478D-8AF6-4D53-BC1D-808501070B9D}" type="datetimeFigureOut">
              <a:rPr lang="en-US"/>
              <a:pPr>
                <a:defRPr/>
              </a:pPr>
              <a:t>10/12/2018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CCDD35-61DD-4913-8F9F-DFA3E01C9409}" type="slidenum">
              <a:rPr lang="en-US"/>
              <a:pPr>
                <a:defRPr/>
              </a:pPr>
              <a:t>‹#›</a:t>
            </a:fld>
            <a:endParaRPr lang="en-US"/>
          </a:p>
        </p:txBody>
      </p:sp>
    </p:spTree>
    <p:extLst>
      <p:ext uri="{BB962C8B-B14F-4D97-AF65-F5344CB8AC3E}">
        <p14:creationId xmlns:p14="http://schemas.microsoft.com/office/powerpoint/2010/main" val="136615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CDA3C64-C64E-45DA-9CBC-EA7FA2BB05C0}" type="datetimeFigureOut">
              <a:rPr lang="en-US"/>
              <a:pPr>
                <a:defRPr/>
              </a:pPr>
              <a:t>10/12/2018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626AD1-B080-4425-85DA-0DF7DA39019C}" type="slidenum">
              <a:rPr lang="en-US"/>
              <a:pPr>
                <a:defRPr/>
              </a:pPr>
              <a:t>‹#›</a:t>
            </a:fld>
            <a:endParaRPr lang="en-US"/>
          </a:p>
        </p:txBody>
      </p:sp>
    </p:spTree>
    <p:extLst>
      <p:ext uri="{BB962C8B-B14F-4D97-AF65-F5344CB8AC3E}">
        <p14:creationId xmlns:p14="http://schemas.microsoft.com/office/powerpoint/2010/main" val="309098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29BF9C-3C11-414B-8C90-D6754DF99431}" type="datetimeFigureOut">
              <a:rPr lang="en-US"/>
              <a:pPr>
                <a:defRPr/>
              </a:pPr>
              <a:t>10/12/2018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762E5A-B87E-4646-B4D3-8ADC4FCEDDAC}" type="slidenum">
              <a:rPr lang="en-US"/>
              <a:pPr>
                <a:defRPr/>
              </a:pPr>
              <a:t>‹#›</a:t>
            </a:fld>
            <a:endParaRPr lang="en-US"/>
          </a:p>
        </p:txBody>
      </p:sp>
    </p:spTree>
    <p:extLst>
      <p:ext uri="{BB962C8B-B14F-4D97-AF65-F5344CB8AC3E}">
        <p14:creationId xmlns:p14="http://schemas.microsoft.com/office/powerpoint/2010/main" val="352104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9A9B9F-2546-450F-A0BC-B93845769228}" type="datetimeFigureOut">
              <a:rPr lang="en-US"/>
              <a:pPr>
                <a:defRPr/>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362A4D-F962-4069-AD69-98911A0D963E}" type="slidenum">
              <a:rPr lang="en-US"/>
              <a:pPr>
                <a:defRPr/>
              </a:pPr>
              <a:t>‹#›</a:t>
            </a:fld>
            <a:endParaRPr lang="en-US"/>
          </a:p>
        </p:txBody>
      </p:sp>
    </p:spTree>
    <p:extLst>
      <p:ext uri="{BB962C8B-B14F-4D97-AF65-F5344CB8AC3E}">
        <p14:creationId xmlns:p14="http://schemas.microsoft.com/office/powerpoint/2010/main" val="298822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DC1FAA-C4EA-468B-8709-6FF58AC36C3B}" type="datetimeFigureOut">
              <a:rPr lang="en-US"/>
              <a:pPr>
                <a:defRPr/>
              </a:pPr>
              <a:t>10/12/2018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127A0-A77E-4211-A23A-D7A74596C73E}" type="slidenum">
              <a:rPr lang="en-US"/>
              <a:pPr>
                <a:defRPr/>
              </a:pPr>
              <a:t>‹#›</a:t>
            </a:fld>
            <a:endParaRPr lang="en-US"/>
          </a:p>
        </p:txBody>
      </p:sp>
    </p:spTree>
    <p:extLst>
      <p:ext uri="{BB962C8B-B14F-4D97-AF65-F5344CB8AC3E}">
        <p14:creationId xmlns:p14="http://schemas.microsoft.com/office/powerpoint/2010/main" val="288928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olded Corner 6"/>
          <p:cNvSpPr/>
          <p:nvPr/>
        </p:nvSpPr>
        <p:spPr>
          <a:xfrm>
            <a:off x="461963" y="215900"/>
            <a:ext cx="8359775" cy="6432550"/>
          </a:xfrm>
          <a:prstGeom prst="foldedCorner">
            <a:avLst/>
          </a:prstGeom>
          <a:gradFill>
            <a:gsLst>
              <a:gs pos="0">
                <a:schemeClr val="accent1">
                  <a:lumMod val="5000"/>
                  <a:lumOff val="95000"/>
                  <a:alpha val="87000"/>
                </a:schemeClr>
              </a:gs>
              <a:gs pos="7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42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BD05607-9A3D-4F1E-BE07-102FC1A27C64}" type="datetimeFigureOut">
              <a:rPr lang="en-US"/>
              <a:pPr>
                <a:defRPr/>
              </a:pPr>
              <a:t>10/12/2018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4D3A975-6547-4AA4-8DDB-0638C7F0DA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lnSpc>
          <a:spcPct val="90000"/>
        </a:lnSpc>
        <a:spcBef>
          <a:spcPct val="0"/>
        </a:spcBef>
        <a:spcAft>
          <a:spcPct val="0"/>
        </a:spcAft>
        <a:defRPr sz="40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atch.liberty.edu/media/t/1_98y4d6ao"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ybr53nqs"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A Prayer of Surrender</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October 28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Surrender to the </a:t>
            </a:r>
            <a:br>
              <a:rPr lang="en-US" dirty="0" smtClean="0"/>
            </a:br>
            <a:r>
              <a:rPr lang="en-US" dirty="0" smtClean="0"/>
              <a:t>Lordship of Christ</a:t>
            </a:r>
            <a:endParaRPr lang="en-US" dirty="0"/>
          </a:p>
        </p:txBody>
      </p:sp>
      <p:sp>
        <p:nvSpPr>
          <p:cNvPr id="3" name="Content Placeholder 2"/>
          <p:cNvSpPr>
            <a:spLocks noGrp="1"/>
          </p:cNvSpPr>
          <p:nvPr>
            <p:ph idx="1"/>
          </p:nvPr>
        </p:nvSpPr>
        <p:spPr/>
        <p:txBody>
          <a:bodyPr/>
          <a:lstStyle/>
          <a:p>
            <a:r>
              <a:rPr lang="en-US" dirty="0"/>
              <a:t>We are told to “resist the devil” … what are some synonyms of “resist?”</a:t>
            </a:r>
          </a:p>
          <a:p>
            <a:r>
              <a:rPr lang="en-US" dirty="0"/>
              <a:t>What are some ways in which we can </a:t>
            </a:r>
            <a:r>
              <a:rPr lang="en-US" dirty="0" smtClean="0"/>
              <a:t>resist (withstand, defy, oppose) </a:t>
            </a:r>
            <a:r>
              <a:rPr lang="en-US" dirty="0"/>
              <a:t>the devil</a:t>
            </a:r>
            <a:r>
              <a:rPr lang="en-US" dirty="0" smtClean="0"/>
              <a:t>? Which of the previously listed imperatives apply here?</a:t>
            </a:r>
            <a:endParaRPr lang="en-US" dirty="0"/>
          </a:p>
          <a:p>
            <a:endParaRPr lang="en-US" dirty="0"/>
          </a:p>
        </p:txBody>
      </p:sp>
    </p:spTree>
    <p:extLst>
      <p:ext uri="{BB962C8B-B14F-4D97-AF65-F5344CB8AC3E}">
        <p14:creationId xmlns:p14="http://schemas.microsoft.com/office/powerpoint/2010/main" val="9484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t>
            </a:r>
            <a:endParaRPr lang="en-US" dirty="0"/>
          </a:p>
        </p:txBody>
      </p:sp>
      <p:sp>
        <p:nvSpPr>
          <p:cNvPr id="3" name="Content Placeholder 2"/>
          <p:cNvSpPr>
            <a:spLocks noGrp="1"/>
          </p:cNvSpPr>
          <p:nvPr>
            <p:ph idx="1"/>
          </p:nvPr>
        </p:nvSpPr>
        <p:spPr/>
        <p:txBody>
          <a:bodyPr/>
          <a:lstStyle/>
          <a:p>
            <a:r>
              <a:rPr lang="en-US" dirty="0"/>
              <a:t>What ways do we have to manage our time</a:t>
            </a:r>
            <a:r>
              <a:rPr lang="en-US" dirty="0" smtClean="0"/>
              <a:t>?</a:t>
            </a:r>
          </a:p>
          <a:p>
            <a:r>
              <a:rPr lang="en-US" dirty="0"/>
              <a:t>Listen for what James might say about our time fetish.</a:t>
            </a:r>
          </a:p>
          <a:p>
            <a:endParaRPr lang="en-US" dirty="0"/>
          </a:p>
          <a:p>
            <a:endParaRPr lang="en-US" dirty="0"/>
          </a:p>
        </p:txBody>
      </p:sp>
      <p:grpSp>
        <p:nvGrpSpPr>
          <p:cNvPr id="4" name="Group 3"/>
          <p:cNvGrpSpPr/>
          <p:nvPr/>
        </p:nvGrpSpPr>
        <p:grpSpPr>
          <a:xfrm>
            <a:off x="849085" y="3038110"/>
            <a:ext cx="7900535" cy="3291707"/>
            <a:chOff x="849085" y="3038110"/>
            <a:chExt cx="7900535" cy="3291707"/>
          </a:xfrm>
        </p:grpSpPr>
        <p:pic>
          <p:nvPicPr>
            <p:cNvPr id="15364" name="Picture 4" descr="Image result for busy 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5025">
              <a:off x="5181600" y="3038110"/>
              <a:ext cx="3568020" cy="2076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2" name="Picture 2" descr="Image result for daytim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04027">
              <a:off x="849085" y="3077936"/>
              <a:ext cx="251460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6" name="Picture 6" descr="Image result for phone ala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0353" y="3603172"/>
              <a:ext cx="1890003" cy="2726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69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what James might say about our time fetish</a:t>
            </a:r>
            <a:r>
              <a:rPr lang="en-US" dirty="0" smtClean="0"/>
              <a:t>.</a:t>
            </a:r>
            <a:endParaRPr lang="en-US" dirty="0"/>
          </a:p>
        </p:txBody>
      </p:sp>
      <p:pic>
        <p:nvPicPr>
          <p:cNvPr id="4" name="Picture 3">
            <a:hlinkClick r:id="rId2"/>
          </p:cNvPr>
          <p:cNvPicPr>
            <a:picLocks noChangeAspect="1"/>
          </p:cNvPicPr>
          <p:nvPr/>
        </p:nvPicPr>
        <p:blipFill>
          <a:blip r:embed="rId3"/>
          <a:stretch>
            <a:fillRect/>
          </a:stretch>
        </p:blipFill>
        <p:spPr>
          <a:xfrm>
            <a:off x="2615532" y="2168476"/>
            <a:ext cx="3847619" cy="28476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351313" y="5595257"/>
            <a:ext cx="4735286" cy="461665"/>
          </a:xfrm>
          <a:prstGeom prst="rect">
            <a:avLst/>
          </a:prstGeom>
          <a:noFill/>
        </p:spPr>
        <p:txBody>
          <a:bodyPr wrap="square" rtlCol="0">
            <a:spAutoFit/>
          </a:bodyPr>
          <a:lstStyle/>
          <a:p>
            <a:pPr algn="ctr"/>
            <a:r>
              <a:rPr lang="en-US" sz="2400" dirty="0" smtClean="0">
                <a:hlinkClick r:id="rId2"/>
              </a:rPr>
              <a:t>View the Video</a:t>
            </a:r>
            <a:endParaRPr lang="en-US" sz="2400" dirty="0"/>
          </a:p>
        </p:txBody>
      </p:sp>
    </p:spTree>
    <p:extLst>
      <p:ext uri="{BB962C8B-B14F-4D97-AF65-F5344CB8AC3E}">
        <p14:creationId xmlns:p14="http://schemas.microsoft.com/office/powerpoint/2010/main" val="3379153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Listen for what James might say about our time fetish.</a:t>
            </a:r>
            <a:endParaRPr lang="en-US" dirty="0"/>
          </a:p>
        </p:txBody>
      </p:sp>
      <p:sp>
        <p:nvSpPr>
          <p:cNvPr id="3" name="Content Placeholder 2"/>
          <p:cNvSpPr>
            <a:spLocks noGrp="1"/>
          </p:cNvSpPr>
          <p:nvPr>
            <p:ph idx="1"/>
          </p:nvPr>
        </p:nvSpPr>
        <p:spPr>
          <a:xfrm>
            <a:off x="628650" y="2024743"/>
            <a:ext cx="7886700" cy="4152220"/>
          </a:xfrm>
        </p:spPr>
        <p:txBody>
          <a:bodyPr/>
          <a:lstStyle/>
          <a:p>
            <a:pPr marL="0" indent="0" algn="ctr">
              <a:buNone/>
            </a:pPr>
            <a:r>
              <a:rPr lang="en-US" dirty="0"/>
              <a:t>James 4:13-17 (NIV) 13  Now listen, you who say, "Today or tomorrow we will go to this or that city, spend a year there, carry on business and make money." 14  Why, you do not even know what will happen tomorrow. What is your life? You are a mist that appears for a little</a:t>
            </a:r>
          </a:p>
        </p:txBody>
      </p:sp>
    </p:spTree>
    <p:extLst>
      <p:ext uri="{BB962C8B-B14F-4D97-AF65-F5344CB8AC3E}">
        <p14:creationId xmlns:p14="http://schemas.microsoft.com/office/powerpoint/2010/main" val="8700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Listen for what James might say about our time fetish.</a:t>
            </a:r>
            <a:endParaRPr lang="en-US" dirty="0"/>
          </a:p>
        </p:txBody>
      </p:sp>
      <p:sp>
        <p:nvSpPr>
          <p:cNvPr id="3" name="Content Placeholder 2"/>
          <p:cNvSpPr>
            <a:spLocks noGrp="1"/>
          </p:cNvSpPr>
          <p:nvPr>
            <p:ph idx="1"/>
          </p:nvPr>
        </p:nvSpPr>
        <p:spPr>
          <a:xfrm>
            <a:off x="628650" y="2024743"/>
            <a:ext cx="7886700" cy="4152220"/>
          </a:xfrm>
        </p:spPr>
        <p:txBody>
          <a:bodyPr/>
          <a:lstStyle/>
          <a:p>
            <a:pPr marL="0" indent="0" algn="ctr">
              <a:buNone/>
            </a:pPr>
            <a:r>
              <a:rPr lang="en-US" dirty="0"/>
              <a:t>while and then vanishes. 15  Instead, you ought to say, "If it is the Lord's will, we will live and do this or that." 16  As it is, you boast and brag. All such boasting is evil. 17  Anyone, then, who knows the good he ought to do and doesn't do it, sins.</a:t>
            </a:r>
          </a:p>
        </p:txBody>
      </p:sp>
      <p:pic>
        <p:nvPicPr>
          <p:cNvPr id="4" name="Picture 3"/>
          <p:cNvPicPr>
            <a:picLocks noChangeAspect="1"/>
          </p:cNvPicPr>
          <p:nvPr/>
        </p:nvPicPr>
        <p:blipFill>
          <a:blip r:embed="rId2"/>
          <a:stretch>
            <a:fillRect/>
          </a:stretch>
        </p:blipFill>
        <p:spPr>
          <a:xfrm>
            <a:off x="3241380" y="5204752"/>
            <a:ext cx="2552381"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26395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Surrender your Plans </a:t>
            </a:r>
            <a:r>
              <a:rPr lang="en-US" dirty="0" smtClean="0"/>
              <a:t/>
            </a:r>
            <a:br>
              <a:rPr lang="en-US" dirty="0" smtClean="0"/>
            </a:br>
            <a:r>
              <a:rPr lang="en-US" dirty="0" smtClean="0"/>
              <a:t>to </a:t>
            </a:r>
            <a:r>
              <a:rPr lang="en-US" dirty="0"/>
              <a:t>God’s Plans</a:t>
            </a:r>
          </a:p>
        </p:txBody>
      </p:sp>
      <p:sp>
        <p:nvSpPr>
          <p:cNvPr id="3" name="Content Placeholder 2"/>
          <p:cNvSpPr>
            <a:spLocks noGrp="1"/>
          </p:cNvSpPr>
          <p:nvPr>
            <p:ph idx="1"/>
          </p:nvPr>
        </p:nvSpPr>
        <p:spPr/>
        <p:txBody>
          <a:bodyPr/>
          <a:lstStyle/>
          <a:p>
            <a:r>
              <a:rPr lang="en-US" dirty="0"/>
              <a:t>Whose attention did James want to get? </a:t>
            </a:r>
          </a:p>
          <a:p>
            <a:r>
              <a:rPr lang="en-US" dirty="0"/>
              <a:t>What are some mistakes we tend to make in planning for our future? </a:t>
            </a:r>
          </a:p>
          <a:p>
            <a:r>
              <a:rPr lang="en-US" dirty="0"/>
              <a:t>What imagery did James use to emphasize the brevity of life? </a:t>
            </a:r>
          </a:p>
          <a:p>
            <a:endParaRPr lang="en-US" dirty="0"/>
          </a:p>
        </p:txBody>
      </p:sp>
    </p:spTree>
    <p:extLst>
      <p:ext uri="{BB962C8B-B14F-4D97-AF65-F5344CB8AC3E}">
        <p14:creationId xmlns:p14="http://schemas.microsoft.com/office/powerpoint/2010/main" val="225942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Surrender your Plans </a:t>
            </a:r>
            <a:br>
              <a:rPr lang="en-US" dirty="0" smtClean="0"/>
            </a:br>
            <a:r>
              <a:rPr lang="en-US" dirty="0" smtClean="0"/>
              <a:t>to God’s Plans</a:t>
            </a:r>
            <a:endParaRPr lang="en-US" dirty="0"/>
          </a:p>
        </p:txBody>
      </p:sp>
      <p:sp>
        <p:nvSpPr>
          <p:cNvPr id="3" name="Content Placeholder 2"/>
          <p:cNvSpPr>
            <a:spLocks noGrp="1"/>
          </p:cNvSpPr>
          <p:nvPr>
            <p:ph idx="1"/>
          </p:nvPr>
        </p:nvSpPr>
        <p:spPr/>
        <p:txBody>
          <a:bodyPr/>
          <a:lstStyle/>
          <a:p>
            <a:r>
              <a:rPr lang="en-US" dirty="0"/>
              <a:t>What kinds of events can so easily alter our carefully made plans?</a:t>
            </a:r>
          </a:p>
          <a:p>
            <a:r>
              <a:rPr lang="en-US" dirty="0"/>
              <a:t>What does he say we should do instead?</a:t>
            </a:r>
          </a:p>
          <a:p>
            <a:r>
              <a:rPr lang="en-US" dirty="0"/>
              <a:t>Note that James says that it is evil if we do not include God in our plans.   List some ways to keep in submission to God as we pray.</a:t>
            </a:r>
          </a:p>
          <a:p>
            <a:endParaRPr lang="en-US" dirty="0"/>
          </a:p>
        </p:txBody>
      </p:sp>
    </p:spTree>
    <p:extLst>
      <p:ext uri="{BB962C8B-B14F-4D97-AF65-F5344CB8AC3E}">
        <p14:creationId xmlns:p14="http://schemas.microsoft.com/office/powerpoint/2010/main" val="40707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28650" y="2122713"/>
            <a:ext cx="7886700" cy="4054249"/>
          </a:xfrm>
        </p:spPr>
        <p:txBody>
          <a:bodyPr/>
          <a:lstStyle/>
          <a:p>
            <a:r>
              <a:rPr lang="en-US" dirty="0"/>
              <a:t>Evaluate. </a:t>
            </a:r>
          </a:p>
          <a:p>
            <a:pPr lvl="1"/>
            <a:r>
              <a:rPr lang="en-US" dirty="0" smtClean="0"/>
              <a:t>Evaluate the things you pray for.</a:t>
            </a:r>
          </a:p>
          <a:p>
            <a:pPr lvl="1"/>
            <a:r>
              <a:rPr lang="en-US" dirty="0" smtClean="0"/>
              <a:t>Consider if you are more focused on what you want or what God wants.</a:t>
            </a:r>
          </a:p>
          <a:p>
            <a:pPr marL="457200" lvl="1" indent="0">
              <a:buNone/>
            </a:pPr>
            <a:endParaRPr lang="en-US" dirty="0" smtClean="0"/>
          </a:p>
          <a:p>
            <a:endParaRPr lang="en-US" dirty="0"/>
          </a:p>
        </p:txBody>
      </p:sp>
    </p:spTree>
    <p:extLst>
      <p:ext uri="{BB962C8B-B14F-4D97-AF65-F5344CB8AC3E}">
        <p14:creationId xmlns:p14="http://schemas.microsoft.com/office/powerpoint/2010/main" val="2873687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1164772" y="2068286"/>
            <a:ext cx="6773636" cy="4152220"/>
          </a:xfrm>
        </p:spPr>
        <p:txBody>
          <a:bodyPr/>
          <a:lstStyle/>
          <a:p>
            <a:r>
              <a:rPr lang="en-US" dirty="0"/>
              <a:t>Surrender. </a:t>
            </a:r>
          </a:p>
          <a:p>
            <a:pPr lvl="1"/>
            <a:r>
              <a:rPr lang="en-US" dirty="0"/>
              <a:t>Ask God to reveal areas of your life that you have not surrendered to Him.</a:t>
            </a:r>
          </a:p>
          <a:p>
            <a:endParaRPr lang="en-US" dirty="0"/>
          </a:p>
        </p:txBody>
      </p:sp>
    </p:spTree>
    <p:extLst>
      <p:ext uri="{BB962C8B-B14F-4D97-AF65-F5344CB8AC3E}">
        <p14:creationId xmlns:p14="http://schemas.microsoft.com/office/powerpoint/2010/main" val="327532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7" name="Content Placeholder 6"/>
          <p:cNvSpPr>
            <a:spLocks noGrp="1"/>
          </p:cNvSpPr>
          <p:nvPr>
            <p:ph idx="1"/>
          </p:nvPr>
        </p:nvSpPr>
        <p:spPr/>
        <p:txBody>
          <a:bodyPr/>
          <a:lstStyle/>
          <a:p>
            <a:r>
              <a:rPr lang="en-US" dirty="0"/>
              <a:t>Fast. </a:t>
            </a:r>
          </a:p>
          <a:p>
            <a:pPr lvl="1"/>
            <a:r>
              <a:rPr lang="en-US" dirty="0"/>
              <a:t>One day a week, add fasting to your prayer life</a:t>
            </a:r>
            <a:r>
              <a:rPr lang="en-US" dirty="0" smtClean="0"/>
              <a:t>.</a:t>
            </a:r>
          </a:p>
          <a:p>
            <a:pPr lvl="1"/>
            <a:r>
              <a:rPr lang="en-US" dirty="0" smtClean="0"/>
              <a:t>This is to help you focus on God and break the power of “self”.</a:t>
            </a:r>
            <a:endParaRPr lang="en-US" dirty="0"/>
          </a:p>
          <a:p>
            <a:endParaRPr lang="en-US" dirty="0"/>
          </a:p>
        </p:txBody>
      </p:sp>
    </p:spTree>
    <p:extLst>
      <p:ext uri="{BB962C8B-B14F-4D97-AF65-F5344CB8AC3E}">
        <p14:creationId xmlns:p14="http://schemas.microsoft.com/office/powerpoint/2010/main" val="297396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are some ways where people in a fight or conflict with someone else might signify they wish to give up or surrender</a:t>
            </a:r>
            <a:r>
              <a:rPr lang="en-US" dirty="0" smtClean="0"/>
              <a:t>?</a:t>
            </a:r>
          </a:p>
          <a:p>
            <a:r>
              <a:rPr lang="en-US" dirty="0">
                <a:solidFill>
                  <a:srgbClr val="C00000"/>
                </a:solidFill>
              </a:rPr>
              <a:t>Today we want to talk about surrender in the context of prayer … surrender to God</a:t>
            </a:r>
          </a:p>
          <a:p>
            <a:pPr lvl="1"/>
            <a:r>
              <a:rPr lang="en-US" dirty="0">
                <a:solidFill>
                  <a:srgbClr val="C00000"/>
                </a:solidFill>
              </a:rPr>
              <a:t>We consider how to approach prayer with humble submission to the will of God.</a:t>
            </a:r>
          </a:p>
          <a:p>
            <a:endParaRPr lang="en-US" dirty="0">
              <a:solidFill>
                <a:srgbClr val="C00000"/>
              </a:solidFill>
            </a:endParaRPr>
          </a:p>
        </p:txBody>
      </p:sp>
      <p:sp>
        <p:nvSpPr>
          <p:cNvPr id="2" name="Title 1"/>
          <p:cNvSpPr>
            <a:spLocks noGrp="1"/>
          </p:cNvSpPr>
          <p:nvPr>
            <p:ph type="title"/>
          </p:nvPr>
        </p:nvSpPr>
        <p:spPr/>
        <p:txBody>
          <a:bodyPr/>
          <a:lstStyle/>
          <a:p>
            <a:r>
              <a:rPr lang="en-US" dirty="0" smtClean="0"/>
              <a:t>Think about it …</a:t>
            </a:r>
            <a:endParaRPr lang="en-US" dirty="0"/>
          </a:p>
        </p:txBody>
      </p:sp>
      <p:grpSp>
        <p:nvGrpSpPr>
          <p:cNvPr id="5" name="Group 4"/>
          <p:cNvGrpSpPr/>
          <p:nvPr/>
        </p:nvGrpSpPr>
        <p:grpSpPr>
          <a:xfrm>
            <a:off x="1104164" y="3756066"/>
            <a:ext cx="7191829" cy="2329047"/>
            <a:chOff x="984421" y="3440381"/>
            <a:chExt cx="7191829" cy="2329047"/>
          </a:xfrm>
        </p:grpSpPr>
        <p:pic>
          <p:nvPicPr>
            <p:cNvPr id="3076" name="Picture 4" descr="Image result for hands up surrender"/>
            <p:cNvPicPr>
              <a:picLocks noChangeAspect="1" noChangeArrowheads="1"/>
            </p:cNvPicPr>
            <p:nvPr/>
          </p:nvPicPr>
          <p:blipFill rotWithShape="1">
            <a:blip r:embed="rId2">
              <a:extLst>
                <a:ext uri="{28A0092B-C50C-407E-A947-70E740481C1C}">
                  <a14:useLocalDpi xmlns:a14="http://schemas.microsoft.com/office/drawing/2010/main" val="0"/>
                </a:ext>
              </a:extLst>
            </a:blip>
            <a:srcRect b="31619"/>
            <a:stretch/>
          </p:blipFill>
          <p:spPr bwMode="auto">
            <a:xfrm>
              <a:off x="2514600" y="3804652"/>
              <a:ext cx="3861934" cy="1964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21030593">
              <a:off x="984421" y="3483429"/>
              <a:ext cx="1487898" cy="1981200"/>
            </a:xfrm>
            <a:prstGeom prst="rect">
              <a:avLst/>
            </a:prstGeom>
            <a:ln>
              <a:noFill/>
            </a:ln>
            <a:effectLst>
              <a:outerShdw blurRad="292100" dist="139700" dir="2700000" algn="tl" rotWithShape="0">
                <a:srgbClr val="333333">
                  <a:alpha val="65000"/>
                </a:srgbClr>
              </a:outerShdw>
            </a:effectLst>
          </p:spPr>
        </p:pic>
        <p:pic>
          <p:nvPicPr>
            <p:cNvPr id="3074" name="Picture 2" descr="Image result for throw in the towel rock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67476">
              <a:off x="5780312" y="3440381"/>
              <a:ext cx="2395938" cy="1479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909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17414" name="Picture 6" descr="Image result for happy family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958" y="2405741"/>
            <a:ext cx="2585544" cy="3341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304800" y="1828800"/>
            <a:ext cx="4724400" cy="1992085"/>
          </a:xfrm>
          <a:prstGeom prst="wedgeRoundRectCallout">
            <a:avLst>
              <a:gd name="adj1" fmla="val 60964"/>
              <a:gd name="adj2" fmla="val 160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mic Sans MS" panose="030F0702030302020204" pitchFamily="66" charset="0"/>
              </a:rPr>
              <a:t>I just love that crossword puzzle … and the Video this week is thought provoking!  Go to  </a:t>
            </a:r>
            <a:r>
              <a:rPr lang="en-US" sz="2000" u="sng" dirty="0">
                <a:latin typeface="Comic Sans MS" panose="030F0702030302020204" pitchFamily="66" charset="0"/>
                <a:hlinkClick r:id="rId3"/>
              </a:rPr>
              <a:t>https://</a:t>
            </a:r>
            <a:r>
              <a:rPr lang="en-US" sz="2000" u="sng" dirty="0" smtClean="0">
                <a:latin typeface="Comic Sans MS" panose="030F0702030302020204" pitchFamily="66" charset="0"/>
                <a:hlinkClick r:id="rId3"/>
              </a:rPr>
              <a:t>tinyurl.com/ybr53nqs</a:t>
            </a:r>
            <a:r>
              <a:rPr lang="en-US" sz="2000" u="sng" dirty="0" smtClean="0">
                <a:latin typeface="Comic Sans MS" panose="030F0702030302020204" pitchFamily="66" charset="0"/>
              </a:rPr>
              <a:t/>
            </a:r>
            <a:br>
              <a:rPr lang="en-US" sz="2000" u="sng" dirty="0" smtClean="0">
                <a:latin typeface="Comic Sans MS" panose="030F0702030302020204" pitchFamily="66" charset="0"/>
              </a:rPr>
            </a:br>
            <a:r>
              <a:rPr lang="en-US" sz="2000" dirty="0" smtClean="0">
                <a:latin typeface="Comic Sans MS" panose="030F0702030302020204" pitchFamily="66" charset="0"/>
              </a:rPr>
              <a:t> to see it all</a:t>
            </a:r>
            <a:endParaRPr lang="en-US" sz="2000" dirty="0">
              <a:latin typeface="Comic Sans MS" panose="030F0702030302020204" pitchFamily="66" charset="0"/>
            </a:endParaRPr>
          </a:p>
        </p:txBody>
      </p:sp>
    </p:spTree>
    <p:extLst>
      <p:ext uri="{BB962C8B-B14F-4D97-AF65-F5344CB8AC3E}">
        <p14:creationId xmlns:p14="http://schemas.microsoft.com/office/powerpoint/2010/main" val="2221671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A Prayer of Surrender</a:t>
            </a:r>
          </a:p>
        </p:txBody>
      </p:sp>
      <p:sp>
        <p:nvSpPr>
          <p:cNvPr id="2051" name="Subtitle 2"/>
          <p:cNvSpPr>
            <a:spLocks noGrp="1"/>
          </p:cNvSpPr>
          <p:nvPr>
            <p:ph type="subTitle" idx="1"/>
          </p:nvPr>
        </p:nvSpPr>
        <p:spPr>
          <a:xfrm>
            <a:off x="1143000" y="4044950"/>
            <a:ext cx="6858000" cy="1212850"/>
          </a:xfrm>
        </p:spPr>
        <p:txBody>
          <a:bodyPr/>
          <a:lstStyle/>
          <a:p>
            <a:r>
              <a:rPr lang="en-US" altLang="en-US" dirty="0" smtClean="0"/>
              <a:t>October 28</a:t>
            </a:r>
          </a:p>
        </p:txBody>
      </p:sp>
    </p:spTree>
    <p:extLst>
      <p:ext uri="{BB962C8B-B14F-4D97-AF65-F5344CB8AC3E}">
        <p14:creationId xmlns:p14="http://schemas.microsoft.com/office/powerpoint/2010/main" val="3782168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requests in this prayer</a:t>
            </a:r>
            <a:r>
              <a:rPr lang="en-US" dirty="0" smtClean="0"/>
              <a:t>.</a:t>
            </a:r>
            <a:endParaRPr lang="en-US" dirty="0"/>
          </a:p>
        </p:txBody>
      </p:sp>
      <p:sp>
        <p:nvSpPr>
          <p:cNvPr id="3" name="Content Placeholder 2"/>
          <p:cNvSpPr>
            <a:spLocks noGrp="1"/>
          </p:cNvSpPr>
          <p:nvPr>
            <p:ph idx="1"/>
          </p:nvPr>
        </p:nvSpPr>
        <p:spPr>
          <a:xfrm>
            <a:off x="1251856" y="2057400"/>
            <a:ext cx="6588579" cy="4108677"/>
          </a:xfrm>
        </p:spPr>
        <p:txBody>
          <a:bodyPr/>
          <a:lstStyle/>
          <a:p>
            <a:pPr marL="0" indent="0" algn="ctr">
              <a:buNone/>
            </a:pPr>
            <a:r>
              <a:rPr lang="en-US" dirty="0"/>
              <a:t>Matt. 6:10 (NIV)  </a:t>
            </a:r>
            <a:r>
              <a:rPr lang="en-US" dirty="0" smtClean="0"/>
              <a:t>… your </a:t>
            </a:r>
            <a:r>
              <a:rPr lang="en-US" dirty="0"/>
              <a:t>kingdom come, your will be done, on earth as it is in heaven</a:t>
            </a:r>
            <a:r>
              <a:rPr lang="en-US" dirty="0" smtClean="0"/>
              <a:t>.  …</a:t>
            </a:r>
            <a:endParaRPr lang="en-US" dirty="0"/>
          </a:p>
          <a:p>
            <a:pPr marL="0" indent="0" algn="ctr">
              <a:buNone/>
            </a:pPr>
            <a:endParaRPr lang="en-US" dirty="0"/>
          </a:p>
        </p:txBody>
      </p:sp>
      <p:pic>
        <p:nvPicPr>
          <p:cNvPr id="4" name="Picture 3"/>
          <p:cNvPicPr>
            <a:picLocks noChangeAspect="1"/>
          </p:cNvPicPr>
          <p:nvPr/>
        </p:nvPicPr>
        <p:blipFill>
          <a:blip r:embed="rId2"/>
          <a:stretch>
            <a:fillRect/>
          </a:stretch>
        </p:blipFill>
        <p:spPr>
          <a:xfrm>
            <a:off x="3339352" y="4148838"/>
            <a:ext cx="2552381"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47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Surrender and Submission </a:t>
            </a:r>
            <a:r>
              <a:rPr lang="en-US" dirty="0" smtClean="0"/>
              <a:t/>
            </a:r>
            <a:br>
              <a:rPr lang="en-US" dirty="0" smtClean="0"/>
            </a:br>
            <a:r>
              <a:rPr lang="en-US" dirty="0" smtClean="0"/>
              <a:t>to </a:t>
            </a:r>
            <a:r>
              <a:rPr lang="en-US" dirty="0"/>
              <a:t>the Lord</a:t>
            </a:r>
          </a:p>
        </p:txBody>
      </p:sp>
      <p:sp>
        <p:nvSpPr>
          <p:cNvPr id="3" name="Content Placeholder 2"/>
          <p:cNvSpPr>
            <a:spLocks noGrp="1"/>
          </p:cNvSpPr>
          <p:nvPr>
            <p:ph idx="1"/>
          </p:nvPr>
        </p:nvSpPr>
        <p:spPr>
          <a:xfrm>
            <a:off x="1034143" y="1825625"/>
            <a:ext cx="7228116" cy="4351338"/>
          </a:xfrm>
        </p:spPr>
        <p:txBody>
          <a:bodyPr/>
          <a:lstStyle/>
          <a:p>
            <a:r>
              <a:rPr lang="en-US" dirty="0"/>
              <a:t>What is the petition of this portion of the Lord’s Model Prayer?</a:t>
            </a:r>
          </a:p>
          <a:p>
            <a:r>
              <a:rPr lang="en-US" dirty="0"/>
              <a:t>How does this request continue the theme of honoring God that is at the heart of this section of the prayer? </a:t>
            </a:r>
          </a:p>
          <a:p>
            <a:endParaRPr lang="en-US" dirty="0"/>
          </a:p>
        </p:txBody>
      </p:sp>
    </p:spTree>
    <p:extLst>
      <p:ext uri="{BB962C8B-B14F-4D97-AF65-F5344CB8AC3E}">
        <p14:creationId xmlns:p14="http://schemas.microsoft.com/office/powerpoint/2010/main" val="316530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Surrender and Submission </a:t>
            </a:r>
            <a:br>
              <a:rPr lang="en-US" dirty="0" smtClean="0"/>
            </a:br>
            <a:r>
              <a:rPr lang="en-US" dirty="0" smtClean="0"/>
              <a:t>to the Lord</a:t>
            </a:r>
            <a:endParaRPr lang="en-US" dirty="0"/>
          </a:p>
        </p:txBody>
      </p:sp>
      <p:sp>
        <p:nvSpPr>
          <p:cNvPr id="3" name="Content Placeholder 2"/>
          <p:cNvSpPr>
            <a:spLocks noGrp="1"/>
          </p:cNvSpPr>
          <p:nvPr>
            <p:ph idx="1"/>
          </p:nvPr>
        </p:nvSpPr>
        <p:spPr>
          <a:xfrm>
            <a:off x="1153886" y="1825625"/>
            <a:ext cx="7043057" cy="4351338"/>
          </a:xfrm>
        </p:spPr>
        <p:txBody>
          <a:bodyPr/>
          <a:lstStyle/>
          <a:p>
            <a:r>
              <a:rPr lang="en-US" dirty="0"/>
              <a:t>What obstacles can keep us from surrendering our will to God’s will?</a:t>
            </a:r>
          </a:p>
          <a:p>
            <a:r>
              <a:rPr lang="en-US" dirty="0" smtClean="0"/>
              <a:t>What </a:t>
            </a:r>
            <a:r>
              <a:rPr lang="en-US" dirty="0"/>
              <a:t>does it mean and what would it be like for God’s will to be accomplished in earth, as it is in heaven?</a:t>
            </a:r>
          </a:p>
          <a:p>
            <a:endParaRPr lang="en-US" dirty="0"/>
          </a:p>
        </p:txBody>
      </p:sp>
    </p:spTree>
    <p:extLst>
      <p:ext uri="{BB962C8B-B14F-4D97-AF65-F5344CB8AC3E}">
        <p14:creationId xmlns:p14="http://schemas.microsoft.com/office/powerpoint/2010/main" val="7276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to come to God</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a:t>James 4:6-10 (NIV) But he gives us more grace. That is why Scripture says: "God opposes the proud but gives grace to the humble." 7  Submit yourselves, then, to God. Resist the devil, and he will flee from you. 8  Come near to God and he will come near to you. </a:t>
            </a:r>
          </a:p>
        </p:txBody>
      </p:sp>
    </p:spTree>
    <p:extLst>
      <p:ext uri="{BB962C8B-B14F-4D97-AF65-F5344CB8AC3E}">
        <p14:creationId xmlns:p14="http://schemas.microsoft.com/office/powerpoint/2010/main" val="312262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to come to God</a:t>
            </a:r>
            <a:r>
              <a:rPr lang="en-US" dirty="0" smtClean="0"/>
              <a:t>.</a:t>
            </a:r>
            <a:endParaRPr lang="en-US" dirty="0"/>
          </a:p>
        </p:txBody>
      </p:sp>
      <p:sp>
        <p:nvSpPr>
          <p:cNvPr id="3" name="Content Placeholder 2"/>
          <p:cNvSpPr>
            <a:spLocks noGrp="1"/>
          </p:cNvSpPr>
          <p:nvPr>
            <p:ph idx="1"/>
          </p:nvPr>
        </p:nvSpPr>
        <p:spPr>
          <a:xfrm>
            <a:off x="740229" y="1782082"/>
            <a:ext cx="7600950" cy="4351338"/>
          </a:xfrm>
        </p:spPr>
        <p:txBody>
          <a:bodyPr/>
          <a:lstStyle/>
          <a:p>
            <a:pPr marL="0" indent="0" algn="ctr">
              <a:buNone/>
            </a:pPr>
            <a:r>
              <a:rPr lang="en-US" dirty="0"/>
              <a:t>Wash your hands, you sinners, and purify your hearts, you double-minded. </a:t>
            </a:r>
            <a:r>
              <a:rPr lang="en-US" dirty="0" smtClean="0"/>
              <a:t/>
            </a:r>
            <a:br>
              <a:rPr lang="en-US" dirty="0" smtClean="0"/>
            </a:br>
            <a:r>
              <a:rPr lang="en-US" dirty="0" smtClean="0"/>
              <a:t>9  </a:t>
            </a:r>
            <a:r>
              <a:rPr lang="en-US" dirty="0"/>
              <a:t>Grieve, mourn and wail. Change your laughter to mourning and your joy to gloom. 10  Humble yourselves before the Lord, and he will lift you up.</a:t>
            </a:r>
          </a:p>
          <a:p>
            <a:pPr marL="0" indent="0" algn="ctr">
              <a:buNone/>
            </a:pPr>
            <a:r>
              <a:rPr lang="en-US" dirty="0"/>
              <a:t> </a:t>
            </a:r>
          </a:p>
          <a:p>
            <a:pPr marL="0" indent="0" algn="ctr">
              <a:buNone/>
            </a:pPr>
            <a:endParaRPr lang="en-US" dirty="0"/>
          </a:p>
        </p:txBody>
      </p:sp>
      <p:pic>
        <p:nvPicPr>
          <p:cNvPr id="4" name="Picture 3"/>
          <p:cNvPicPr>
            <a:picLocks noChangeAspect="1"/>
          </p:cNvPicPr>
          <p:nvPr/>
        </p:nvPicPr>
        <p:blipFill>
          <a:blip r:embed="rId2"/>
          <a:stretch>
            <a:fillRect/>
          </a:stretch>
        </p:blipFill>
        <p:spPr>
          <a:xfrm>
            <a:off x="3295809" y="5052352"/>
            <a:ext cx="2552381"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49097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Surrender to the </a:t>
            </a:r>
            <a:r>
              <a:rPr lang="en-US" dirty="0" smtClean="0"/>
              <a:t/>
            </a:r>
            <a:br>
              <a:rPr lang="en-US" dirty="0" smtClean="0"/>
            </a:br>
            <a:r>
              <a:rPr lang="en-US" dirty="0" smtClean="0"/>
              <a:t>Lordship </a:t>
            </a:r>
            <a:r>
              <a:rPr lang="en-US" dirty="0"/>
              <a:t>of Christ</a:t>
            </a:r>
          </a:p>
        </p:txBody>
      </p:sp>
      <p:sp>
        <p:nvSpPr>
          <p:cNvPr id="3" name="Content Placeholder 2"/>
          <p:cNvSpPr>
            <a:spLocks noGrp="1"/>
          </p:cNvSpPr>
          <p:nvPr>
            <p:ph idx="1"/>
          </p:nvPr>
        </p:nvSpPr>
        <p:spPr/>
        <p:txBody>
          <a:bodyPr/>
          <a:lstStyle/>
          <a:p>
            <a:r>
              <a:rPr lang="en-US" dirty="0"/>
              <a:t>What ten imperatives from James define and describe how to be in right relationship with God? </a:t>
            </a:r>
          </a:p>
          <a:p>
            <a:r>
              <a:rPr lang="en-US" dirty="0"/>
              <a:t>What three promises are attached to these imperatives?</a:t>
            </a:r>
          </a:p>
          <a:p>
            <a:r>
              <a:rPr lang="en-US" dirty="0"/>
              <a:t>Consider the words “He gives us more grace” and “gives grace to the humble.” What does this mean?</a:t>
            </a:r>
          </a:p>
          <a:p>
            <a:endParaRPr lang="en-US" dirty="0"/>
          </a:p>
        </p:txBody>
      </p:sp>
    </p:spTree>
    <p:extLst>
      <p:ext uri="{BB962C8B-B14F-4D97-AF65-F5344CB8AC3E}">
        <p14:creationId xmlns:p14="http://schemas.microsoft.com/office/powerpoint/2010/main" val="41889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Surrender to the </a:t>
            </a:r>
            <a:br>
              <a:rPr lang="en-US" dirty="0" smtClean="0"/>
            </a:br>
            <a:r>
              <a:rPr lang="en-US" dirty="0" smtClean="0"/>
              <a:t>Lordship of Christ</a:t>
            </a:r>
            <a:endParaRPr lang="en-US" dirty="0"/>
          </a:p>
        </p:txBody>
      </p:sp>
      <p:sp>
        <p:nvSpPr>
          <p:cNvPr id="3" name="Content Placeholder 2"/>
          <p:cNvSpPr>
            <a:spLocks noGrp="1"/>
          </p:cNvSpPr>
          <p:nvPr>
            <p:ph idx="1"/>
          </p:nvPr>
        </p:nvSpPr>
        <p:spPr/>
        <p:txBody>
          <a:bodyPr/>
          <a:lstStyle/>
          <a:p>
            <a:r>
              <a:rPr lang="en-US" dirty="0"/>
              <a:t>What is the relationship of grace to being reconciled to God?</a:t>
            </a:r>
          </a:p>
          <a:p>
            <a:r>
              <a:rPr lang="en-US" dirty="0" smtClean="0"/>
              <a:t>How </a:t>
            </a:r>
            <a:r>
              <a:rPr lang="en-US" dirty="0"/>
              <a:t>does “submitting to God” fit into this concept?</a:t>
            </a:r>
          </a:p>
          <a:p>
            <a:r>
              <a:rPr lang="en-US" dirty="0"/>
              <a:t>What is the relationship of being reconciled to God with being reconciled to others? </a:t>
            </a:r>
          </a:p>
          <a:p>
            <a:endParaRPr lang="en-US" dirty="0"/>
          </a:p>
        </p:txBody>
      </p:sp>
    </p:spTree>
    <p:extLst>
      <p:ext uri="{BB962C8B-B14F-4D97-AF65-F5344CB8AC3E}">
        <p14:creationId xmlns:p14="http://schemas.microsoft.com/office/powerpoint/2010/main" val="53177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Compatibility Mode]" id="{EEC8E0EF-B85B-48CD-9813-F8FF86095FE9}" vid="{CC21BC98-B128-4E99-B2FE-A61BA58D5E28}"/>
    </a:ext>
  </a:extLst>
</a:theme>
</file>

<file path=docProps/app.xml><?xml version="1.0" encoding="utf-8"?>
<Properties xmlns="http://schemas.openxmlformats.org/officeDocument/2006/extended-properties" xmlns:vt="http://schemas.openxmlformats.org/officeDocument/2006/docPropsVTypes">
  <Template>SS2</Template>
  <TotalTime>53</TotalTime>
  <Words>800</Words>
  <Application>Microsoft Office PowerPoint</Application>
  <PresentationFormat>On-screen Show (4:3)</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A Prayer of Surrender</vt:lpstr>
      <vt:lpstr>Think about it …</vt:lpstr>
      <vt:lpstr>Listen for requests in this prayer.</vt:lpstr>
      <vt:lpstr>Surrender and Submission  to the Lord</vt:lpstr>
      <vt:lpstr>Surrender and Submission  to the Lord</vt:lpstr>
      <vt:lpstr>Listen for how to come to God.</vt:lpstr>
      <vt:lpstr>Listen for how to come to God.</vt:lpstr>
      <vt:lpstr>Surrender to the  Lordship of Christ</vt:lpstr>
      <vt:lpstr>Surrender to the  Lordship of Christ</vt:lpstr>
      <vt:lpstr>Surrender to the  Lordship of Christ</vt:lpstr>
      <vt:lpstr>Consider …</vt:lpstr>
      <vt:lpstr>Listen for what James might say about our time fetish.</vt:lpstr>
      <vt:lpstr>Listen for what James might say about our time fetish.</vt:lpstr>
      <vt:lpstr>Listen for what James might say about our time fetish.</vt:lpstr>
      <vt:lpstr>Surrender your Plans  to God’s Plans</vt:lpstr>
      <vt:lpstr>Surrender your Plans  to God’s Plans</vt:lpstr>
      <vt:lpstr>Application</vt:lpstr>
      <vt:lpstr>Application</vt:lpstr>
      <vt:lpstr>Application</vt:lpstr>
      <vt:lpstr>Family Activities</vt:lpstr>
      <vt:lpstr>A Prayer of Surrender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Prayer of Surrender</dc:title>
  <dc:creator>Steve Armstrong</dc:creator>
  <cp:lastModifiedBy>Steve Armstrong</cp:lastModifiedBy>
  <cp:revision>8</cp:revision>
  <dcterms:created xsi:type="dcterms:W3CDTF">2018-10-12T15:00:03Z</dcterms:created>
  <dcterms:modified xsi:type="dcterms:W3CDTF">2018-10-12T15:55:12Z</dcterms:modified>
</cp:coreProperties>
</file>