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9" r:id="rId17"/>
    <p:sldId id="271" r:id="rId18"/>
    <p:sldId id="290" r:id="rId19"/>
    <p:sldId id="291" r:id="rId20"/>
    <p:sldId id="292" r:id="rId21"/>
    <p:sldId id="293" r:id="rId22"/>
    <p:sldId id="294" r:id="rId23"/>
    <p:sldId id="295" r:id="rId24"/>
    <p:sldId id="296" r:id="rId25"/>
    <p:sldId id="2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9" d="100"/>
          <a:sy n="79" d="100"/>
        </p:scale>
        <p:origin x="1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07728-BE16-4CFE-80C9-DDC4FCA5651E}" type="datetimeFigureOut">
              <a:rPr lang="en-US" smtClean="0"/>
              <a:t>4/30/2026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2C757-4468-4A18-8AD3-3096820F306A}" type="slidenum">
              <a:rPr lang="en-US" smtClean="0"/>
              <a:t>‹#›</a:t>
            </a:fld>
            <a:endParaRPr lang="en-US"/>
          </a:p>
        </p:txBody>
      </p:sp>
    </p:spTree>
    <p:extLst>
      <p:ext uri="{BB962C8B-B14F-4D97-AF65-F5344CB8AC3E}">
        <p14:creationId xmlns:p14="http://schemas.microsoft.com/office/powerpoint/2010/main" val="1468695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64B969F-B9D6-643F-EFEE-83EDF0B76BA6}"/>
              </a:ext>
            </a:extLst>
          </p:cNvPr>
          <p:cNvSpPr>
            <a:spLocks noChangeArrowheads="1" noTextEdit="1"/>
          </p:cNvSpPr>
          <p:nvPr>
            <p:ph type="sldImg"/>
          </p:nvPr>
        </p:nvSpPr>
        <p:spPr>
          <a:xfrm>
            <a:off x="1150938" y="692150"/>
            <a:ext cx="4556125" cy="3416300"/>
          </a:xfrm>
          <a:ln/>
        </p:spPr>
      </p:sp>
      <p:sp>
        <p:nvSpPr>
          <p:cNvPr id="98307" name="Rectangle 3">
            <a:extLst>
              <a:ext uri="{FF2B5EF4-FFF2-40B4-BE49-F238E27FC236}">
                <a16:creationId xmlns:a16="http://schemas.microsoft.com/office/drawing/2014/main" id="{BDABD412-EA26-7D79-9734-5F58440076D2}"/>
              </a:ext>
            </a:extLst>
          </p:cNvPr>
          <p:cNvSpPr>
            <a:spLocks noGrp="1" noChangeArrowheads="1"/>
          </p:cNvSpPr>
          <p:nvPr>
            <p:ph type="body" idx="1"/>
          </p:nvPr>
        </p:nvSpPr>
        <p:spPr/>
        <p:txBody>
          <a:bodyPr/>
          <a:lstStyle/>
          <a:p>
            <a:r>
              <a:rPr lang="en-US" altLang="en-US"/>
              <a:t>This shows the first missionary journey of Paul as described in Acts chapters 13 and 14.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4/30/2026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35nsx5kh"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tinyurl.com/afzuzjbr" TargetMode="External"/><Relationship Id="rId2" Type="http://schemas.openxmlformats.org/officeDocument/2006/relationships/image" Target="../media/image11.pn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Mission without Boundaries</a:t>
            </a:r>
          </a:p>
        </p:txBody>
      </p:sp>
      <p:sp>
        <p:nvSpPr>
          <p:cNvPr id="3" name="Subtitle 2"/>
          <p:cNvSpPr>
            <a:spLocks noGrp="1"/>
          </p:cNvSpPr>
          <p:nvPr>
            <p:ph type="subTitle" idx="1"/>
          </p:nvPr>
        </p:nvSpPr>
        <p:spPr>
          <a:xfrm>
            <a:off x="1524000" y="3966358"/>
            <a:ext cx="9144000" cy="1291442"/>
          </a:xfrm>
        </p:spPr>
        <p:txBody>
          <a:bodyPr/>
          <a:lstStyle/>
          <a:p>
            <a:r>
              <a:rPr lang="en-US" dirty="0"/>
              <a:t>May 24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89-EDB1-4415-87FF-DBBA4C6A971F}"/>
              </a:ext>
            </a:extLst>
          </p:cNvPr>
          <p:cNvSpPr>
            <a:spLocks noGrp="1"/>
          </p:cNvSpPr>
          <p:nvPr>
            <p:ph type="title"/>
          </p:nvPr>
        </p:nvSpPr>
        <p:spPr/>
        <p:txBody>
          <a:bodyPr/>
          <a:lstStyle/>
          <a:p>
            <a:pPr algn="l"/>
            <a:r>
              <a:rPr lang="en-US" dirty="0"/>
              <a:t>Listen for rejection.</a:t>
            </a:r>
          </a:p>
        </p:txBody>
      </p:sp>
      <p:sp>
        <p:nvSpPr>
          <p:cNvPr id="3" name="Content Placeholder 2">
            <a:extLst>
              <a:ext uri="{FF2B5EF4-FFF2-40B4-BE49-F238E27FC236}">
                <a16:creationId xmlns:a16="http://schemas.microsoft.com/office/drawing/2014/main" id="{DF6C5502-9631-4445-BA2C-D5AFD0DBA154}"/>
              </a:ext>
            </a:extLst>
          </p:cNvPr>
          <p:cNvSpPr>
            <a:spLocks noGrp="1"/>
          </p:cNvSpPr>
          <p:nvPr>
            <p:ph idx="1"/>
          </p:nvPr>
        </p:nvSpPr>
        <p:spPr>
          <a:xfrm>
            <a:off x="1608881" y="1837200"/>
            <a:ext cx="9247208" cy="4351338"/>
          </a:xfrm>
        </p:spPr>
        <p:txBody>
          <a:bodyPr/>
          <a:lstStyle/>
          <a:p>
            <a:pPr marL="0" indent="0" algn="ctr">
              <a:buNone/>
            </a:pPr>
            <a:r>
              <a:rPr lang="en-US" dirty="0"/>
              <a:t>Acts 13:44-47 (NIV)   On the next Sabbath almost the whole city gathered to hear the word of the Lord. 45  When the Jews saw the crowds, they were filled with jealousy and talked abusively against what Paul was saying. 46  Then Paul and Barnabas answered them boldly: "We had to </a:t>
            </a:r>
          </a:p>
        </p:txBody>
      </p:sp>
    </p:spTree>
    <p:extLst>
      <p:ext uri="{BB962C8B-B14F-4D97-AF65-F5344CB8AC3E}">
        <p14:creationId xmlns:p14="http://schemas.microsoft.com/office/powerpoint/2010/main" val="123404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36550-A79A-73BD-3611-A6E8084F8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12B92-C923-749E-0622-2F23CEAB040F}"/>
              </a:ext>
            </a:extLst>
          </p:cNvPr>
          <p:cNvSpPr>
            <a:spLocks noGrp="1"/>
          </p:cNvSpPr>
          <p:nvPr>
            <p:ph type="title"/>
          </p:nvPr>
        </p:nvSpPr>
        <p:spPr/>
        <p:txBody>
          <a:bodyPr/>
          <a:lstStyle/>
          <a:p>
            <a:pPr algn="l"/>
            <a:r>
              <a:rPr lang="en-US" dirty="0"/>
              <a:t>Listen for rejection.</a:t>
            </a:r>
          </a:p>
        </p:txBody>
      </p:sp>
      <p:sp>
        <p:nvSpPr>
          <p:cNvPr id="3" name="Content Placeholder 2">
            <a:extLst>
              <a:ext uri="{FF2B5EF4-FFF2-40B4-BE49-F238E27FC236}">
                <a16:creationId xmlns:a16="http://schemas.microsoft.com/office/drawing/2014/main" id="{F8259001-6A46-2352-040D-3D852017A5CA}"/>
              </a:ext>
            </a:extLst>
          </p:cNvPr>
          <p:cNvSpPr>
            <a:spLocks noGrp="1"/>
          </p:cNvSpPr>
          <p:nvPr>
            <p:ph idx="1"/>
          </p:nvPr>
        </p:nvSpPr>
        <p:spPr>
          <a:xfrm>
            <a:off x="1608881" y="1837200"/>
            <a:ext cx="9247208" cy="4351338"/>
          </a:xfrm>
        </p:spPr>
        <p:txBody>
          <a:bodyPr/>
          <a:lstStyle/>
          <a:p>
            <a:pPr marL="0" indent="0" algn="ctr">
              <a:buNone/>
            </a:pPr>
            <a:r>
              <a:rPr lang="en-US" dirty="0"/>
              <a:t>speak the word of God to you first. Since you reject it and do not consider yourselves worthy of eternal life, we now turn to the Gentiles. 47  For this is what the Lord has commanded us: "'I have made you a light for the Gentiles, that you may bring salvation to the ends of the earth.'"</a:t>
            </a:r>
          </a:p>
        </p:txBody>
      </p:sp>
      <p:pic>
        <p:nvPicPr>
          <p:cNvPr id="4" name="Picture 3">
            <a:extLst>
              <a:ext uri="{FF2B5EF4-FFF2-40B4-BE49-F238E27FC236}">
                <a16:creationId xmlns:a16="http://schemas.microsoft.com/office/drawing/2014/main" id="{BECA83E0-264C-3DA0-B1B1-E3DEE07458E2}"/>
              </a:ext>
            </a:extLst>
          </p:cNvPr>
          <p:cNvPicPr>
            <a:picLocks noChangeAspect="1"/>
          </p:cNvPicPr>
          <p:nvPr/>
        </p:nvPicPr>
        <p:blipFill>
          <a:blip r:embed="rId2"/>
          <a:stretch>
            <a:fillRect/>
          </a:stretch>
        </p:blipFill>
        <p:spPr>
          <a:xfrm>
            <a:off x="5042009" y="5577270"/>
            <a:ext cx="2380952" cy="3333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71662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8470-5E26-12F2-69B8-D6F5EDEDCF1E}"/>
              </a:ext>
            </a:extLst>
          </p:cNvPr>
          <p:cNvSpPr>
            <a:spLocks noGrp="1"/>
          </p:cNvSpPr>
          <p:nvPr>
            <p:ph type="title"/>
          </p:nvPr>
        </p:nvSpPr>
        <p:spPr/>
        <p:txBody>
          <a:bodyPr/>
          <a:lstStyle/>
          <a:p>
            <a:r>
              <a:rPr lang="en-US" dirty="0"/>
              <a:t>Don’t Be Surprised by Rejection</a:t>
            </a:r>
          </a:p>
        </p:txBody>
      </p:sp>
      <p:sp>
        <p:nvSpPr>
          <p:cNvPr id="3" name="Content Placeholder 2">
            <a:extLst>
              <a:ext uri="{FF2B5EF4-FFF2-40B4-BE49-F238E27FC236}">
                <a16:creationId xmlns:a16="http://schemas.microsoft.com/office/drawing/2014/main" id="{ACEF2EAE-CB47-4D2F-F96F-E2A6707CD298}"/>
              </a:ext>
            </a:extLst>
          </p:cNvPr>
          <p:cNvSpPr>
            <a:spLocks noGrp="1"/>
          </p:cNvSpPr>
          <p:nvPr>
            <p:ph idx="1"/>
          </p:nvPr>
        </p:nvSpPr>
        <p:spPr/>
        <p:txBody>
          <a:bodyPr/>
          <a:lstStyle/>
          <a:p>
            <a:r>
              <a:rPr lang="en-US" dirty="0">
                <a:solidFill>
                  <a:srgbClr val="C00000"/>
                </a:solidFill>
              </a:rPr>
              <a:t>Note what happened on the Sabbath after Paul first spoke in Perga.  </a:t>
            </a:r>
          </a:p>
          <a:p>
            <a:pPr lvl="1"/>
            <a:r>
              <a:rPr lang="en-US" sz="3600" dirty="0">
                <a:solidFill>
                  <a:srgbClr val="C00000"/>
                </a:solidFill>
              </a:rPr>
              <a:t>Whole city gathered to hear the word of the Lord</a:t>
            </a:r>
          </a:p>
          <a:p>
            <a:pPr lvl="1"/>
            <a:r>
              <a:rPr lang="en-US" sz="3600" dirty="0">
                <a:solidFill>
                  <a:srgbClr val="C00000"/>
                </a:solidFill>
              </a:rPr>
              <a:t>Jews filled with  jealousy</a:t>
            </a:r>
          </a:p>
          <a:p>
            <a:pPr lvl="1"/>
            <a:r>
              <a:rPr lang="en-US" sz="3600" dirty="0">
                <a:solidFill>
                  <a:srgbClr val="C00000"/>
                </a:solidFill>
              </a:rPr>
              <a:t>Jews talked abusively against Paul’s message</a:t>
            </a:r>
          </a:p>
          <a:p>
            <a:endParaRPr lang="en-US" dirty="0"/>
          </a:p>
        </p:txBody>
      </p:sp>
      <p:pic>
        <p:nvPicPr>
          <p:cNvPr id="4" name="Picture 3">
            <a:extLst>
              <a:ext uri="{FF2B5EF4-FFF2-40B4-BE49-F238E27FC236}">
                <a16:creationId xmlns:a16="http://schemas.microsoft.com/office/drawing/2014/main" id="{306A0FFB-C558-AB15-F41B-4CCEFAB108AD}"/>
              </a:ext>
            </a:extLst>
          </p:cNvPr>
          <p:cNvPicPr>
            <a:picLocks noChangeAspect="1"/>
          </p:cNvPicPr>
          <p:nvPr/>
        </p:nvPicPr>
        <p:blipFill>
          <a:blip r:embed="rId2">
            <a:duotone>
              <a:prstClr val="black"/>
              <a:srgbClr val="C00000">
                <a:tint val="45000"/>
                <a:satMod val="400000"/>
              </a:srgbClr>
            </a:duotone>
            <a:extLst>
              <a:ext uri="{BEBA8EAE-BF5A-486C-A8C5-ECC9F3942E4B}">
                <a14:imgProps xmlns:a14="http://schemas.microsoft.com/office/drawing/2010/main">
                  <a14:imgLayer r:embed="rId3">
                    <a14:imgEffect>
                      <a14:artisticPencilGrayscale/>
                    </a14:imgEffect>
                  </a14:imgLayer>
                </a14:imgProps>
              </a:ext>
            </a:extLst>
          </a:blip>
          <a:stretch>
            <a:fillRect/>
          </a:stretch>
        </p:blipFill>
        <p:spPr>
          <a:xfrm>
            <a:off x="4477260" y="5519117"/>
            <a:ext cx="2380952" cy="2988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6757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0D12-A283-3942-6AB8-195AA92A156F}"/>
              </a:ext>
            </a:extLst>
          </p:cNvPr>
          <p:cNvSpPr>
            <a:spLocks noGrp="1"/>
          </p:cNvSpPr>
          <p:nvPr>
            <p:ph type="title"/>
          </p:nvPr>
        </p:nvSpPr>
        <p:spPr/>
        <p:txBody>
          <a:bodyPr/>
          <a:lstStyle/>
          <a:p>
            <a:r>
              <a:rPr lang="en-US" dirty="0"/>
              <a:t>Don’t Be Surprised by Rejection</a:t>
            </a:r>
          </a:p>
        </p:txBody>
      </p:sp>
      <p:sp>
        <p:nvSpPr>
          <p:cNvPr id="3" name="Content Placeholder 2">
            <a:extLst>
              <a:ext uri="{FF2B5EF4-FFF2-40B4-BE49-F238E27FC236}">
                <a16:creationId xmlns:a16="http://schemas.microsoft.com/office/drawing/2014/main" id="{A5A19E39-01AB-D77D-DE47-3FFFDBBF7413}"/>
              </a:ext>
            </a:extLst>
          </p:cNvPr>
          <p:cNvSpPr>
            <a:spLocks noGrp="1"/>
          </p:cNvSpPr>
          <p:nvPr>
            <p:ph idx="1"/>
          </p:nvPr>
        </p:nvSpPr>
        <p:spPr/>
        <p:txBody>
          <a:bodyPr>
            <a:normAutofit/>
          </a:bodyPr>
          <a:lstStyle/>
          <a:p>
            <a:r>
              <a:rPr lang="en-US" dirty="0"/>
              <a:t>How did Paul and Barnabas assess the situation? </a:t>
            </a:r>
          </a:p>
          <a:p>
            <a:r>
              <a:rPr lang="en-US" dirty="0"/>
              <a:t>In what ways to Christians in some foreign countries experience rejection for their faith?</a:t>
            </a:r>
          </a:p>
          <a:p>
            <a:r>
              <a:rPr lang="en-US" dirty="0"/>
              <a:t>What great truth did Paul and Barnabas affirm about the nature and purpose of the Lord?</a:t>
            </a:r>
          </a:p>
          <a:p>
            <a:r>
              <a:rPr lang="en-US" dirty="0"/>
              <a:t>How should we handle rejection? </a:t>
            </a:r>
          </a:p>
          <a:p>
            <a:endParaRPr lang="en-US" dirty="0"/>
          </a:p>
        </p:txBody>
      </p:sp>
    </p:spTree>
    <p:extLst>
      <p:ext uri="{BB962C8B-B14F-4D97-AF65-F5344CB8AC3E}">
        <p14:creationId xmlns:p14="http://schemas.microsoft.com/office/powerpoint/2010/main" val="36150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1B41-3E29-EE31-5EC5-5BB48E038696}"/>
              </a:ext>
            </a:extLst>
          </p:cNvPr>
          <p:cNvSpPr>
            <a:spLocks noGrp="1"/>
          </p:cNvSpPr>
          <p:nvPr>
            <p:ph type="title"/>
          </p:nvPr>
        </p:nvSpPr>
        <p:spPr/>
        <p:txBody>
          <a:bodyPr/>
          <a:lstStyle/>
          <a:p>
            <a:pPr algn="l"/>
            <a:r>
              <a:rPr lang="en-US" dirty="0"/>
              <a:t>Listen for mixed responses.</a:t>
            </a:r>
          </a:p>
        </p:txBody>
      </p:sp>
      <p:sp>
        <p:nvSpPr>
          <p:cNvPr id="3" name="Content Placeholder 2">
            <a:extLst>
              <a:ext uri="{FF2B5EF4-FFF2-40B4-BE49-F238E27FC236}">
                <a16:creationId xmlns:a16="http://schemas.microsoft.com/office/drawing/2014/main" id="{6D110427-9AB7-01B3-068C-B855E1BD6DB6}"/>
              </a:ext>
            </a:extLst>
          </p:cNvPr>
          <p:cNvSpPr>
            <a:spLocks noGrp="1"/>
          </p:cNvSpPr>
          <p:nvPr>
            <p:ph idx="1"/>
          </p:nvPr>
        </p:nvSpPr>
        <p:spPr>
          <a:xfrm>
            <a:off x="1622867" y="1779326"/>
            <a:ext cx="8946266" cy="4351338"/>
          </a:xfrm>
        </p:spPr>
        <p:txBody>
          <a:bodyPr/>
          <a:lstStyle/>
          <a:p>
            <a:pPr marL="0" indent="0" algn="ctr">
              <a:buNone/>
            </a:pPr>
            <a:r>
              <a:rPr lang="en-US" dirty="0"/>
              <a:t>Acts 13:48-52 (NIV)  When the Gentiles heard this, they were glad and honored the word of the Lord; and all who were appointed for eternal life believed. 49  The word of the Lord spread through the whole region. 50  But the Jews incited the God-fearing women of high standing and </a:t>
            </a:r>
          </a:p>
        </p:txBody>
      </p:sp>
    </p:spTree>
    <p:extLst>
      <p:ext uri="{BB962C8B-B14F-4D97-AF65-F5344CB8AC3E}">
        <p14:creationId xmlns:p14="http://schemas.microsoft.com/office/powerpoint/2010/main" val="137064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660B6-7781-2E12-7BE9-9C616AD2E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723327-7EC2-4FFE-7FD1-069FF14BE5ED}"/>
              </a:ext>
            </a:extLst>
          </p:cNvPr>
          <p:cNvSpPr>
            <a:spLocks noGrp="1"/>
          </p:cNvSpPr>
          <p:nvPr>
            <p:ph type="title"/>
          </p:nvPr>
        </p:nvSpPr>
        <p:spPr/>
        <p:txBody>
          <a:bodyPr/>
          <a:lstStyle/>
          <a:p>
            <a:pPr algn="l"/>
            <a:r>
              <a:rPr lang="en-US" dirty="0"/>
              <a:t>Listen for mixed responses.</a:t>
            </a:r>
          </a:p>
        </p:txBody>
      </p:sp>
      <p:sp>
        <p:nvSpPr>
          <p:cNvPr id="3" name="Content Placeholder 2">
            <a:extLst>
              <a:ext uri="{FF2B5EF4-FFF2-40B4-BE49-F238E27FC236}">
                <a16:creationId xmlns:a16="http://schemas.microsoft.com/office/drawing/2014/main" id="{E1F8B2BB-9F52-D3AD-4D41-5EF4FBB52951}"/>
              </a:ext>
            </a:extLst>
          </p:cNvPr>
          <p:cNvSpPr>
            <a:spLocks noGrp="1"/>
          </p:cNvSpPr>
          <p:nvPr>
            <p:ph idx="1"/>
          </p:nvPr>
        </p:nvSpPr>
        <p:spPr>
          <a:xfrm>
            <a:off x="1622867" y="1779326"/>
            <a:ext cx="8946266" cy="4351338"/>
          </a:xfrm>
        </p:spPr>
        <p:txBody>
          <a:bodyPr/>
          <a:lstStyle/>
          <a:p>
            <a:pPr marL="0" indent="0" algn="ctr">
              <a:buNone/>
            </a:pPr>
            <a:r>
              <a:rPr lang="en-US" dirty="0"/>
              <a:t>the leading men of the city. They stirred up persecution against Paul and Barnabas, and expelled them from their region. 51  So they shook the dust from their feet in protest against them and went to Iconium. 52  And the disciples were filled with joy and with the Holy Spirit.</a:t>
            </a:r>
          </a:p>
        </p:txBody>
      </p:sp>
      <p:pic>
        <p:nvPicPr>
          <p:cNvPr id="4" name="Picture 3">
            <a:extLst>
              <a:ext uri="{FF2B5EF4-FFF2-40B4-BE49-F238E27FC236}">
                <a16:creationId xmlns:a16="http://schemas.microsoft.com/office/drawing/2014/main" id="{F24FFB8C-2808-B47B-E397-14BB0C8373BE}"/>
              </a:ext>
            </a:extLst>
          </p:cNvPr>
          <p:cNvPicPr>
            <a:picLocks noChangeAspect="1"/>
          </p:cNvPicPr>
          <p:nvPr/>
        </p:nvPicPr>
        <p:blipFill>
          <a:blip r:embed="rId2"/>
          <a:stretch>
            <a:fillRect/>
          </a:stretch>
        </p:blipFill>
        <p:spPr>
          <a:xfrm>
            <a:off x="4905524" y="5681442"/>
            <a:ext cx="2380952" cy="3333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68118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947" name="Group 59">
            <a:extLst>
              <a:ext uri="{FF2B5EF4-FFF2-40B4-BE49-F238E27FC236}">
                <a16:creationId xmlns:a16="http://schemas.microsoft.com/office/drawing/2014/main" id="{1FA3D4F4-7FFA-900C-81FB-8B5BA4C3B764}"/>
              </a:ext>
            </a:extLst>
          </p:cNvPr>
          <p:cNvGrpSpPr>
            <a:grpSpLocks/>
          </p:cNvGrpSpPr>
          <p:nvPr/>
        </p:nvGrpSpPr>
        <p:grpSpPr bwMode="auto">
          <a:xfrm>
            <a:off x="0" y="0"/>
            <a:ext cx="12292314" cy="6872288"/>
            <a:chOff x="0" y="0"/>
            <a:chExt cx="5760" cy="4329"/>
          </a:xfrm>
        </p:grpSpPr>
        <p:grpSp>
          <p:nvGrpSpPr>
            <p:cNvPr id="37946" name="Group 58">
              <a:extLst>
                <a:ext uri="{FF2B5EF4-FFF2-40B4-BE49-F238E27FC236}">
                  <a16:creationId xmlns:a16="http://schemas.microsoft.com/office/drawing/2014/main" id="{38D2E539-5A20-F9B3-90BD-E9BF44AD43A3}"/>
                </a:ext>
              </a:extLst>
            </p:cNvPr>
            <p:cNvGrpSpPr>
              <a:grpSpLocks/>
            </p:cNvGrpSpPr>
            <p:nvPr/>
          </p:nvGrpSpPr>
          <p:grpSpPr bwMode="auto">
            <a:xfrm>
              <a:off x="0" y="0"/>
              <a:ext cx="5760" cy="4329"/>
              <a:chOff x="0" y="0"/>
              <a:chExt cx="5760" cy="4329"/>
            </a:xfrm>
          </p:grpSpPr>
          <p:pic>
            <p:nvPicPr>
              <p:cNvPr id="37944" name="Picture 56">
                <a:extLst>
                  <a:ext uri="{FF2B5EF4-FFF2-40B4-BE49-F238E27FC236}">
                    <a16:creationId xmlns:a16="http://schemas.microsoft.com/office/drawing/2014/main" id="{95DCAA22-211E-8593-B8A7-8E0E797AA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9" r="-2" b="-208"/>
              <a:stretch>
                <a:fillRect/>
              </a:stretch>
            </p:blipFill>
            <p:spPr bwMode="auto">
              <a:xfrm>
                <a:off x="0" y="0"/>
                <a:ext cx="5760" cy="4329"/>
              </a:xfrm>
              <a:prstGeom prst="rect">
                <a:avLst/>
              </a:prstGeom>
              <a:noFill/>
              <a:extLst>
                <a:ext uri="{909E8E84-426E-40DD-AFC4-6F175D3DCCD1}">
                  <a14:hiddenFill xmlns:a14="http://schemas.microsoft.com/office/drawing/2010/main">
                    <a:solidFill>
                      <a:srgbClr val="FFFFFF"/>
                    </a:solidFill>
                  </a14:hiddenFill>
                </a:ext>
              </a:extLst>
            </p:spPr>
          </p:pic>
          <p:grpSp>
            <p:nvGrpSpPr>
              <p:cNvPr id="37945" name="Group 57">
                <a:extLst>
                  <a:ext uri="{FF2B5EF4-FFF2-40B4-BE49-F238E27FC236}">
                    <a16:creationId xmlns:a16="http://schemas.microsoft.com/office/drawing/2014/main" id="{0D0E45AB-FF56-8E3F-0E39-B79D8A01DA7D}"/>
                  </a:ext>
                </a:extLst>
              </p:cNvPr>
              <p:cNvGrpSpPr>
                <a:grpSpLocks/>
              </p:cNvGrpSpPr>
              <p:nvPr/>
            </p:nvGrpSpPr>
            <p:grpSpPr bwMode="auto">
              <a:xfrm>
                <a:off x="4" y="11"/>
                <a:ext cx="5589" cy="4016"/>
                <a:chOff x="4" y="11"/>
                <a:chExt cx="5589" cy="4016"/>
              </a:xfrm>
            </p:grpSpPr>
            <p:sp>
              <p:nvSpPr>
                <p:cNvPr id="37902" name="AutoShape 14">
                  <a:extLst>
                    <a:ext uri="{FF2B5EF4-FFF2-40B4-BE49-F238E27FC236}">
                      <a16:creationId xmlns:a16="http://schemas.microsoft.com/office/drawing/2014/main" id="{F7EEA3F6-7789-8A89-F89D-AA07797313B9}"/>
                    </a:ext>
                  </a:extLst>
                </p:cNvPr>
                <p:cNvSpPr>
                  <a:spLocks noChangeArrowheads="1"/>
                </p:cNvSpPr>
                <p:nvPr/>
              </p:nvSpPr>
              <p:spPr bwMode="auto">
                <a:xfrm>
                  <a:off x="1045" y="1448"/>
                  <a:ext cx="94" cy="112"/>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Rectangle 15">
                  <a:extLst>
                    <a:ext uri="{FF2B5EF4-FFF2-40B4-BE49-F238E27FC236}">
                      <a16:creationId xmlns:a16="http://schemas.microsoft.com/office/drawing/2014/main" id="{48D41AD8-AC91-60F9-8987-EFDBF1CD26BD}"/>
                    </a:ext>
                  </a:extLst>
                </p:cNvPr>
                <p:cNvSpPr>
                  <a:spLocks noChangeArrowheads="1"/>
                </p:cNvSpPr>
                <p:nvPr/>
              </p:nvSpPr>
              <p:spPr bwMode="auto">
                <a:xfrm>
                  <a:off x="1106" y="1333"/>
                  <a:ext cx="909"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800">
                      <a:solidFill>
                        <a:srgbClr val="FFFFFF"/>
                      </a:solidFill>
                      <a:effectLst>
                        <a:outerShdw blurRad="38100" dist="38100" dir="2700000" algn="tl">
                          <a:srgbClr val="000000"/>
                        </a:outerShdw>
                      </a:effectLst>
                      <a:latin typeface="Arial" panose="020B0604020202020204" pitchFamily="34" charset="0"/>
                    </a:rPr>
                    <a:t>Iconium</a:t>
                  </a:r>
                </a:p>
              </p:txBody>
            </p:sp>
            <p:sp>
              <p:nvSpPr>
                <p:cNvPr id="37904" name="AutoShape 16">
                  <a:extLst>
                    <a:ext uri="{FF2B5EF4-FFF2-40B4-BE49-F238E27FC236}">
                      <a16:creationId xmlns:a16="http://schemas.microsoft.com/office/drawing/2014/main" id="{EFAA0DCA-B3A3-455D-75D5-2C1171A5D930}"/>
                    </a:ext>
                  </a:extLst>
                </p:cNvPr>
                <p:cNvSpPr>
                  <a:spLocks noChangeArrowheads="1"/>
                </p:cNvSpPr>
                <p:nvPr/>
              </p:nvSpPr>
              <p:spPr bwMode="auto">
                <a:xfrm>
                  <a:off x="3988" y="2477"/>
                  <a:ext cx="136" cy="136"/>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5" name="Rectangle 17">
                  <a:extLst>
                    <a:ext uri="{FF2B5EF4-FFF2-40B4-BE49-F238E27FC236}">
                      <a16:creationId xmlns:a16="http://schemas.microsoft.com/office/drawing/2014/main" id="{57EA6922-3925-FF82-B5E1-884DA7D36A2F}"/>
                    </a:ext>
                  </a:extLst>
                </p:cNvPr>
                <p:cNvSpPr>
                  <a:spLocks noChangeArrowheads="1"/>
                </p:cNvSpPr>
                <p:nvPr/>
              </p:nvSpPr>
              <p:spPr bwMode="auto">
                <a:xfrm>
                  <a:off x="806" y="1048"/>
                  <a:ext cx="1878"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800" dirty="0">
                      <a:solidFill>
                        <a:srgbClr val="FFFFFF"/>
                      </a:solidFill>
                      <a:effectLst>
                        <a:outerShdw blurRad="38100" dist="38100" dir="2700000" algn="tl">
                          <a:srgbClr val="000000"/>
                        </a:outerShdw>
                      </a:effectLst>
                      <a:latin typeface="Arial" panose="020B0604020202020204" pitchFamily="34" charset="0"/>
                    </a:rPr>
                    <a:t>Antioch (Pisidian)</a:t>
                  </a:r>
                </a:p>
              </p:txBody>
            </p:sp>
            <p:sp>
              <p:nvSpPr>
                <p:cNvPr id="37906" name="Rectangle 18">
                  <a:extLst>
                    <a:ext uri="{FF2B5EF4-FFF2-40B4-BE49-F238E27FC236}">
                      <a16:creationId xmlns:a16="http://schemas.microsoft.com/office/drawing/2014/main" id="{5347B293-3BA8-34CB-B010-475B271C0912}"/>
                    </a:ext>
                  </a:extLst>
                </p:cNvPr>
                <p:cNvSpPr>
                  <a:spLocks noChangeArrowheads="1"/>
                </p:cNvSpPr>
                <p:nvPr/>
              </p:nvSpPr>
              <p:spPr bwMode="auto">
                <a:xfrm>
                  <a:off x="4163" y="2277"/>
                  <a:ext cx="1084" cy="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3600">
                      <a:solidFill>
                        <a:srgbClr val="FFFFFF"/>
                      </a:solidFill>
                      <a:effectLst>
                        <a:outerShdw blurRad="38100" dist="38100" dir="2700000" algn="tl">
                          <a:srgbClr val="000000"/>
                        </a:outerShdw>
                      </a:effectLst>
                      <a:latin typeface="Arial" panose="020B0604020202020204" pitchFamily="34" charset="0"/>
                    </a:rPr>
                    <a:t>Antioch</a:t>
                  </a:r>
                </a:p>
              </p:txBody>
            </p:sp>
            <p:sp>
              <p:nvSpPr>
                <p:cNvPr id="37907" name="AutoShape 19">
                  <a:extLst>
                    <a:ext uri="{FF2B5EF4-FFF2-40B4-BE49-F238E27FC236}">
                      <a16:creationId xmlns:a16="http://schemas.microsoft.com/office/drawing/2014/main" id="{B528BF0F-E2C7-6AA8-AF02-329624403EA3}"/>
                    </a:ext>
                  </a:extLst>
                </p:cNvPr>
                <p:cNvSpPr>
                  <a:spLocks noChangeArrowheads="1"/>
                </p:cNvSpPr>
                <p:nvPr/>
              </p:nvSpPr>
              <p:spPr bwMode="auto">
                <a:xfrm>
                  <a:off x="904" y="1622"/>
                  <a:ext cx="109" cy="109"/>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8" name="Rectangle 20">
                  <a:extLst>
                    <a:ext uri="{FF2B5EF4-FFF2-40B4-BE49-F238E27FC236}">
                      <a16:creationId xmlns:a16="http://schemas.microsoft.com/office/drawing/2014/main" id="{70B61A68-5970-BCAB-23EA-688F9BD25895}"/>
                    </a:ext>
                  </a:extLst>
                </p:cNvPr>
                <p:cNvSpPr>
                  <a:spLocks noChangeArrowheads="1"/>
                </p:cNvSpPr>
                <p:nvPr/>
              </p:nvSpPr>
              <p:spPr bwMode="auto">
                <a:xfrm>
                  <a:off x="986" y="1614"/>
                  <a:ext cx="63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solidFill>
                        <a:srgbClr val="FFFFFF"/>
                      </a:solidFill>
                      <a:effectLst>
                        <a:outerShdw blurRad="38100" dist="38100" dir="2700000" algn="tl">
                          <a:srgbClr val="000000"/>
                        </a:outerShdw>
                      </a:effectLst>
                      <a:latin typeface="Arial" panose="020B0604020202020204" pitchFamily="34" charset="0"/>
                    </a:rPr>
                    <a:t>Lystra</a:t>
                  </a:r>
                </a:p>
              </p:txBody>
            </p:sp>
            <p:sp>
              <p:nvSpPr>
                <p:cNvPr id="37909" name="AutoShape 21">
                  <a:extLst>
                    <a:ext uri="{FF2B5EF4-FFF2-40B4-BE49-F238E27FC236}">
                      <a16:creationId xmlns:a16="http://schemas.microsoft.com/office/drawing/2014/main" id="{0859BA6B-7035-1E05-2EE8-82C2A93F23CD}"/>
                    </a:ext>
                  </a:extLst>
                </p:cNvPr>
                <p:cNvSpPr>
                  <a:spLocks noChangeArrowheads="1"/>
                </p:cNvSpPr>
                <p:nvPr/>
              </p:nvSpPr>
              <p:spPr bwMode="auto">
                <a:xfrm>
                  <a:off x="1135" y="1892"/>
                  <a:ext cx="88" cy="88"/>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0" name="Rectangle 22">
                  <a:extLst>
                    <a:ext uri="{FF2B5EF4-FFF2-40B4-BE49-F238E27FC236}">
                      <a16:creationId xmlns:a16="http://schemas.microsoft.com/office/drawing/2014/main" id="{9505928C-2EE4-FE76-F064-4C15235B447D}"/>
                    </a:ext>
                  </a:extLst>
                </p:cNvPr>
                <p:cNvSpPr>
                  <a:spLocks noChangeArrowheads="1"/>
                </p:cNvSpPr>
                <p:nvPr/>
              </p:nvSpPr>
              <p:spPr bwMode="auto">
                <a:xfrm>
                  <a:off x="1196" y="1875"/>
                  <a:ext cx="64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solidFill>
                        <a:srgbClr val="FFFFFF"/>
                      </a:solidFill>
                      <a:effectLst>
                        <a:outerShdw blurRad="38100" dist="38100" dir="2700000" algn="tl">
                          <a:srgbClr val="000000"/>
                        </a:outerShdw>
                      </a:effectLst>
                      <a:latin typeface="Arial" panose="020B0604020202020204" pitchFamily="34" charset="0"/>
                    </a:rPr>
                    <a:t>Derbe</a:t>
                  </a:r>
                </a:p>
              </p:txBody>
            </p:sp>
            <p:sp>
              <p:nvSpPr>
                <p:cNvPr id="37911" name="Line 23">
                  <a:extLst>
                    <a:ext uri="{FF2B5EF4-FFF2-40B4-BE49-F238E27FC236}">
                      <a16:creationId xmlns:a16="http://schemas.microsoft.com/office/drawing/2014/main" id="{907C7F81-62FA-093B-F670-2D5874F52F9B}"/>
                    </a:ext>
                  </a:extLst>
                </p:cNvPr>
                <p:cNvSpPr>
                  <a:spLocks noChangeShapeType="1"/>
                </p:cNvSpPr>
                <p:nvPr/>
              </p:nvSpPr>
              <p:spPr bwMode="auto">
                <a:xfrm flipH="1">
                  <a:off x="3784" y="2625"/>
                  <a:ext cx="208" cy="128"/>
                </a:xfrm>
                <a:prstGeom prst="line">
                  <a:avLst/>
                </a:prstGeom>
                <a:noFill/>
                <a:ln w="25400">
                  <a:solidFill>
                    <a:srgbClr val="FAFD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2" name="Line 24">
                  <a:extLst>
                    <a:ext uri="{FF2B5EF4-FFF2-40B4-BE49-F238E27FC236}">
                      <a16:creationId xmlns:a16="http://schemas.microsoft.com/office/drawing/2014/main" id="{CA9D0F3D-4ED4-D4DD-70B6-193A1D2945ED}"/>
                    </a:ext>
                  </a:extLst>
                </p:cNvPr>
                <p:cNvSpPr>
                  <a:spLocks noChangeShapeType="1"/>
                </p:cNvSpPr>
                <p:nvPr/>
              </p:nvSpPr>
              <p:spPr bwMode="auto">
                <a:xfrm flipH="1">
                  <a:off x="856" y="2769"/>
                  <a:ext cx="2944" cy="752"/>
                </a:xfrm>
                <a:prstGeom prst="line">
                  <a:avLst/>
                </a:prstGeom>
                <a:noFill/>
                <a:ln w="25400">
                  <a:solidFill>
                    <a:srgbClr val="FAFD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3" name="Line 25">
                  <a:extLst>
                    <a:ext uri="{FF2B5EF4-FFF2-40B4-BE49-F238E27FC236}">
                      <a16:creationId xmlns:a16="http://schemas.microsoft.com/office/drawing/2014/main" id="{E2544547-9A1C-CCE1-EDC0-E586B02F9AB0}"/>
                    </a:ext>
                  </a:extLst>
                </p:cNvPr>
                <p:cNvSpPr>
                  <a:spLocks noChangeShapeType="1"/>
                </p:cNvSpPr>
                <p:nvPr/>
              </p:nvSpPr>
              <p:spPr bwMode="auto">
                <a:xfrm flipH="1" flipV="1">
                  <a:off x="136" y="3473"/>
                  <a:ext cx="688" cy="64"/>
                </a:xfrm>
                <a:prstGeom prst="line">
                  <a:avLst/>
                </a:prstGeom>
                <a:noFill/>
                <a:ln w="25400">
                  <a:solidFill>
                    <a:srgbClr val="FAFD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4" name="Line 26">
                  <a:extLst>
                    <a:ext uri="{FF2B5EF4-FFF2-40B4-BE49-F238E27FC236}">
                      <a16:creationId xmlns:a16="http://schemas.microsoft.com/office/drawing/2014/main" id="{3E8C9D61-B393-880E-C0CB-2FD3A8A4A74D}"/>
                    </a:ext>
                  </a:extLst>
                </p:cNvPr>
                <p:cNvSpPr>
                  <a:spLocks noChangeShapeType="1"/>
                </p:cNvSpPr>
                <p:nvPr/>
              </p:nvSpPr>
              <p:spPr bwMode="auto">
                <a:xfrm flipV="1">
                  <a:off x="104" y="1907"/>
                  <a:ext cx="5" cy="1486"/>
                </a:xfrm>
                <a:prstGeom prst="line">
                  <a:avLst/>
                </a:prstGeom>
                <a:noFill/>
                <a:ln w="25400">
                  <a:solidFill>
                    <a:srgbClr val="FAFD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5" name="Line 27">
                  <a:extLst>
                    <a:ext uri="{FF2B5EF4-FFF2-40B4-BE49-F238E27FC236}">
                      <a16:creationId xmlns:a16="http://schemas.microsoft.com/office/drawing/2014/main" id="{189A8F42-0D9D-0A3A-3E3D-0ADB62CE51B1}"/>
                    </a:ext>
                  </a:extLst>
                </p:cNvPr>
                <p:cNvSpPr>
                  <a:spLocks noChangeShapeType="1"/>
                </p:cNvSpPr>
                <p:nvPr/>
              </p:nvSpPr>
              <p:spPr bwMode="auto">
                <a:xfrm flipV="1">
                  <a:off x="143" y="1772"/>
                  <a:ext cx="74" cy="106"/>
                </a:xfrm>
                <a:prstGeom prst="line">
                  <a:avLst/>
                </a:prstGeom>
                <a:noFill/>
                <a:ln w="25400">
                  <a:solidFill>
                    <a:srgbClr val="FAFD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6" name="Line 28">
                  <a:extLst>
                    <a:ext uri="{FF2B5EF4-FFF2-40B4-BE49-F238E27FC236}">
                      <a16:creationId xmlns:a16="http://schemas.microsoft.com/office/drawing/2014/main" id="{F8DD460A-6223-E4C2-0CC5-95D5E89F4E33}"/>
                    </a:ext>
                  </a:extLst>
                </p:cNvPr>
                <p:cNvSpPr>
                  <a:spLocks noChangeShapeType="1"/>
                </p:cNvSpPr>
                <p:nvPr/>
              </p:nvSpPr>
              <p:spPr bwMode="auto">
                <a:xfrm flipH="1" flipV="1">
                  <a:off x="763" y="1217"/>
                  <a:ext cx="325" cy="274"/>
                </a:xfrm>
                <a:prstGeom prst="line">
                  <a:avLst/>
                </a:prstGeom>
                <a:noFill/>
                <a:ln w="25400">
                  <a:solidFill>
                    <a:srgbClr val="FAFD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7" name="Line 29">
                  <a:extLst>
                    <a:ext uri="{FF2B5EF4-FFF2-40B4-BE49-F238E27FC236}">
                      <a16:creationId xmlns:a16="http://schemas.microsoft.com/office/drawing/2014/main" id="{CFF5AA08-3780-D8EA-5D7B-B6EB05F1DD81}"/>
                    </a:ext>
                  </a:extLst>
                </p:cNvPr>
                <p:cNvSpPr>
                  <a:spLocks noChangeShapeType="1"/>
                </p:cNvSpPr>
                <p:nvPr/>
              </p:nvSpPr>
              <p:spPr bwMode="auto">
                <a:xfrm flipH="1">
                  <a:off x="235" y="1275"/>
                  <a:ext cx="529" cy="434"/>
                </a:xfrm>
                <a:prstGeom prst="line">
                  <a:avLst/>
                </a:prstGeom>
                <a:noFill/>
                <a:ln w="25400">
                  <a:solidFill>
                    <a:srgbClr val="FAFD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8" name="AutoShape 30">
                  <a:extLst>
                    <a:ext uri="{FF2B5EF4-FFF2-40B4-BE49-F238E27FC236}">
                      <a16:creationId xmlns:a16="http://schemas.microsoft.com/office/drawing/2014/main" id="{23559B6E-9778-CDFE-56DF-7146551378D7}"/>
                    </a:ext>
                  </a:extLst>
                </p:cNvPr>
                <p:cNvSpPr>
                  <a:spLocks noChangeArrowheads="1"/>
                </p:cNvSpPr>
                <p:nvPr/>
              </p:nvSpPr>
              <p:spPr bwMode="auto">
                <a:xfrm>
                  <a:off x="718" y="1172"/>
                  <a:ext cx="115" cy="109"/>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9" name="Rectangle 31">
                  <a:extLst>
                    <a:ext uri="{FF2B5EF4-FFF2-40B4-BE49-F238E27FC236}">
                      <a16:creationId xmlns:a16="http://schemas.microsoft.com/office/drawing/2014/main" id="{FDC0C906-E5A1-0C8D-2163-0A88174EE9F7}"/>
                    </a:ext>
                  </a:extLst>
                </p:cNvPr>
                <p:cNvSpPr>
                  <a:spLocks noChangeArrowheads="1"/>
                </p:cNvSpPr>
                <p:nvPr/>
              </p:nvSpPr>
              <p:spPr bwMode="auto">
                <a:xfrm>
                  <a:off x="371" y="2622"/>
                  <a:ext cx="2587" cy="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3600" i="1">
                      <a:solidFill>
                        <a:srgbClr val="FFFFFF"/>
                      </a:solidFill>
                      <a:effectLst>
                        <a:outerShdw blurRad="38100" dist="38100" dir="2700000" algn="tl">
                          <a:srgbClr val="000000"/>
                        </a:outerShdw>
                      </a:effectLst>
                      <a:latin typeface="Arial" panose="020B0604020202020204" pitchFamily="34" charset="0"/>
                    </a:rPr>
                    <a:t>Mediterranean Sea</a:t>
                  </a:r>
                </a:p>
              </p:txBody>
            </p:sp>
            <p:sp>
              <p:nvSpPr>
                <p:cNvPr id="37920" name="Rectangle 32">
                  <a:extLst>
                    <a:ext uri="{FF2B5EF4-FFF2-40B4-BE49-F238E27FC236}">
                      <a16:creationId xmlns:a16="http://schemas.microsoft.com/office/drawing/2014/main" id="{4BD23373-0279-8E8C-1321-92CDEAB8EEF0}"/>
                    </a:ext>
                  </a:extLst>
                </p:cNvPr>
                <p:cNvSpPr>
                  <a:spLocks noChangeArrowheads="1"/>
                </p:cNvSpPr>
                <p:nvPr/>
              </p:nvSpPr>
              <p:spPr bwMode="auto">
                <a:xfrm>
                  <a:off x="35" y="3621"/>
                  <a:ext cx="1036" cy="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3600">
                      <a:solidFill>
                        <a:srgbClr val="FFFFFF"/>
                      </a:solidFill>
                      <a:effectLst>
                        <a:outerShdw blurRad="38100" dist="38100" dir="2700000" algn="tl">
                          <a:srgbClr val="000000"/>
                        </a:outerShdw>
                      </a:effectLst>
                      <a:latin typeface="Arial" panose="020B0604020202020204" pitchFamily="34" charset="0"/>
                    </a:rPr>
                    <a:t>Cyprus</a:t>
                  </a:r>
                </a:p>
              </p:txBody>
            </p:sp>
            <p:sp>
              <p:nvSpPr>
                <p:cNvPr id="37921" name="AutoShape 33">
                  <a:extLst>
                    <a:ext uri="{FF2B5EF4-FFF2-40B4-BE49-F238E27FC236}">
                      <a16:creationId xmlns:a16="http://schemas.microsoft.com/office/drawing/2014/main" id="{10347150-DCEC-6B73-FA46-CBC6AA45A675}"/>
                    </a:ext>
                  </a:extLst>
                </p:cNvPr>
                <p:cNvSpPr>
                  <a:spLocks noChangeArrowheads="1"/>
                </p:cNvSpPr>
                <p:nvPr/>
              </p:nvSpPr>
              <p:spPr bwMode="auto">
                <a:xfrm>
                  <a:off x="3796" y="2669"/>
                  <a:ext cx="136" cy="88"/>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2" name="Rectangle 34">
                  <a:extLst>
                    <a:ext uri="{FF2B5EF4-FFF2-40B4-BE49-F238E27FC236}">
                      <a16:creationId xmlns:a16="http://schemas.microsoft.com/office/drawing/2014/main" id="{8E8E3AB8-982F-9AEF-79F5-4D7FD5D73D65}"/>
                    </a:ext>
                  </a:extLst>
                </p:cNvPr>
                <p:cNvSpPr>
                  <a:spLocks noChangeArrowheads="1"/>
                </p:cNvSpPr>
                <p:nvPr/>
              </p:nvSpPr>
              <p:spPr bwMode="auto">
                <a:xfrm>
                  <a:off x="3875" y="2700"/>
                  <a:ext cx="86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solidFill>
                        <a:srgbClr val="FFFFFF"/>
                      </a:solidFill>
                      <a:effectLst>
                        <a:outerShdw blurRad="38100" dist="38100" dir="2700000" algn="tl">
                          <a:srgbClr val="000000"/>
                        </a:outerShdw>
                      </a:effectLst>
                      <a:latin typeface="Arial" panose="020B0604020202020204" pitchFamily="34" charset="0"/>
                    </a:rPr>
                    <a:t>Seleucia</a:t>
                  </a:r>
                </a:p>
              </p:txBody>
            </p:sp>
            <p:sp>
              <p:nvSpPr>
                <p:cNvPr id="37923" name="AutoShape 35">
                  <a:extLst>
                    <a:ext uri="{FF2B5EF4-FFF2-40B4-BE49-F238E27FC236}">
                      <a16:creationId xmlns:a16="http://schemas.microsoft.com/office/drawing/2014/main" id="{C93CFE8F-F8CF-5B96-0AD5-2B97E208B614}"/>
                    </a:ext>
                  </a:extLst>
                </p:cNvPr>
                <p:cNvSpPr>
                  <a:spLocks noChangeArrowheads="1"/>
                </p:cNvSpPr>
                <p:nvPr/>
              </p:nvSpPr>
              <p:spPr bwMode="auto">
                <a:xfrm>
                  <a:off x="772" y="3485"/>
                  <a:ext cx="136" cy="88"/>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4" name="Rectangle 36">
                  <a:extLst>
                    <a:ext uri="{FF2B5EF4-FFF2-40B4-BE49-F238E27FC236}">
                      <a16:creationId xmlns:a16="http://schemas.microsoft.com/office/drawing/2014/main" id="{1BD14973-DFCE-29CD-4BCD-5A0D6885577C}"/>
                    </a:ext>
                  </a:extLst>
                </p:cNvPr>
                <p:cNvSpPr>
                  <a:spLocks noChangeArrowheads="1"/>
                </p:cNvSpPr>
                <p:nvPr/>
              </p:nvSpPr>
              <p:spPr bwMode="auto">
                <a:xfrm>
                  <a:off x="899" y="3516"/>
                  <a:ext cx="87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solidFill>
                        <a:srgbClr val="FFFFFF"/>
                      </a:solidFill>
                      <a:effectLst>
                        <a:outerShdw blurRad="38100" dist="38100" dir="2700000" algn="tl">
                          <a:srgbClr val="000000"/>
                        </a:outerShdw>
                      </a:effectLst>
                      <a:latin typeface="Arial" panose="020B0604020202020204" pitchFamily="34" charset="0"/>
                    </a:rPr>
                    <a:t>Salamas</a:t>
                  </a:r>
                </a:p>
              </p:txBody>
            </p:sp>
            <p:sp>
              <p:nvSpPr>
                <p:cNvPr id="37925" name="AutoShape 37">
                  <a:extLst>
                    <a:ext uri="{FF2B5EF4-FFF2-40B4-BE49-F238E27FC236}">
                      <a16:creationId xmlns:a16="http://schemas.microsoft.com/office/drawing/2014/main" id="{E558B875-24D1-B231-CF36-674ABBA61A88}"/>
                    </a:ext>
                  </a:extLst>
                </p:cNvPr>
                <p:cNvSpPr>
                  <a:spLocks noChangeArrowheads="1"/>
                </p:cNvSpPr>
                <p:nvPr/>
              </p:nvSpPr>
              <p:spPr bwMode="auto">
                <a:xfrm>
                  <a:off x="4" y="3437"/>
                  <a:ext cx="136" cy="88"/>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6" name="Rectangle 38">
                  <a:extLst>
                    <a:ext uri="{FF2B5EF4-FFF2-40B4-BE49-F238E27FC236}">
                      <a16:creationId xmlns:a16="http://schemas.microsoft.com/office/drawing/2014/main" id="{1B6ABDD0-10A7-374F-34ED-9334F9C05D2E}"/>
                    </a:ext>
                  </a:extLst>
                </p:cNvPr>
                <p:cNvSpPr>
                  <a:spLocks noChangeArrowheads="1"/>
                </p:cNvSpPr>
                <p:nvPr/>
              </p:nvSpPr>
              <p:spPr bwMode="auto">
                <a:xfrm>
                  <a:off x="83" y="3228"/>
                  <a:ext cx="77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solidFill>
                        <a:srgbClr val="FFFFFF"/>
                      </a:solidFill>
                      <a:effectLst>
                        <a:outerShdw blurRad="38100" dist="38100" dir="2700000" algn="tl">
                          <a:srgbClr val="000000"/>
                        </a:outerShdw>
                      </a:effectLst>
                      <a:latin typeface="Arial" panose="020B0604020202020204" pitchFamily="34" charset="0"/>
                    </a:rPr>
                    <a:t>Paphos</a:t>
                  </a:r>
                </a:p>
              </p:txBody>
            </p:sp>
            <p:sp>
              <p:nvSpPr>
                <p:cNvPr id="37927" name="Rectangle 39">
                  <a:extLst>
                    <a:ext uri="{FF2B5EF4-FFF2-40B4-BE49-F238E27FC236}">
                      <a16:creationId xmlns:a16="http://schemas.microsoft.com/office/drawing/2014/main" id="{2CAB4EB7-0909-384E-BBB8-D40AED102B20}"/>
                    </a:ext>
                  </a:extLst>
                </p:cNvPr>
                <p:cNvSpPr>
                  <a:spLocks noChangeArrowheads="1"/>
                </p:cNvSpPr>
                <p:nvPr/>
              </p:nvSpPr>
              <p:spPr bwMode="auto">
                <a:xfrm>
                  <a:off x="131" y="1836"/>
                  <a:ext cx="65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solidFill>
                        <a:srgbClr val="FFFFFF"/>
                      </a:solidFill>
                      <a:effectLst>
                        <a:outerShdw blurRad="38100" dist="38100" dir="2700000" algn="tl">
                          <a:srgbClr val="000000"/>
                        </a:outerShdw>
                      </a:effectLst>
                      <a:latin typeface="Arial" panose="020B0604020202020204" pitchFamily="34" charset="0"/>
                    </a:rPr>
                    <a:t>Attalia</a:t>
                  </a:r>
                </a:p>
              </p:txBody>
            </p:sp>
            <p:sp>
              <p:nvSpPr>
                <p:cNvPr id="37928" name="AutoShape 40">
                  <a:extLst>
                    <a:ext uri="{FF2B5EF4-FFF2-40B4-BE49-F238E27FC236}">
                      <a16:creationId xmlns:a16="http://schemas.microsoft.com/office/drawing/2014/main" id="{46912D51-DC67-A529-A7F0-6AA054DD4FB0}"/>
                    </a:ext>
                  </a:extLst>
                </p:cNvPr>
                <p:cNvSpPr>
                  <a:spLocks noChangeArrowheads="1"/>
                </p:cNvSpPr>
                <p:nvPr/>
              </p:nvSpPr>
              <p:spPr bwMode="auto">
                <a:xfrm>
                  <a:off x="52" y="1853"/>
                  <a:ext cx="136" cy="88"/>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9" name="Rectangle 41">
                  <a:extLst>
                    <a:ext uri="{FF2B5EF4-FFF2-40B4-BE49-F238E27FC236}">
                      <a16:creationId xmlns:a16="http://schemas.microsoft.com/office/drawing/2014/main" id="{1AD80898-6830-EF45-9901-EF198399EDB9}"/>
                    </a:ext>
                  </a:extLst>
                </p:cNvPr>
                <p:cNvSpPr>
                  <a:spLocks noChangeArrowheads="1"/>
                </p:cNvSpPr>
                <p:nvPr/>
              </p:nvSpPr>
              <p:spPr bwMode="auto">
                <a:xfrm>
                  <a:off x="245" y="1590"/>
                  <a:ext cx="63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solidFill>
                        <a:srgbClr val="FFFFFF"/>
                      </a:solidFill>
                      <a:effectLst>
                        <a:outerShdw blurRad="38100" dist="38100" dir="2700000" algn="tl">
                          <a:srgbClr val="000000"/>
                        </a:outerShdw>
                      </a:effectLst>
                      <a:latin typeface="Arial" panose="020B0604020202020204" pitchFamily="34" charset="0"/>
                    </a:rPr>
                    <a:t>Perga</a:t>
                  </a:r>
                </a:p>
              </p:txBody>
            </p:sp>
            <p:sp>
              <p:nvSpPr>
                <p:cNvPr id="37930" name="AutoShape 42">
                  <a:extLst>
                    <a:ext uri="{FF2B5EF4-FFF2-40B4-BE49-F238E27FC236}">
                      <a16:creationId xmlns:a16="http://schemas.microsoft.com/office/drawing/2014/main" id="{5DA9677D-82F2-2A25-DFED-C07EA5E31DAB}"/>
                    </a:ext>
                  </a:extLst>
                </p:cNvPr>
                <p:cNvSpPr>
                  <a:spLocks noChangeArrowheads="1"/>
                </p:cNvSpPr>
                <p:nvPr/>
              </p:nvSpPr>
              <p:spPr bwMode="auto">
                <a:xfrm>
                  <a:off x="166" y="1688"/>
                  <a:ext cx="136" cy="88"/>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1" name="Line 43">
                  <a:extLst>
                    <a:ext uri="{FF2B5EF4-FFF2-40B4-BE49-F238E27FC236}">
                      <a16:creationId xmlns:a16="http://schemas.microsoft.com/office/drawing/2014/main" id="{ACE0ECE1-9C29-3081-6FDD-A16E4BC8B62D}"/>
                    </a:ext>
                  </a:extLst>
                </p:cNvPr>
                <p:cNvSpPr>
                  <a:spLocks noChangeShapeType="1"/>
                </p:cNvSpPr>
                <p:nvPr/>
              </p:nvSpPr>
              <p:spPr bwMode="auto">
                <a:xfrm flipV="1">
                  <a:off x="977" y="1544"/>
                  <a:ext cx="74" cy="106"/>
                </a:xfrm>
                <a:prstGeom prst="line">
                  <a:avLst/>
                </a:prstGeom>
                <a:noFill/>
                <a:ln w="25400">
                  <a:solidFill>
                    <a:srgbClr val="FAFD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2" name="Line 44">
                  <a:extLst>
                    <a:ext uri="{FF2B5EF4-FFF2-40B4-BE49-F238E27FC236}">
                      <a16:creationId xmlns:a16="http://schemas.microsoft.com/office/drawing/2014/main" id="{365C8B8E-3346-2D89-96EA-4FE68CA179B1}"/>
                    </a:ext>
                  </a:extLst>
                </p:cNvPr>
                <p:cNvSpPr>
                  <a:spLocks noChangeShapeType="1"/>
                </p:cNvSpPr>
                <p:nvPr/>
              </p:nvSpPr>
              <p:spPr bwMode="auto">
                <a:xfrm flipH="1" flipV="1">
                  <a:off x="958" y="1700"/>
                  <a:ext cx="202" cy="241"/>
                </a:xfrm>
                <a:prstGeom prst="line">
                  <a:avLst/>
                </a:prstGeom>
                <a:noFill/>
                <a:ln w="25400">
                  <a:solidFill>
                    <a:srgbClr val="FAFD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3" name="Arc 45">
                  <a:extLst>
                    <a:ext uri="{FF2B5EF4-FFF2-40B4-BE49-F238E27FC236}">
                      <a16:creationId xmlns:a16="http://schemas.microsoft.com/office/drawing/2014/main" id="{6D3CCAAF-254F-405B-4A4C-6B9BB0179050}"/>
                    </a:ext>
                  </a:extLst>
                </p:cNvPr>
                <p:cNvSpPr>
                  <a:spLocks/>
                </p:cNvSpPr>
                <p:nvPr/>
              </p:nvSpPr>
              <p:spPr bwMode="auto">
                <a:xfrm>
                  <a:off x="151" y="2357"/>
                  <a:ext cx="3610" cy="33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0" y="11929"/>
                        <a:pt x="0" y="0"/>
                      </a:cubicBezTo>
                    </a:path>
                    <a:path w="21600" h="21600" stroke="0" extrusionOk="0">
                      <a:moveTo>
                        <a:pt x="21600" y="21599"/>
                      </a:moveTo>
                      <a:cubicBezTo>
                        <a:pt x="9670" y="21599"/>
                        <a:pt x="0" y="11929"/>
                        <a:pt x="0" y="0"/>
                      </a:cubicBezTo>
                      <a:lnTo>
                        <a:pt x="21600" y="0"/>
                      </a:lnTo>
                      <a:close/>
                    </a:path>
                  </a:pathLst>
                </a:custGeom>
                <a:noFill/>
                <a:ln w="25400" cap="rnd">
                  <a:solidFill>
                    <a:srgbClr val="FAFD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4" name="Rectangle 46">
                  <a:extLst>
                    <a:ext uri="{FF2B5EF4-FFF2-40B4-BE49-F238E27FC236}">
                      <a16:creationId xmlns:a16="http://schemas.microsoft.com/office/drawing/2014/main" id="{5F60A303-F80D-BC76-BD29-5F8691F1F23A}"/>
                    </a:ext>
                  </a:extLst>
                </p:cNvPr>
                <p:cNvSpPr>
                  <a:spLocks noChangeArrowheads="1"/>
                </p:cNvSpPr>
                <p:nvPr/>
              </p:nvSpPr>
              <p:spPr bwMode="auto">
                <a:xfrm>
                  <a:off x="2873" y="11"/>
                  <a:ext cx="2521"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3200">
                      <a:solidFill>
                        <a:schemeClr val="bg2"/>
                      </a:solidFill>
                      <a:effectLst>
                        <a:outerShdw blurRad="38100" dist="38100" dir="2700000" algn="tl">
                          <a:srgbClr val="FFFFFF"/>
                        </a:outerShdw>
                      </a:effectLst>
                    </a:rPr>
                    <a:t>1st Missionary Journey</a:t>
                  </a:r>
                </a:p>
              </p:txBody>
            </p:sp>
            <p:sp>
              <p:nvSpPr>
                <p:cNvPr id="37935" name="Rectangle 47">
                  <a:extLst>
                    <a:ext uri="{FF2B5EF4-FFF2-40B4-BE49-F238E27FC236}">
                      <a16:creationId xmlns:a16="http://schemas.microsoft.com/office/drawing/2014/main" id="{8719F975-CEF8-340F-A001-A70A3269D14F}"/>
                    </a:ext>
                  </a:extLst>
                </p:cNvPr>
                <p:cNvSpPr>
                  <a:spLocks noChangeArrowheads="1"/>
                </p:cNvSpPr>
                <p:nvPr/>
              </p:nvSpPr>
              <p:spPr bwMode="auto">
                <a:xfrm>
                  <a:off x="3485" y="223"/>
                  <a:ext cx="1439"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3200">
                      <a:solidFill>
                        <a:schemeClr val="bg2"/>
                      </a:solidFill>
                      <a:effectLst>
                        <a:outerShdw blurRad="38100" dist="38100" dir="2700000" algn="tl">
                          <a:srgbClr val="FFFFFF"/>
                        </a:outerShdw>
                      </a:effectLst>
                    </a:rPr>
                    <a:t>Acts 13 &amp; 14</a:t>
                  </a:r>
                </a:p>
              </p:txBody>
            </p:sp>
            <p:sp>
              <p:nvSpPr>
                <p:cNvPr id="37936" name="Rectangle 48">
                  <a:extLst>
                    <a:ext uri="{FF2B5EF4-FFF2-40B4-BE49-F238E27FC236}">
                      <a16:creationId xmlns:a16="http://schemas.microsoft.com/office/drawing/2014/main" id="{588E75EC-9E99-1667-2573-EBF4634CE9C0}"/>
                    </a:ext>
                  </a:extLst>
                </p:cNvPr>
                <p:cNvSpPr>
                  <a:spLocks noChangeArrowheads="1"/>
                </p:cNvSpPr>
                <p:nvPr/>
              </p:nvSpPr>
              <p:spPr bwMode="auto">
                <a:xfrm>
                  <a:off x="3185" y="851"/>
                  <a:ext cx="2408" cy="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3600" i="1">
                      <a:effectLst>
                        <a:outerShdw blurRad="38100" dist="38100" dir="2700000" algn="tl">
                          <a:srgbClr val="000000"/>
                        </a:outerShdw>
                      </a:effectLst>
                    </a:rPr>
                    <a:t>Modern Day Turkey</a:t>
                  </a:r>
                </a:p>
              </p:txBody>
            </p:sp>
            <p:sp>
              <p:nvSpPr>
                <p:cNvPr id="37937" name="Line 49">
                  <a:extLst>
                    <a:ext uri="{FF2B5EF4-FFF2-40B4-BE49-F238E27FC236}">
                      <a16:creationId xmlns:a16="http://schemas.microsoft.com/office/drawing/2014/main" id="{65C30D57-80BF-830F-1FFF-315C5DA08597}"/>
                    </a:ext>
                  </a:extLst>
                </p:cNvPr>
                <p:cNvSpPr>
                  <a:spLocks noChangeShapeType="1"/>
                </p:cNvSpPr>
                <p:nvPr/>
              </p:nvSpPr>
              <p:spPr bwMode="auto">
                <a:xfrm flipH="1">
                  <a:off x="2016" y="3209"/>
                  <a:ext cx="112" cy="8"/>
                </a:xfrm>
                <a:prstGeom prst="line">
                  <a:avLst/>
                </a:prstGeom>
                <a:noFill/>
                <a:ln w="25400">
                  <a:solidFill>
                    <a:srgbClr val="FAFD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8" name="Line 50">
                  <a:extLst>
                    <a:ext uri="{FF2B5EF4-FFF2-40B4-BE49-F238E27FC236}">
                      <a16:creationId xmlns:a16="http://schemas.microsoft.com/office/drawing/2014/main" id="{50E27B6C-B88D-137C-094C-23ABE7EF4A93}"/>
                    </a:ext>
                  </a:extLst>
                </p:cNvPr>
                <p:cNvSpPr>
                  <a:spLocks noChangeShapeType="1"/>
                </p:cNvSpPr>
                <p:nvPr/>
              </p:nvSpPr>
              <p:spPr bwMode="auto">
                <a:xfrm flipH="1">
                  <a:off x="352" y="3505"/>
                  <a:ext cx="112" cy="0"/>
                </a:xfrm>
                <a:prstGeom prst="line">
                  <a:avLst/>
                </a:prstGeom>
                <a:noFill/>
                <a:ln w="25400">
                  <a:solidFill>
                    <a:srgbClr val="FAFD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9" name="Line 51">
                  <a:extLst>
                    <a:ext uri="{FF2B5EF4-FFF2-40B4-BE49-F238E27FC236}">
                      <a16:creationId xmlns:a16="http://schemas.microsoft.com/office/drawing/2014/main" id="{BD7A5333-0718-EEF8-CDD6-DC073993D6F1}"/>
                    </a:ext>
                  </a:extLst>
                </p:cNvPr>
                <p:cNvSpPr>
                  <a:spLocks noChangeShapeType="1"/>
                </p:cNvSpPr>
                <p:nvPr/>
              </p:nvSpPr>
              <p:spPr bwMode="auto">
                <a:xfrm flipV="1">
                  <a:off x="104" y="2817"/>
                  <a:ext cx="0" cy="96"/>
                </a:xfrm>
                <a:prstGeom prst="line">
                  <a:avLst/>
                </a:prstGeom>
                <a:noFill/>
                <a:ln w="25400">
                  <a:solidFill>
                    <a:srgbClr val="FAFD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0" name="Line 52">
                  <a:extLst>
                    <a:ext uri="{FF2B5EF4-FFF2-40B4-BE49-F238E27FC236}">
                      <a16:creationId xmlns:a16="http://schemas.microsoft.com/office/drawing/2014/main" id="{1BE9AA47-4B2F-DDC7-1136-409130E94B00}"/>
                    </a:ext>
                  </a:extLst>
                </p:cNvPr>
                <p:cNvSpPr>
                  <a:spLocks noChangeShapeType="1"/>
                </p:cNvSpPr>
                <p:nvPr/>
              </p:nvSpPr>
              <p:spPr bwMode="auto">
                <a:xfrm>
                  <a:off x="1504" y="2617"/>
                  <a:ext cx="80" cy="8"/>
                </a:xfrm>
                <a:prstGeom prst="line">
                  <a:avLst/>
                </a:prstGeom>
                <a:noFill/>
                <a:ln w="25400">
                  <a:solidFill>
                    <a:srgbClr val="FAFD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1" name="Rectangle 53">
                  <a:extLst>
                    <a:ext uri="{FF2B5EF4-FFF2-40B4-BE49-F238E27FC236}">
                      <a16:creationId xmlns:a16="http://schemas.microsoft.com/office/drawing/2014/main" id="{755A10F9-418B-1BDC-9C8E-6C5B4F5BEA3A}"/>
                    </a:ext>
                  </a:extLst>
                </p:cNvPr>
                <p:cNvSpPr>
                  <a:spLocks noChangeArrowheads="1"/>
                </p:cNvSpPr>
                <p:nvPr/>
              </p:nvSpPr>
              <p:spPr bwMode="auto">
                <a:xfrm>
                  <a:off x="3610" y="3830"/>
                  <a:ext cx="12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400">
                      <a:latin typeface="Arial" panose="020B0604020202020204" pitchFamily="34" charset="0"/>
                    </a:rPr>
                    <a:t>Satellite Image - NASA</a:t>
                  </a:r>
                </a:p>
              </p:txBody>
            </p:sp>
          </p:grpSp>
        </p:grpSp>
        <p:sp>
          <p:nvSpPr>
            <p:cNvPr id="37896" name="Rectangle 8">
              <a:extLst>
                <a:ext uri="{FF2B5EF4-FFF2-40B4-BE49-F238E27FC236}">
                  <a16:creationId xmlns:a16="http://schemas.microsoft.com/office/drawing/2014/main" id="{1CF9A32F-5130-B37C-0D78-947B43544D1D}"/>
                </a:ext>
              </a:extLst>
            </p:cNvPr>
            <p:cNvSpPr>
              <a:spLocks noChangeArrowheads="1"/>
            </p:cNvSpPr>
            <p:nvPr/>
          </p:nvSpPr>
          <p:spPr bwMode="auto">
            <a:xfrm>
              <a:off x="0" y="46"/>
              <a:ext cx="10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1400">
                  <a:solidFill>
                    <a:srgbClr val="FFFFFF"/>
                  </a:solidFill>
                  <a:latin typeface="Arial Narrow" panose="020B0606020202030204" pitchFamily="34" charset="0"/>
                </a:rPr>
                <a:t>©  EBibleTeacher.com  </a:t>
              </a:r>
            </a:p>
          </p:txBody>
        </p:sp>
      </p:grpSp>
      <p:sp>
        <p:nvSpPr>
          <p:cNvPr id="37898" name="Rectangle 10">
            <a:extLst>
              <a:ext uri="{FF2B5EF4-FFF2-40B4-BE49-F238E27FC236}">
                <a16:creationId xmlns:a16="http://schemas.microsoft.com/office/drawing/2014/main" id="{9090EC32-39AE-C50A-01BB-DCEEB1C9EFDC}"/>
              </a:ext>
            </a:extLst>
          </p:cNvPr>
          <p:cNvSpPr>
            <a:spLocks noGrp="1" noChangeArrowheads="1"/>
          </p:cNvSpPr>
          <p:nvPr>
            <p:ph type="title" idx="4294967295"/>
          </p:nvPr>
        </p:nvSpPr>
        <p:spPr>
          <a:xfrm>
            <a:off x="9391650" y="420688"/>
            <a:ext cx="1028700" cy="400050"/>
          </a:xfrm>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r>
              <a:rPr lang="en-US" altLang="en-US" sz="100">
                <a:solidFill>
                  <a:schemeClr val="bg1"/>
                </a:solidFill>
                <a:latin typeface="Arial Narrow" panose="020B0606020202030204" pitchFamily="34" charset="0"/>
              </a:rPr>
              <a:t>Paul-1st Missionary Journey</a:t>
            </a:r>
            <a:endParaRPr lang="en-US" altLang="en-US" sz="100">
              <a:solidFill>
                <a:schemeClr val="bg1"/>
              </a:solidFill>
            </a:endParaRPr>
          </a:p>
        </p:txBody>
      </p:sp>
      <p:sp>
        <p:nvSpPr>
          <p:cNvPr id="37899" name="Text Box 11">
            <a:extLst>
              <a:ext uri="{FF2B5EF4-FFF2-40B4-BE49-F238E27FC236}">
                <a16:creationId xmlns:a16="http://schemas.microsoft.com/office/drawing/2014/main" id="{4A296098-F18C-0271-2662-B563D5672DC5}"/>
              </a:ext>
            </a:extLst>
          </p:cNvPr>
          <p:cNvSpPr txBox="1">
            <a:spLocks noChangeArrowheads="1"/>
          </p:cNvSpPr>
          <p:nvPr/>
        </p:nvSpPr>
        <p:spPr bwMode="auto">
          <a:xfrm>
            <a:off x="9817100" y="6491288"/>
            <a:ext cx="850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Franklin Gothic Heavy" panose="020B0903020102020204" pitchFamily="34" charset="0"/>
                <a:hlinkClick r:id="rId4" action="ppaction://hlinksldjump"/>
              </a:rPr>
              <a:t>INDEX</a:t>
            </a:r>
            <a:endParaRPr lang="en-US" altLang="en-US">
              <a:latin typeface="Franklin Gothic Heavy" panose="020B0903020102020204" pitchFamily="34" charset="0"/>
            </a:endParaRPr>
          </a:p>
        </p:txBody>
      </p:sp>
      <p:sp>
        <p:nvSpPr>
          <p:cNvPr id="2" name="Arrow: Down 1">
            <a:extLst>
              <a:ext uri="{FF2B5EF4-FFF2-40B4-BE49-F238E27FC236}">
                <a16:creationId xmlns:a16="http://schemas.microsoft.com/office/drawing/2014/main" id="{214EEFE4-3F59-4852-E4D1-F954E6709766}"/>
              </a:ext>
            </a:extLst>
          </p:cNvPr>
          <p:cNvSpPr/>
          <p:nvPr/>
        </p:nvSpPr>
        <p:spPr>
          <a:xfrm rot="18195793">
            <a:off x="728419" y="815989"/>
            <a:ext cx="405114" cy="1292365"/>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7146-604F-D40D-768B-248ED815F05F}"/>
              </a:ext>
            </a:extLst>
          </p:cNvPr>
          <p:cNvSpPr>
            <a:spLocks noGrp="1"/>
          </p:cNvSpPr>
          <p:nvPr>
            <p:ph type="title"/>
          </p:nvPr>
        </p:nvSpPr>
        <p:spPr/>
        <p:txBody>
          <a:bodyPr/>
          <a:lstStyle/>
          <a:p>
            <a:r>
              <a:rPr lang="en-US" dirty="0"/>
              <a:t>Rejoice that the Gospel Is Embraced</a:t>
            </a:r>
          </a:p>
        </p:txBody>
      </p:sp>
      <p:sp>
        <p:nvSpPr>
          <p:cNvPr id="3" name="Content Placeholder 2">
            <a:extLst>
              <a:ext uri="{FF2B5EF4-FFF2-40B4-BE49-F238E27FC236}">
                <a16:creationId xmlns:a16="http://schemas.microsoft.com/office/drawing/2014/main" id="{00A9C8A0-CD2E-A5A9-3954-847068DC9D5C}"/>
              </a:ext>
            </a:extLst>
          </p:cNvPr>
          <p:cNvSpPr>
            <a:spLocks noGrp="1"/>
          </p:cNvSpPr>
          <p:nvPr>
            <p:ph idx="1"/>
          </p:nvPr>
        </p:nvSpPr>
        <p:spPr/>
        <p:txBody>
          <a:bodyPr/>
          <a:lstStyle/>
          <a:p>
            <a:r>
              <a:rPr lang="en-US" dirty="0"/>
              <a:t>List ways in which Gentiles respond to the declaration that the gospel was for them.</a:t>
            </a:r>
          </a:p>
        </p:txBody>
      </p:sp>
      <p:sp>
        <p:nvSpPr>
          <p:cNvPr id="4" name="TextBox 3">
            <a:extLst>
              <a:ext uri="{FF2B5EF4-FFF2-40B4-BE49-F238E27FC236}">
                <a16:creationId xmlns:a16="http://schemas.microsoft.com/office/drawing/2014/main" id="{3B6C8AF5-A1EB-ECCB-F16D-9D999124F7DF}"/>
              </a:ext>
            </a:extLst>
          </p:cNvPr>
          <p:cNvSpPr txBox="1"/>
          <p:nvPr/>
        </p:nvSpPr>
        <p:spPr>
          <a:xfrm>
            <a:off x="1455709" y="3429000"/>
            <a:ext cx="9280581" cy="2062103"/>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When the Gentiles heard this, they were glad and honored the word of the Lord; and all who were appointed for eternal life believed.  The word of the Lord spread through the whole region</a:t>
            </a:r>
          </a:p>
        </p:txBody>
      </p:sp>
    </p:spTree>
    <p:extLst>
      <p:ext uri="{BB962C8B-B14F-4D97-AF65-F5344CB8AC3E}">
        <p14:creationId xmlns:p14="http://schemas.microsoft.com/office/powerpoint/2010/main" val="404948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06BC-E1BA-D47C-6B31-FAB262665A5A}"/>
              </a:ext>
            </a:extLst>
          </p:cNvPr>
          <p:cNvSpPr>
            <a:spLocks noGrp="1"/>
          </p:cNvSpPr>
          <p:nvPr>
            <p:ph type="title"/>
          </p:nvPr>
        </p:nvSpPr>
        <p:spPr/>
        <p:txBody>
          <a:bodyPr/>
          <a:lstStyle/>
          <a:p>
            <a:r>
              <a:rPr lang="en-US" dirty="0"/>
              <a:t>Rejoice that the Gospel Is Embraced</a:t>
            </a:r>
          </a:p>
        </p:txBody>
      </p:sp>
      <p:sp>
        <p:nvSpPr>
          <p:cNvPr id="3" name="Content Placeholder 2">
            <a:extLst>
              <a:ext uri="{FF2B5EF4-FFF2-40B4-BE49-F238E27FC236}">
                <a16:creationId xmlns:a16="http://schemas.microsoft.com/office/drawing/2014/main" id="{BBCA36B1-BA89-231B-0ED2-CB0071AEFD82}"/>
              </a:ext>
            </a:extLst>
          </p:cNvPr>
          <p:cNvSpPr>
            <a:spLocks noGrp="1"/>
          </p:cNvSpPr>
          <p:nvPr>
            <p:ph idx="1"/>
          </p:nvPr>
        </p:nvSpPr>
        <p:spPr/>
        <p:txBody>
          <a:bodyPr/>
          <a:lstStyle/>
          <a:p>
            <a:r>
              <a:rPr lang="en-US" dirty="0"/>
              <a:t>How did the Jewish opposition express itself? </a:t>
            </a:r>
          </a:p>
          <a:p>
            <a:endParaRPr lang="en-US" dirty="0"/>
          </a:p>
        </p:txBody>
      </p:sp>
      <p:sp>
        <p:nvSpPr>
          <p:cNvPr id="4" name="TextBox 3">
            <a:extLst>
              <a:ext uri="{FF2B5EF4-FFF2-40B4-BE49-F238E27FC236}">
                <a16:creationId xmlns:a16="http://schemas.microsoft.com/office/drawing/2014/main" id="{DBD93E2A-B390-02A1-16C6-1D0FF9B07688}"/>
              </a:ext>
            </a:extLst>
          </p:cNvPr>
          <p:cNvSpPr txBox="1"/>
          <p:nvPr/>
        </p:nvSpPr>
        <p:spPr>
          <a:xfrm>
            <a:off x="1243584" y="3072384"/>
            <a:ext cx="9144000" cy="2062103"/>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But the Jews incited the God-fearing women of high standing and the leading men of the city. They stirred up persecution against Paul and Barnabas, and expelled them from their region. </a:t>
            </a:r>
          </a:p>
        </p:txBody>
      </p:sp>
    </p:spTree>
    <p:extLst>
      <p:ext uri="{BB962C8B-B14F-4D97-AF65-F5344CB8AC3E}">
        <p14:creationId xmlns:p14="http://schemas.microsoft.com/office/powerpoint/2010/main" val="185558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1E2E-0B17-1136-95CF-77617EA367B0}"/>
              </a:ext>
            </a:extLst>
          </p:cNvPr>
          <p:cNvSpPr>
            <a:spLocks noGrp="1"/>
          </p:cNvSpPr>
          <p:nvPr>
            <p:ph type="title"/>
          </p:nvPr>
        </p:nvSpPr>
        <p:spPr/>
        <p:txBody>
          <a:bodyPr/>
          <a:lstStyle/>
          <a:p>
            <a:r>
              <a:rPr lang="en-US" dirty="0"/>
              <a:t>Rejoice that the Gospel Is Embraced</a:t>
            </a:r>
          </a:p>
        </p:txBody>
      </p:sp>
      <p:sp>
        <p:nvSpPr>
          <p:cNvPr id="3" name="Content Placeholder 2">
            <a:extLst>
              <a:ext uri="{FF2B5EF4-FFF2-40B4-BE49-F238E27FC236}">
                <a16:creationId xmlns:a16="http://schemas.microsoft.com/office/drawing/2014/main" id="{3F1A7FFC-1C6A-11F9-C092-3180ACB608A6}"/>
              </a:ext>
            </a:extLst>
          </p:cNvPr>
          <p:cNvSpPr>
            <a:spLocks noGrp="1"/>
          </p:cNvSpPr>
          <p:nvPr>
            <p:ph idx="1"/>
          </p:nvPr>
        </p:nvSpPr>
        <p:spPr/>
        <p:txBody>
          <a:bodyPr/>
          <a:lstStyle/>
          <a:p>
            <a:r>
              <a:rPr lang="en-US" dirty="0"/>
              <a:t>How did Paul and Barnabas respond to the opposition? </a:t>
            </a:r>
          </a:p>
          <a:p>
            <a:endParaRPr lang="en-US" dirty="0"/>
          </a:p>
        </p:txBody>
      </p:sp>
      <p:sp>
        <p:nvSpPr>
          <p:cNvPr id="4" name="TextBox 3">
            <a:extLst>
              <a:ext uri="{FF2B5EF4-FFF2-40B4-BE49-F238E27FC236}">
                <a16:creationId xmlns:a16="http://schemas.microsoft.com/office/drawing/2014/main" id="{2AFA85B8-C4C2-49E6-FDE0-B06B6BDCF4EE}"/>
              </a:ext>
            </a:extLst>
          </p:cNvPr>
          <p:cNvSpPr txBox="1"/>
          <p:nvPr/>
        </p:nvSpPr>
        <p:spPr>
          <a:xfrm>
            <a:off x="2360676" y="3243072"/>
            <a:ext cx="7185660" cy="2062103"/>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So they shook the dust from their feet in protest against them and went to Iconium.  And the disciples were filled with joy and with the Holy Spirit.</a:t>
            </a:r>
          </a:p>
        </p:txBody>
      </p:sp>
    </p:spTree>
    <p:extLst>
      <p:ext uri="{BB962C8B-B14F-4D97-AF65-F5344CB8AC3E}">
        <p14:creationId xmlns:p14="http://schemas.microsoft.com/office/powerpoint/2010/main" val="277405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A58A-9E47-6612-F43D-A0FDE332E515}"/>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052DCFED-661D-5AB4-517D-FFBB326485ED}"/>
              </a:ext>
            </a:extLst>
          </p:cNvPr>
          <p:cNvGrpSpPr/>
          <p:nvPr/>
        </p:nvGrpSpPr>
        <p:grpSpPr>
          <a:xfrm>
            <a:off x="2849598" y="1531916"/>
            <a:ext cx="6492803" cy="4320453"/>
            <a:chOff x="2849598" y="1531916"/>
            <a:chExt cx="6492803" cy="4320453"/>
          </a:xfrm>
        </p:grpSpPr>
        <p:pic>
          <p:nvPicPr>
            <p:cNvPr id="4" name="Picture 3">
              <a:extLst>
                <a:ext uri="{FF2B5EF4-FFF2-40B4-BE49-F238E27FC236}">
                  <a16:creationId xmlns:a16="http://schemas.microsoft.com/office/drawing/2014/main" id="{C878BB50-86E5-1269-D984-D795C899B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29000"/>
              <a:ext cx="5714286" cy="3200000"/>
            </a:xfrm>
            <a:prstGeom prst="rect">
              <a:avLst/>
            </a:prstGeom>
            <a:ln>
              <a:noFill/>
            </a:ln>
            <a:effectLst>
              <a:outerShdw blurRad="292100" dist="139700" dir="2700000" algn="tl" rotWithShape="0">
                <a:srgbClr val="333333">
                  <a:alpha val="65000"/>
                </a:srgbClr>
              </a:outerShdw>
            </a:effectLst>
          </p:spPr>
        </p:pic>
        <p:pic>
          <p:nvPicPr>
            <p:cNvPr id="6" name="Picture 5">
              <a:hlinkClick r:id="rId3"/>
              <a:extLst>
                <a:ext uri="{FF2B5EF4-FFF2-40B4-BE49-F238E27FC236}">
                  <a16:creationId xmlns:a16="http://schemas.microsoft.com/office/drawing/2014/main" id="{3CEB4C40-93B6-E5EC-EC9C-58C854C3A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31916"/>
              <a:ext cx="6492803" cy="4320453"/>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0AB1E2DB-2E86-66E1-3559-BEE37B6B40FD}"/>
              </a:ext>
            </a:extLst>
          </p:cNvPr>
          <p:cNvSpPr txBox="1"/>
          <p:nvPr/>
        </p:nvSpPr>
        <p:spPr>
          <a:xfrm>
            <a:off x="4203865" y="5852369"/>
            <a:ext cx="3811979"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573934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26C0-B15D-A033-9DF9-80CF3D8C3A5A}"/>
              </a:ext>
            </a:extLst>
          </p:cNvPr>
          <p:cNvSpPr>
            <a:spLocks noGrp="1"/>
          </p:cNvSpPr>
          <p:nvPr>
            <p:ph type="title"/>
          </p:nvPr>
        </p:nvSpPr>
        <p:spPr/>
        <p:txBody>
          <a:bodyPr/>
          <a:lstStyle/>
          <a:p>
            <a:r>
              <a:rPr lang="en-US" dirty="0"/>
              <a:t>Rejoice that the Gospel Is Embraced</a:t>
            </a:r>
          </a:p>
        </p:txBody>
      </p:sp>
      <p:sp>
        <p:nvSpPr>
          <p:cNvPr id="3" name="Content Placeholder 2">
            <a:extLst>
              <a:ext uri="{FF2B5EF4-FFF2-40B4-BE49-F238E27FC236}">
                <a16:creationId xmlns:a16="http://schemas.microsoft.com/office/drawing/2014/main" id="{C1A27C68-E7EE-2121-B006-53F1BADFD329}"/>
              </a:ext>
            </a:extLst>
          </p:cNvPr>
          <p:cNvSpPr>
            <a:spLocks noGrp="1"/>
          </p:cNvSpPr>
          <p:nvPr>
            <p:ph idx="1"/>
          </p:nvPr>
        </p:nvSpPr>
        <p:spPr/>
        <p:txBody>
          <a:bodyPr/>
          <a:lstStyle/>
          <a:p>
            <a:r>
              <a:rPr lang="en-US" dirty="0"/>
              <a:t>What was the overall feeling among those who followed Christ? </a:t>
            </a:r>
          </a:p>
          <a:p>
            <a:r>
              <a:rPr lang="en-US" dirty="0"/>
              <a:t>What does this passage teach us about persevering in the face of rejection?</a:t>
            </a:r>
          </a:p>
          <a:p>
            <a:r>
              <a:rPr lang="en-US" dirty="0"/>
              <a:t>What does this passage teach us about joy in the life of a Christian? </a:t>
            </a:r>
          </a:p>
          <a:p>
            <a:endParaRPr lang="en-US" dirty="0"/>
          </a:p>
        </p:txBody>
      </p:sp>
    </p:spTree>
    <p:extLst>
      <p:ext uri="{BB962C8B-B14F-4D97-AF65-F5344CB8AC3E}">
        <p14:creationId xmlns:p14="http://schemas.microsoft.com/office/powerpoint/2010/main" val="273311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C5BFE-76B5-06C8-7314-6CB06DB57DF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F938FA3-CABA-FBB2-3789-5E345FE70D7F}"/>
              </a:ext>
            </a:extLst>
          </p:cNvPr>
          <p:cNvSpPr>
            <a:spLocks noGrp="1"/>
          </p:cNvSpPr>
          <p:nvPr>
            <p:ph idx="1"/>
          </p:nvPr>
        </p:nvSpPr>
        <p:spPr/>
        <p:txBody>
          <a:bodyPr/>
          <a:lstStyle/>
          <a:p>
            <a:r>
              <a:rPr lang="en-US" dirty="0"/>
              <a:t>Reflect. </a:t>
            </a:r>
          </a:p>
          <a:p>
            <a:pPr lvl="1"/>
            <a:r>
              <a:rPr lang="en-US" dirty="0"/>
              <a:t>In what ways could you be a greater part of the Great Commission that Jesus has called you to join, to make disciples of every nation? </a:t>
            </a:r>
          </a:p>
          <a:p>
            <a:pPr lvl="1"/>
            <a:r>
              <a:rPr lang="en-US" dirty="0"/>
              <a:t>Commit to pray for missionaries.</a:t>
            </a:r>
          </a:p>
          <a:p>
            <a:pPr lvl="1"/>
            <a:r>
              <a:rPr lang="en-US" dirty="0"/>
              <a:t>Generously support them, and be a part of sending them out.</a:t>
            </a:r>
          </a:p>
          <a:p>
            <a:endParaRPr lang="en-US" dirty="0"/>
          </a:p>
        </p:txBody>
      </p:sp>
    </p:spTree>
    <p:extLst>
      <p:ext uri="{BB962C8B-B14F-4D97-AF65-F5344CB8AC3E}">
        <p14:creationId xmlns:p14="http://schemas.microsoft.com/office/powerpoint/2010/main" val="487591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55D90-9D9D-F45A-3F0E-C9CCAC60BB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DE174-89C9-B080-83A1-4B40F86B67D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5D5AF28-B3AC-5932-E1DB-9CB36809B2EB}"/>
              </a:ext>
            </a:extLst>
          </p:cNvPr>
          <p:cNvSpPr>
            <a:spLocks noGrp="1"/>
          </p:cNvSpPr>
          <p:nvPr>
            <p:ph idx="1"/>
          </p:nvPr>
        </p:nvSpPr>
        <p:spPr/>
        <p:txBody>
          <a:bodyPr>
            <a:normAutofit/>
          </a:bodyPr>
          <a:lstStyle/>
          <a:p>
            <a:r>
              <a:rPr lang="en-US" dirty="0"/>
              <a:t>Rejoice. </a:t>
            </a:r>
          </a:p>
          <a:p>
            <a:pPr lvl="1"/>
            <a:r>
              <a:rPr lang="en-US" dirty="0"/>
              <a:t>Spend some time in prayer thanking God for His work in your life, in your church, and in our world. </a:t>
            </a:r>
          </a:p>
          <a:p>
            <a:pPr lvl="1"/>
            <a:r>
              <a:rPr lang="en-US" dirty="0"/>
              <a:t>Ask God to allow your heart and mind to be filled with joy in knowing Him and being a part of His work. </a:t>
            </a:r>
          </a:p>
          <a:p>
            <a:pPr lvl="1"/>
            <a:r>
              <a:rPr lang="en-US" dirty="0"/>
              <a:t>Pray that He will protect you from discouragement and negativity, even in the midst of difficulties or painful circumstances.</a:t>
            </a:r>
          </a:p>
        </p:txBody>
      </p:sp>
    </p:spTree>
    <p:extLst>
      <p:ext uri="{BB962C8B-B14F-4D97-AF65-F5344CB8AC3E}">
        <p14:creationId xmlns:p14="http://schemas.microsoft.com/office/powerpoint/2010/main" val="623164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F7A15-A7FB-04FA-3EAE-45147A9DE4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F592B1-6537-98BC-5F00-01EA1F7DB53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1824B02-9608-5A69-D922-59AC771CA868}"/>
              </a:ext>
            </a:extLst>
          </p:cNvPr>
          <p:cNvSpPr>
            <a:spLocks noGrp="1"/>
          </p:cNvSpPr>
          <p:nvPr>
            <p:ph idx="1"/>
          </p:nvPr>
        </p:nvSpPr>
        <p:spPr/>
        <p:txBody>
          <a:bodyPr>
            <a:normAutofit/>
          </a:bodyPr>
          <a:lstStyle/>
          <a:p>
            <a:r>
              <a:rPr lang="en-US" dirty="0"/>
              <a:t>Respond. </a:t>
            </a:r>
          </a:p>
          <a:p>
            <a:pPr lvl="1"/>
            <a:r>
              <a:rPr lang="en-US" dirty="0"/>
              <a:t>Do you sense God is calling you to be more than a mobilizer for overseas missions and that He may be calling you to go. </a:t>
            </a:r>
          </a:p>
          <a:p>
            <a:pPr lvl="1"/>
            <a:r>
              <a:rPr lang="en-US" dirty="0"/>
              <a:t>Tell Him of your willingness</a:t>
            </a:r>
          </a:p>
          <a:p>
            <a:pPr lvl="1"/>
            <a:r>
              <a:rPr lang="en-US" dirty="0"/>
              <a:t>Seek the counsel of one of your pastors or a mature believer to help you discern God’s leading.</a:t>
            </a:r>
          </a:p>
        </p:txBody>
      </p:sp>
    </p:spTree>
    <p:extLst>
      <p:ext uri="{BB962C8B-B14F-4D97-AF65-F5344CB8AC3E}">
        <p14:creationId xmlns:p14="http://schemas.microsoft.com/office/powerpoint/2010/main" val="3742244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87A3-414F-947C-DDED-60A74676C027}"/>
              </a:ext>
            </a:extLst>
          </p:cNvPr>
          <p:cNvSpPr>
            <a:spLocks noGrp="1"/>
          </p:cNvSpPr>
          <p:nvPr>
            <p:ph type="title"/>
          </p:nvPr>
        </p:nvSpPr>
        <p:spPr>
          <a:xfrm>
            <a:off x="3483980" y="365125"/>
            <a:ext cx="7869820" cy="1325563"/>
          </a:xfrm>
        </p:spPr>
        <p:txBody>
          <a:bodyPr/>
          <a:lstStyle/>
          <a:p>
            <a:r>
              <a:rPr lang="en-US" dirty="0"/>
              <a:t>Family Activities</a:t>
            </a:r>
          </a:p>
        </p:txBody>
      </p:sp>
      <p:pic>
        <p:nvPicPr>
          <p:cNvPr id="9" name="Picture 8">
            <a:extLst>
              <a:ext uri="{FF2B5EF4-FFF2-40B4-BE49-F238E27FC236}">
                <a16:creationId xmlns:a16="http://schemas.microsoft.com/office/drawing/2014/main" id="{258192C6-CAC8-7F7B-315D-789FA7B438A1}"/>
              </a:ext>
            </a:extLst>
          </p:cNvPr>
          <p:cNvPicPr>
            <a:picLocks noChangeAspect="1"/>
          </p:cNvPicPr>
          <p:nvPr/>
        </p:nvPicPr>
        <p:blipFill>
          <a:blip r:embed="rId2">
            <a:clrChange>
              <a:clrFrom>
                <a:srgbClr val="FF0000"/>
              </a:clrFrom>
              <a:clrTo>
                <a:srgbClr val="FF0000">
                  <a:alpha val="0"/>
                </a:srgbClr>
              </a:clrTo>
            </a:clrChange>
          </a:blip>
          <a:stretch>
            <a:fillRect/>
          </a:stretch>
        </p:blipFill>
        <p:spPr>
          <a:xfrm>
            <a:off x="-575599" y="2167095"/>
            <a:ext cx="7733333" cy="2523809"/>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10" name="Picture 9">
            <a:extLst>
              <a:ext uri="{FF2B5EF4-FFF2-40B4-BE49-F238E27FC236}">
                <a16:creationId xmlns:a16="http://schemas.microsoft.com/office/drawing/2014/main" id="{A8726BAE-7911-7FD3-A12F-315803CC009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461" b="95392" l="9804" r="89325">
                        <a14:foregroundMark x1="56209" y1="11263" x2="49020" y2="8362"/>
                        <a14:foregroundMark x1="54902" y1="9215" x2="45752" y2="8703"/>
                        <a14:foregroundMark x1="52288" y1="7509" x2="53595" y2="5631"/>
                        <a14:foregroundMark x1="33115" y1="51877" x2="33115" y2="53925"/>
                        <a14:foregroundMark x1="40523" y1="61604" x2="44009" y2="92321"/>
                        <a14:foregroundMark x1="44009" y1="92321" x2="45098" y2="92662"/>
                        <a14:foregroundMark x1="66231" y1="94027" x2="62309" y2="95392"/>
                        <a14:foregroundMark x1="42266" y1="71160" x2="41394" y2="60580"/>
                        <a14:foregroundMark x1="41394" y1="60580" x2="36166" y2="68430"/>
                        <a14:foregroundMark x1="36166" y1="68430" x2="36166" y2="69113"/>
                        <a14:foregroundMark x1="35512" y1="65529" x2="37908" y2="59215"/>
                        <a14:foregroundMark x1="57734" y1="57509" x2="46405" y2="54096"/>
                        <a14:foregroundMark x1="46405" y1="54096" x2="55556" y2="52389"/>
                      </a14:backgroundRemoval>
                    </a14:imgEffect>
                  </a14:imgLayer>
                </a14:imgProps>
              </a:ext>
              <a:ext uri="{28A0092B-C50C-407E-A947-70E740481C1C}">
                <a14:useLocalDpi xmlns:a14="http://schemas.microsoft.com/office/drawing/2010/main" val="0"/>
              </a:ext>
            </a:extLst>
          </a:blip>
          <a:stretch>
            <a:fillRect/>
          </a:stretch>
        </p:blipFill>
        <p:spPr>
          <a:xfrm>
            <a:off x="3595867" y="788501"/>
            <a:ext cx="1129496" cy="144368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A911A36D-7AC0-656F-B45D-9C37FC542EAB}"/>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83" b="97483" l="9710" r="98214">
                        <a14:foregroundMark x1="61384" y1="63108" x2="47656" y2="57726"/>
                        <a14:foregroundMark x1="47656" y1="57726" x2="45982" y2="54167"/>
                        <a14:foregroundMark x1="81473" y1="43837" x2="76228" y2="33073"/>
                        <a14:foregroundMark x1="76228" y1="33073" x2="70647" y2="43229"/>
                        <a14:foregroundMark x1="70647" y1="43229" x2="77455" y2="36892"/>
                        <a14:foregroundMark x1="77455" y1="36892" x2="76116" y2="35069"/>
                        <a14:foregroundMark x1="86049" y1="43663" x2="88728" y2="38802"/>
                        <a14:foregroundMark x1="89286" y1="39757" x2="91071" y2="37760"/>
                        <a14:foregroundMark x1="48103" y1="55122" x2="45313" y2="52604"/>
                        <a14:foregroundMark x1="75223" y1="64757" x2="70647" y2="62760"/>
                        <a14:foregroundMark x1="94531" y1="56510" x2="95536" y2="67795"/>
                        <a14:foregroundMark x1="95536" y1="67795" x2="90179" y2="71007"/>
                        <a14:foregroundMark x1="83036" y1="50955" x2="82143" y2="45399"/>
                        <a14:foregroundMark x1="75223" y1="49045" x2="78906" y2="47222"/>
                        <a14:foregroundMark x1="81920" y1="50955" x2="76786" y2="44184"/>
                        <a14:foregroundMark x1="64844" y1="86545" x2="75223" y2="85938"/>
                        <a14:foregroundMark x1="75223" y1="85938" x2="74554" y2="97569"/>
                        <a14:foregroundMark x1="74554" y1="97569" x2="91518" y2="84635"/>
                        <a14:foregroundMark x1="98214" y1="70660" x2="98214" y2="71701"/>
                        <a14:foregroundMark x1="46429" y1="53299" x2="43750" y2="51563"/>
                        <a14:foregroundMark x1="41629" y1="50781" x2="39063" y2="51128"/>
                        <a14:backgroundMark x1="43415" y1="71007" x2="50223" y2="78646"/>
                        <a14:backgroundMark x1="50223" y1="78646" x2="38839" y2="69271"/>
                      </a14:backgroundRemoval>
                    </a14:imgEffect>
                  </a14:imgLayer>
                </a14:imgProps>
              </a:ext>
              <a:ext uri="{28A0092B-C50C-407E-A947-70E740481C1C}">
                <a14:useLocalDpi xmlns:a14="http://schemas.microsoft.com/office/drawing/2010/main" val="0"/>
              </a:ext>
            </a:extLst>
          </a:blip>
          <a:srcRect l="33299" t="25402" b="26076"/>
          <a:stretch>
            <a:fillRect/>
          </a:stretch>
        </p:blipFill>
        <p:spPr bwMode="auto">
          <a:xfrm>
            <a:off x="9630136" y="4845544"/>
            <a:ext cx="1909232" cy="178674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2" name="Speech Bubble: Rectangle with Corners Rounded 11">
            <a:extLst>
              <a:ext uri="{FF2B5EF4-FFF2-40B4-BE49-F238E27FC236}">
                <a16:creationId xmlns:a16="http://schemas.microsoft.com/office/drawing/2014/main" id="{A7D60EC4-0256-F1C6-41DE-50958BBEAC35}"/>
              </a:ext>
            </a:extLst>
          </p:cNvPr>
          <p:cNvSpPr/>
          <p:nvPr/>
        </p:nvSpPr>
        <p:spPr>
          <a:xfrm>
            <a:off x="5827776" y="2450592"/>
            <a:ext cx="4145280" cy="3291840"/>
          </a:xfrm>
          <a:prstGeom prst="wedgeRoundRectCallout">
            <a:avLst>
              <a:gd name="adj1" fmla="val 59325"/>
              <a:gd name="adj2" fmla="val 311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Gosh, howdy there, kids! It looks like that old rascal Phineas T. Bluster has been causing trouble again! Out of pure ornery meanness, he’s knocked letters right off our church sign—what a mess!   We need your help putting things right.  If you get stuck (or want the color page) go to </a:t>
            </a:r>
            <a:r>
              <a:rPr lang="en-US" dirty="0">
                <a:latin typeface="Comic Sans MS" panose="030F0702030302020204" pitchFamily="66" charset="0"/>
                <a:hlinkClick r:id="rId7"/>
              </a:rPr>
              <a:t>https://tinyurl.com/afzuzjbr</a:t>
            </a:r>
            <a:r>
              <a:rPr lang="en-US" dirty="0">
                <a:latin typeface="Comic Sans MS" panose="030F0702030302020204" pitchFamily="66" charset="0"/>
              </a:rPr>
              <a:t> </a:t>
            </a:r>
          </a:p>
        </p:txBody>
      </p:sp>
    </p:spTree>
    <p:extLst>
      <p:ext uri="{BB962C8B-B14F-4D97-AF65-F5344CB8AC3E}">
        <p14:creationId xmlns:p14="http://schemas.microsoft.com/office/powerpoint/2010/main" val="1583619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83A23-DF94-F2F5-D77E-587CBBE9A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2E5488-C822-E3C5-B83E-677BB5642E3C}"/>
              </a:ext>
            </a:extLst>
          </p:cNvPr>
          <p:cNvSpPr>
            <a:spLocks noGrp="1"/>
          </p:cNvSpPr>
          <p:nvPr>
            <p:ph type="ctrTitle"/>
          </p:nvPr>
        </p:nvSpPr>
        <p:spPr/>
        <p:txBody>
          <a:bodyPr/>
          <a:lstStyle/>
          <a:p>
            <a:r>
              <a:rPr lang="en-US" dirty="0"/>
              <a:t>A  Mission without Boundaries</a:t>
            </a:r>
          </a:p>
        </p:txBody>
      </p:sp>
      <p:sp>
        <p:nvSpPr>
          <p:cNvPr id="3" name="Subtitle 2">
            <a:extLst>
              <a:ext uri="{FF2B5EF4-FFF2-40B4-BE49-F238E27FC236}">
                <a16:creationId xmlns:a16="http://schemas.microsoft.com/office/drawing/2014/main" id="{BEEC7F1E-99CD-E5D2-EF7D-7EEE64E728FA}"/>
              </a:ext>
            </a:extLst>
          </p:cNvPr>
          <p:cNvSpPr>
            <a:spLocks noGrp="1"/>
          </p:cNvSpPr>
          <p:nvPr>
            <p:ph type="subTitle" idx="1"/>
          </p:nvPr>
        </p:nvSpPr>
        <p:spPr>
          <a:xfrm>
            <a:off x="1524000" y="3966358"/>
            <a:ext cx="9144000" cy="1291442"/>
          </a:xfrm>
        </p:spPr>
        <p:txBody>
          <a:bodyPr/>
          <a:lstStyle/>
          <a:p>
            <a:r>
              <a:rPr lang="en-US" dirty="0"/>
              <a:t>May 24</a:t>
            </a:r>
          </a:p>
        </p:txBody>
      </p:sp>
    </p:spTree>
    <p:extLst>
      <p:ext uri="{BB962C8B-B14F-4D97-AF65-F5344CB8AC3E}">
        <p14:creationId xmlns:p14="http://schemas.microsoft.com/office/powerpoint/2010/main" val="186538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25E9-FC18-05C4-FCFD-8D938DBD138A}"/>
              </a:ext>
            </a:extLst>
          </p:cNvPr>
          <p:cNvSpPr>
            <a:spLocks noGrp="1"/>
          </p:cNvSpPr>
          <p:nvPr>
            <p:ph type="title"/>
          </p:nvPr>
        </p:nvSpPr>
        <p:spPr/>
        <p:txBody>
          <a:bodyPr/>
          <a:lstStyle/>
          <a:p>
            <a:r>
              <a:rPr lang="en-US" dirty="0"/>
              <a:t>What a trip …</a:t>
            </a:r>
          </a:p>
        </p:txBody>
      </p:sp>
      <p:sp>
        <p:nvSpPr>
          <p:cNvPr id="3" name="Content Placeholder 2">
            <a:extLst>
              <a:ext uri="{FF2B5EF4-FFF2-40B4-BE49-F238E27FC236}">
                <a16:creationId xmlns:a16="http://schemas.microsoft.com/office/drawing/2014/main" id="{2CF30C32-C2B1-45BF-96C3-C0938B3687AA}"/>
              </a:ext>
            </a:extLst>
          </p:cNvPr>
          <p:cNvSpPr>
            <a:spLocks noGrp="1"/>
          </p:cNvSpPr>
          <p:nvPr>
            <p:ph idx="1"/>
          </p:nvPr>
        </p:nvSpPr>
        <p:spPr/>
        <p:txBody>
          <a:bodyPr/>
          <a:lstStyle/>
          <a:p>
            <a:r>
              <a:rPr lang="en-US" dirty="0"/>
              <a:t>Where are some places you’ve been that you will never forget? </a:t>
            </a:r>
          </a:p>
          <a:p>
            <a:endParaRPr lang="en-US" dirty="0"/>
          </a:p>
          <a:p>
            <a:r>
              <a:rPr lang="en-US" dirty="0">
                <a:solidFill>
                  <a:srgbClr val="C00000"/>
                </a:solidFill>
              </a:rPr>
              <a:t>Today we look at Paul and Barnabas sharing the Gospel.</a:t>
            </a:r>
          </a:p>
          <a:p>
            <a:pPr lvl="1"/>
            <a:r>
              <a:rPr lang="en-US" dirty="0">
                <a:solidFill>
                  <a:srgbClr val="C00000"/>
                </a:solidFill>
              </a:rPr>
              <a:t>Sharing the message of Christ is a privilege that could take you anywhere.</a:t>
            </a:r>
          </a:p>
          <a:p>
            <a:endParaRPr lang="en-US" dirty="0"/>
          </a:p>
        </p:txBody>
      </p:sp>
      <p:grpSp>
        <p:nvGrpSpPr>
          <p:cNvPr id="4" name="Group 3">
            <a:extLst>
              <a:ext uri="{FF2B5EF4-FFF2-40B4-BE49-F238E27FC236}">
                <a16:creationId xmlns:a16="http://schemas.microsoft.com/office/drawing/2014/main" id="{69357FF9-266B-F52F-E49E-7101EDBCEFE9}"/>
              </a:ext>
            </a:extLst>
          </p:cNvPr>
          <p:cNvGrpSpPr/>
          <p:nvPr/>
        </p:nvGrpSpPr>
        <p:grpSpPr>
          <a:xfrm>
            <a:off x="1006642" y="3278224"/>
            <a:ext cx="11670161" cy="2124002"/>
            <a:chOff x="931382" y="3468575"/>
            <a:chExt cx="11670161" cy="2124002"/>
          </a:xfrm>
        </p:grpSpPr>
        <p:pic>
          <p:nvPicPr>
            <p:cNvPr id="1026" name="Picture 2" descr="Capitol">
              <a:extLst>
                <a:ext uri="{FF2B5EF4-FFF2-40B4-BE49-F238E27FC236}">
                  <a16:creationId xmlns:a16="http://schemas.microsoft.com/office/drawing/2014/main" id="{F7D08BAB-6D93-A165-907A-B567B39AC0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2" y="3468575"/>
              <a:ext cx="2993377" cy="1898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ruise ship">
              <a:extLst>
                <a:ext uri="{FF2B5EF4-FFF2-40B4-BE49-F238E27FC236}">
                  <a16:creationId xmlns:a16="http://schemas.microsoft.com/office/drawing/2014/main" id="{698FB6C3-F69F-C2B4-CC81-D0F0528FAF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8247" y="3693695"/>
              <a:ext cx="4093296" cy="1448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Baseball">
              <a:extLst>
                <a:ext uri="{FF2B5EF4-FFF2-40B4-BE49-F238E27FC236}">
                  <a16:creationId xmlns:a16="http://schemas.microsoft.com/office/drawing/2014/main" id="{6500D8A9-F59B-5F5C-59D1-215FCE4954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748825" y="3693695"/>
              <a:ext cx="2935355" cy="1898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007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6D306-1B82-EC76-065F-CD7B81AA51E8}"/>
              </a:ext>
            </a:extLst>
          </p:cNvPr>
          <p:cNvSpPr>
            <a:spLocks noGrp="1"/>
          </p:cNvSpPr>
          <p:nvPr>
            <p:ph type="title"/>
          </p:nvPr>
        </p:nvSpPr>
        <p:spPr/>
        <p:txBody>
          <a:bodyPr/>
          <a:lstStyle/>
          <a:p>
            <a:pPr algn="l"/>
            <a:r>
              <a:rPr lang="en-US" dirty="0"/>
              <a:t>Listen for a literal “hands on” application.</a:t>
            </a:r>
          </a:p>
        </p:txBody>
      </p:sp>
      <p:sp>
        <p:nvSpPr>
          <p:cNvPr id="3" name="Content Placeholder 2">
            <a:extLst>
              <a:ext uri="{FF2B5EF4-FFF2-40B4-BE49-F238E27FC236}">
                <a16:creationId xmlns:a16="http://schemas.microsoft.com/office/drawing/2014/main" id="{D2D83AF7-642F-8539-60A8-59E8E14FFB0F}"/>
              </a:ext>
            </a:extLst>
          </p:cNvPr>
          <p:cNvSpPr>
            <a:spLocks noGrp="1"/>
          </p:cNvSpPr>
          <p:nvPr>
            <p:ph idx="1"/>
          </p:nvPr>
        </p:nvSpPr>
        <p:spPr>
          <a:xfrm>
            <a:off x="1732826" y="2141537"/>
            <a:ext cx="8726347" cy="4351338"/>
          </a:xfrm>
        </p:spPr>
        <p:txBody>
          <a:bodyPr/>
          <a:lstStyle/>
          <a:p>
            <a:pPr marL="0" indent="0" algn="ctr">
              <a:buNone/>
            </a:pPr>
            <a:r>
              <a:rPr lang="en-US" dirty="0"/>
              <a:t>Acts 13:1-3 (NIV)  In the church at Antioch there were prophets and teachers: Barnabas, Simeon called Niger, Lucius of Cyrene, Manaen (who had been brought up with Herod the tetrarch) and Saul. 2  While they were worshiping the </a:t>
            </a:r>
          </a:p>
        </p:txBody>
      </p:sp>
    </p:spTree>
    <p:extLst>
      <p:ext uri="{BB962C8B-B14F-4D97-AF65-F5344CB8AC3E}">
        <p14:creationId xmlns:p14="http://schemas.microsoft.com/office/powerpoint/2010/main" val="150728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9CA31-22C8-674F-4F76-5242B5DF28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703F4-B41B-194B-42C0-235B631356D9}"/>
              </a:ext>
            </a:extLst>
          </p:cNvPr>
          <p:cNvSpPr>
            <a:spLocks noGrp="1"/>
          </p:cNvSpPr>
          <p:nvPr>
            <p:ph type="title"/>
          </p:nvPr>
        </p:nvSpPr>
        <p:spPr/>
        <p:txBody>
          <a:bodyPr/>
          <a:lstStyle/>
          <a:p>
            <a:pPr algn="l"/>
            <a:r>
              <a:rPr lang="en-US" dirty="0"/>
              <a:t>Listen for a literal “hands on” application.</a:t>
            </a:r>
          </a:p>
        </p:txBody>
      </p:sp>
      <p:sp>
        <p:nvSpPr>
          <p:cNvPr id="3" name="Content Placeholder 2">
            <a:extLst>
              <a:ext uri="{FF2B5EF4-FFF2-40B4-BE49-F238E27FC236}">
                <a16:creationId xmlns:a16="http://schemas.microsoft.com/office/drawing/2014/main" id="{D47A0C67-0855-DC4C-0434-C08699A2B05F}"/>
              </a:ext>
            </a:extLst>
          </p:cNvPr>
          <p:cNvSpPr>
            <a:spLocks noGrp="1"/>
          </p:cNvSpPr>
          <p:nvPr>
            <p:ph idx="1"/>
          </p:nvPr>
        </p:nvSpPr>
        <p:spPr>
          <a:xfrm>
            <a:off x="1464438" y="2141537"/>
            <a:ext cx="9263123" cy="4351338"/>
          </a:xfrm>
        </p:spPr>
        <p:txBody>
          <a:bodyPr/>
          <a:lstStyle/>
          <a:p>
            <a:pPr marL="0" indent="0" algn="ctr">
              <a:buNone/>
            </a:pPr>
            <a:r>
              <a:rPr lang="en-US" dirty="0"/>
              <a:t>Lord and fasting, the Holy Spirit said, "Set apart for me Barnabas and Saul for the work to which I have called them." 3  So after they had fasted and prayed, they placed their hands on them and sent them off.</a:t>
            </a:r>
          </a:p>
        </p:txBody>
      </p:sp>
      <p:pic>
        <p:nvPicPr>
          <p:cNvPr id="5" name="Picture 4">
            <a:extLst>
              <a:ext uri="{FF2B5EF4-FFF2-40B4-BE49-F238E27FC236}">
                <a16:creationId xmlns:a16="http://schemas.microsoft.com/office/drawing/2014/main" id="{65678665-D0A3-9DB8-4925-42F70CDEE711}"/>
              </a:ext>
            </a:extLst>
          </p:cNvPr>
          <p:cNvPicPr>
            <a:picLocks noChangeAspect="1"/>
          </p:cNvPicPr>
          <p:nvPr/>
        </p:nvPicPr>
        <p:blipFill>
          <a:blip r:embed="rId2"/>
          <a:stretch>
            <a:fillRect/>
          </a:stretch>
        </p:blipFill>
        <p:spPr>
          <a:xfrm>
            <a:off x="5055995" y="5195305"/>
            <a:ext cx="2380952" cy="3333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37835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7FD28-1DE9-B631-47E7-F8EBE07DFB35}"/>
              </a:ext>
            </a:extLst>
          </p:cNvPr>
          <p:cNvSpPr>
            <a:spLocks noGrp="1"/>
          </p:cNvSpPr>
          <p:nvPr>
            <p:ph type="title"/>
          </p:nvPr>
        </p:nvSpPr>
        <p:spPr/>
        <p:txBody>
          <a:bodyPr/>
          <a:lstStyle/>
          <a:p>
            <a:r>
              <a:rPr lang="en-US" dirty="0"/>
              <a:t>When God Calls … GO!</a:t>
            </a:r>
          </a:p>
        </p:txBody>
      </p:sp>
      <p:sp>
        <p:nvSpPr>
          <p:cNvPr id="3" name="Content Placeholder 2">
            <a:extLst>
              <a:ext uri="{FF2B5EF4-FFF2-40B4-BE49-F238E27FC236}">
                <a16:creationId xmlns:a16="http://schemas.microsoft.com/office/drawing/2014/main" id="{999DFBA6-F862-7DE8-962B-F1683B1A7B39}"/>
              </a:ext>
            </a:extLst>
          </p:cNvPr>
          <p:cNvSpPr>
            <a:spLocks noGrp="1"/>
          </p:cNvSpPr>
          <p:nvPr>
            <p:ph idx="1"/>
          </p:nvPr>
        </p:nvSpPr>
        <p:spPr/>
        <p:txBody>
          <a:bodyPr/>
          <a:lstStyle/>
          <a:p>
            <a:r>
              <a:rPr lang="en-US" dirty="0"/>
              <a:t>List words and phrases which suggest this is a good example of a church?</a:t>
            </a:r>
          </a:p>
          <a:p>
            <a:r>
              <a:rPr lang="en-US" dirty="0"/>
              <a:t>What indication do you see that the church leadership in Antioch was a </a:t>
            </a:r>
            <a:r>
              <a:rPr lang="en-US" i="1" dirty="0"/>
              <a:t>diverse</a:t>
            </a:r>
            <a:r>
              <a:rPr lang="en-US" dirty="0"/>
              <a:t> group?</a:t>
            </a:r>
          </a:p>
          <a:p>
            <a:r>
              <a:rPr lang="en-US" dirty="0"/>
              <a:t>What kinds of diversity would we see within our churches in today’s society?</a:t>
            </a:r>
          </a:p>
          <a:p>
            <a:endParaRPr lang="en-US" dirty="0"/>
          </a:p>
          <a:p>
            <a:endParaRPr lang="en-US" dirty="0"/>
          </a:p>
        </p:txBody>
      </p:sp>
    </p:spTree>
    <p:extLst>
      <p:ext uri="{BB962C8B-B14F-4D97-AF65-F5344CB8AC3E}">
        <p14:creationId xmlns:p14="http://schemas.microsoft.com/office/powerpoint/2010/main" val="412136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28387-BF33-1ACB-38A4-8243D7CFB666}"/>
              </a:ext>
            </a:extLst>
          </p:cNvPr>
          <p:cNvSpPr>
            <a:spLocks noGrp="1"/>
          </p:cNvSpPr>
          <p:nvPr>
            <p:ph type="title"/>
          </p:nvPr>
        </p:nvSpPr>
        <p:spPr/>
        <p:txBody>
          <a:bodyPr/>
          <a:lstStyle/>
          <a:p>
            <a:r>
              <a:rPr lang="en-US" dirty="0"/>
              <a:t>When God Calls … GO!</a:t>
            </a:r>
          </a:p>
        </p:txBody>
      </p:sp>
      <p:sp>
        <p:nvSpPr>
          <p:cNvPr id="3" name="Content Placeholder 2">
            <a:extLst>
              <a:ext uri="{FF2B5EF4-FFF2-40B4-BE49-F238E27FC236}">
                <a16:creationId xmlns:a16="http://schemas.microsoft.com/office/drawing/2014/main" id="{3EEFE29C-1F2F-D6E1-1D23-9F3DE07C6F07}"/>
              </a:ext>
            </a:extLst>
          </p:cNvPr>
          <p:cNvSpPr>
            <a:spLocks noGrp="1"/>
          </p:cNvSpPr>
          <p:nvPr>
            <p:ph idx="1"/>
          </p:nvPr>
        </p:nvSpPr>
        <p:spPr/>
        <p:txBody>
          <a:bodyPr/>
          <a:lstStyle/>
          <a:p>
            <a:r>
              <a:rPr lang="en-US" dirty="0"/>
              <a:t>How would that diversity influence the direction of ministries?</a:t>
            </a:r>
          </a:p>
          <a:p>
            <a:r>
              <a:rPr lang="en-US" dirty="0"/>
              <a:t>How does a person recognize a call to be a missionary?</a:t>
            </a:r>
          </a:p>
          <a:p>
            <a:r>
              <a:rPr lang="en-US" dirty="0"/>
              <a:t>In what context did the leaders or church receive instructions from the Holy Spirit? </a:t>
            </a:r>
          </a:p>
          <a:p>
            <a:endParaRPr lang="en-US" dirty="0"/>
          </a:p>
        </p:txBody>
      </p:sp>
    </p:spTree>
    <p:extLst>
      <p:ext uri="{BB962C8B-B14F-4D97-AF65-F5344CB8AC3E}">
        <p14:creationId xmlns:p14="http://schemas.microsoft.com/office/powerpoint/2010/main" val="374692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CA5D-230B-9BD3-6D9D-851C9914FD0E}"/>
              </a:ext>
            </a:extLst>
          </p:cNvPr>
          <p:cNvSpPr>
            <a:spLocks noGrp="1"/>
          </p:cNvSpPr>
          <p:nvPr>
            <p:ph type="title"/>
          </p:nvPr>
        </p:nvSpPr>
        <p:spPr/>
        <p:txBody>
          <a:bodyPr/>
          <a:lstStyle/>
          <a:p>
            <a:r>
              <a:rPr lang="en-US" dirty="0"/>
              <a:t>When God Calls … GO!</a:t>
            </a:r>
          </a:p>
        </p:txBody>
      </p:sp>
      <p:sp>
        <p:nvSpPr>
          <p:cNvPr id="3" name="Content Placeholder 2">
            <a:extLst>
              <a:ext uri="{FF2B5EF4-FFF2-40B4-BE49-F238E27FC236}">
                <a16:creationId xmlns:a16="http://schemas.microsoft.com/office/drawing/2014/main" id="{11BB23AA-2465-13C0-2AC5-E4F09FC646E7}"/>
              </a:ext>
            </a:extLst>
          </p:cNvPr>
          <p:cNvSpPr>
            <a:spLocks noGrp="1"/>
          </p:cNvSpPr>
          <p:nvPr>
            <p:ph idx="1"/>
          </p:nvPr>
        </p:nvSpPr>
        <p:spPr/>
        <p:txBody>
          <a:bodyPr/>
          <a:lstStyle/>
          <a:p>
            <a:r>
              <a:rPr lang="en-US" dirty="0">
                <a:solidFill>
                  <a:srgbClr val="C00000"/>
                </a:solidFill>
              </a:rPr>
              <a:t>Note some of the specifics:</a:t>
            </a:r>
          </a:p>
          <a:p>
            <a:pPr lvl="1"/>
            <a:r>
              <a:rPr lang="en-US" sz="3600" dirty="0">
                <a:solidFill>
                  <a:srgbClr val="C00000"/>
                </a:solidFill>
              </a:rPr>
              <a:t>Paul and Barnabas were called to a specific ministry</a:t>
            </a:r>
          </a:p>
          <a:p>
            <a:pPr lvl="1"/>
            <a:r>
              <a:rPr lang="en-US" sz="3600" dirty="0">
                <a:solidFill>
                  <a:srgbClr val="C00000"/>
                </a:solidFill>
              </a:rPr>
              <a:t>God did the calling </a:t>
            </a:r>
          </a:p>
          <a:p>
            <a:pPr lvl="1"/>
            <a:r>
              <a:rPr lang="en-US" sz="3600" dirty="0">
                <a:solidFill>
                  <a:srgbClr val="C00000"/>
                </a:solidFill>
              </a:rPr>
              <a:t>The church did the commissioning</a:t>
            </a:r>
          </a:p>
          <a:p>
            <a:endParaRPr lang="en-US" dirty="0"/>
          </a:p>
        </p:txBody>
      </p:sp>
      <p:pic>
        <p:nvPicPr>
          <p:cNvPr id="4" name="Picture 3">
            <a:extLst>
              <a:ext uri="{FF2B5EF4-FFF2-40B4-BE49-F238E27FC236}">
                <a16:creationId xmlns:a16="http://schemas.microsoft.com/office/drawing/2014/main" id="{9E4CDD34-FB3B-B6F8-E26F-D6BE239B9EE7}"/>
              </a:ext>
            </a:extLst>
          </p:cNvPr>
          <p:cNvPicPr>
            <a:picLocks noChangeAspect="1"/>
          </p:cNvPicPr>
          <p:nvPr/>
        </p:nvPicPr>
        <p:blipFill>
          <a:blip r:embed="rId2">
            <a:duotone>
              <a:prstClr val="black"/>
              <a:srgbClr val="C00000">
                <a:tint val="45000"/>
                <a:satMod val="400000"/>
              </a:srgbClr>
            </a:duotone>
            <a:extLst>
              <a:ext uri="{BEBA8EAE-BF5A-486C-A8C5-ECC9F3942E4B}">
                <a14:imgProps xmlns:a14="http://schemas.microsoft.com/office/drawing/2010/main">
                  <a14:imgLayer r:embed="rId3">
                    <a14:imgEffect>
                      <a14:artisticPencilGrayscale/>
                    </a14:imgEffect>
                  </a14:imgLayer>
                </a14:imgProps>
              </a:ext>
            </a:extLst>
          </a:blip>
          <a:stretch>
            <a:fillRect/>
          </a:stretch>
        </p:blipFill>
        <p:spPr>
          <a:xfrm>
            <a:off x="4523559" y="5218176"/>
            <a:ext cx="2380952" cy="2988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5596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5CF4-2EB7-2C99-6AC6-F683F4B987A6}"/>
              </a:ext>
            </a:extLst>
          </p:cNvPr>
          <p:cNvSpPr>
            <a:spLocks noGrp="1"/>
          </p:cNvSpPr>
          <p:nvPr>
            <p:ph type="title"/>
          </p:nvPr>
        </p:nvSpPr>
        <p:spPr/>
        <p:txBody>
          <a:bodyPr/>
          <a:lstStyle/>
          <a:p>
            <a:r>
              <a:rPr lang="en-US" dirty="0"/>
              <a:t>When God Calls … GO!</a:t>
            </a:r>
          </a:p>
        </p:txBody>
      </p:sp>
      <p:sp>
        <p:nvSpPr>
          <p:cNvPr id="3" name="Content Placeholder 2">
            <a:extLst>
              <a:ext uri="{FF2B5EF4-FFF2-40B4-BE49-F238E27FC236}">
                <a16:creationId xmlns:a16="http://schemas.microsoft.com/office/drawing/2014/main" id="{EB922611-2B02-246E-1FE3-934D1DD9AF07}"/>
              </a:ext>
            </a:extLst>
          </p:cNvPr>
          <p:cNvSpPr>
            <a:spLocks noGrp="1"/>
          </p:cNvSpPr>
          <p:nvPr>
            <p:ph idx="1"/>
          </p:nvPr>
        </p:nvSpPr>
        <p:spPr/>
        <p:txBody>
          <a:bodyPr/>
          <a:lstStyle/>
          <a:p>
            <a:r>
              <a:rPr lang="en-US" dirty="0"/>
              <a:t>God won’t  send all of us to a foreign country, but where could he want us to go?</a:t>
            </a:r>
          </a:p>
          <a:p>
            <a:endParaRPr lang="en-US" dirty="0"/>
          </a:p>
        </p:txBody>
      </p:sp>
      <p:pic>
        <p:nvPicPr>
          <p:cNvPr id="3074" name="Picture 2" descr="City Suburb in Spring">
            <a:extLst>
              <a:ext uri="{FF2B5EF4-FFF2-40B4-BE49-F238E27FC236}">
                <a16:creationId xmlns:a16="http://schemas.microsoft.com/office/drawing/2014/main" id="{390EC1E3-723E-B28F-D4BD-3727F6B127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6112" y="3017879"/>
            <a:ext cx="4690339" cy="362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618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ss4</Template>
  <TotalTime>114</TotalTime>
  <Words>1161</Words>
  <Application>Microsoft Office PowerPoint</Application>
  <PresentationFormat>Widescreen</PresentationFormat>
  <Paragraphs>98</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Arial Narrow</vt:lpstr>
      <vt:lpstr>Calibri</vt:lpstr>
      <vt:lpstr>Comic Sans MS</vt:lpstr>
      <vt:lpstr>Franklin Gothic Heavy</vt:lpstr>
      <vt:lpstr>Office Theme</vt:lpstr>
      <vt:lpstr>A  Mission without Boundaries</vt:lpstr>
      <vt:lpstr>Video Introduction</vt:lpstr>
      <vt:lpstr>What a trip …</vt:lpstr>
      <vt:lpstr>Listen for a literal “hands on” application.</vt:lpstr>
      <vt:lpstr>Listen for a literal “hands on” application.</vt:lpstr>
      <vt:lpstr>When God Calls … GO!</vt:lpstr>
      <vt:lpstr>When God Calls … GO!</vt:lpstr>
      <vt:lpstr>When God Calls … GO!</vt:lpstr>
      <vt:lpstr>When God Calls … GO!</vt:lpstr>
      <vt:lpstr>Listen for rejection.</vt:lpstr>
      <vt:lpstr>Listen for rejection.</vt:lpstr>
      <vt:lpstr>Don’t Be Surprised by Rejection</vt:lpstr>
      <vt:lpstr>Don’t Be Surprised by Rejection</vt:lpstr>
      <vt:lpstr>Listen for mixed responses.</vt:lpstr>
      <vt:lpstr>Listen for mixed responses.</vt:lpstr>
      <vt:lpstr>Paul-1st Missionary Journey</vt:lpstr>
      <vt:lpstr>Rejoice that the Gospel Is Embraced</vt:lpstr>
      <vt:lpstr>Rejoice that the Gospel Is Embraced</vt:lpstr>
      <vt:lpstr>Rejoice that the Gospel Is Embraced</vt:lpstr>
      <vt:lpstr>Rejoice that the Gospel Is Embraced</vt:lpstr>
      <vt:lpstr>Application</vt:lpstr>
      <vt:lpstr>Application</vt:lpstr>
      <vt:lpstr>Application</vt:lpstr>
      <vt:lpstr>Family Activities</vt:lpstr>
      <vt:lpstr>A  Mission without Boundaries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2</cp:revision>
  <dcterms:created xsi:type="dcterms:W3CDTF">2026-04-30T12:36:04Z</dcterms:created>
  <dcterms:modified xsi:type="dcterms:W3CDTF">2026-04-30T14:30:27Z</dcterms:modified>
</cp:coreProperties>
</file>