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9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7D3EC0C-D973-4240-BF21-13D918BC7DA9}" type="datetimeFigureOut">
              <a:rPr lang="en-US" smtClean="0"/>
              <a:t>3/18/2022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3/18/2022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3/18/2022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3/18/2022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3/18/2022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D3EC0C-D973-4240-BF21-13D918BC7DA9}" type="datetimeFigureOut">
              <a:rPr lang="en-US" smtClean="0"/>
              <a:t>3/18/2022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D3EC0C-D973-4240-BF21-13D918BC7DA9}" type="datetimeFigureOut">
              <a:rPr lang="en-US" smtClean="0"/>
              <a:t>3/18/2022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D3EC0C-D973-4240-BF21-13D918BC7DA9}" type="datetimeFigureOut">
              <a:rPr lang="en-US" smtClean="0"/>
              <a:t>3/18/2022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3/18/2022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3/18/2022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3/18/2022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0">
                <a:schemeClr val="accent1">
                  <a:lumMod val="5000"/>
                  <a:lumOff val="95000"/>
                  <a:alpha val="87000"/>
                </a:schemeClr>
              </a:gs>
              <a:gs pos="64000">
                <a:schemeClr val="accent1">
                  <a:lumMod val="45000"/>
                  <a:lumOff val="55000"/>
                  <a:alpha val="87000"/>
                </a:schemeClr>
              </a:gs>
              <a:gs pos="83000">
                <a:schemeClr val="accent1">
                  <a:lumMod val="45000"/>
                  <a:lumOff val="55000"/>
                  <a:alpha val="87000"/>
                </a:schemeClr>
              </a:gs>
              <a:gs pos="100000">
                <a:schemeClr val="accent1">
                  <a:lumMod val="30000"/>
                  <a:lumOff val="70000"/>
                  <a:alpha val="87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3/18/2022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atch.liberty.edu/media/t/1_xsll495g"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5" Type="http://schemas.openxmlformats.org/officeDocument/2006/relationships/hyperlink" Target="https://tinyurl.com/59nnvdnf" TargetMode="External"/><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2133599"/>
          </a:xfrm>
        </p:spPr>
        <p:txBody>
          <a:bodyPr/>
          <a:lstStyle/>
          <a:p>
            <a:r>
              <a:rPr lang="en-US" dirty="0"/>
              <a:t>A Life of Persecution</a:t>
            </a:r>
          </a:p>
        </p:txBody>
      </p:sp>
      <p:sp>
        <p:nvSpPr>
          <p:cNvPr id="3" name="Subtitle 2"/>
          <p:cNvSpPr>
            <a:spLocks noGrp="1"/>
          </p:cNvSpPr>
          <p:nvPr>
            <p:ph type="subTitle" idx="1"/>
          </p:nvPr>
        </p:nvSpPr>
        <p:spPr/>
        <p:txBody>
          <a:bodyPr/>
          <a:lstStyle/>
          <a:p>
            <a:r>
              <a:rPr lang="en-US" dirty="0"/>
              <a:t>April 3</a:t>
            </a:r>
          </a:p>
        </p:txBody>
      </p:sp>
    </p:spTree>
    <p:extLst>
      <p:ext uri="{BB962C8B-B14F-4D97-AF65-F5344CB8AC3E}">
        <p14:creationId xmlns:p14="http://schemas.microsoft.com/office/powerpoint/2010/main" val="2752842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08F17-1416-46BB-B430-64B079F42516}"/>
              </a:ext>
            </a:extLst>
          </p:cNvPr>
          <p:cNvSpPr>
            <a:spLocks noGrp="1"/>
          </p:cNvSpPr>
          <p:nvPr>
            <p:ph type="title"/>
          </p:nvPr>
        </p:nvSpPr>
        <p:spPr/>
        <p:txBody>
          <a:bodyPr/>
          <a:lstStyle/>
          <a:p>
            <a:r>
              <a:rPr lang="en-US" dirty="0"/>
              <a:t>The World Rejects Jesus’ Truth</a:t>
            </a:r>
          </a:p>
        </p:txBody>
      </p:sp>
      <p:sp>
        <p:nvSpPr>
          <p:cNvPr id="3" name="Content Placeholder 2">
            <a:extLst>
              <a:ext uri="{FF2B5EF4-FFF2-40B4-BE49-F238E27FC236}">
                <a16:creationId xmlns:a16="http://schemas.microsoft.com/office/drawing/2014/main" id="{CD6AE68E-6AE1-4D02-B9E8-05F927EE7025}"/>
              </a:ext>
            </a:extLst>
          </p:cNvPr>
          <p:cNvSpPr>
            <a:spLocks noGrp="1"/>
          </p:cNvSpPr>
          <p:nvPr>
            <p:ph idx="1"/>
          </p:nvPr>
        </p:nvSpPr>
        <p:spPr/>
        <p:txBody>
          <a:bodyPr/>
          <a:lstStyle/>
          <a:p>
            <a:r>
              <a:rPr lang="en-US" dirty="0"/>
              <a:t>What effect did Jesus’ coming have on those of the world who opposed Him? </a:t>
            </a:r>
          </a:p>
          <a:p>
            <a:r>
              <a:rPr lang="en-US" dirty="0"/>
              <a:t>Why did they no longer have an excuse for their sin? </a:t>
            </a:r>
          </a:p>
          <a:p>
            <a:r>
              <a:rPr lang="en-US" dirty="0"/>
              <a:t>Why does the person who hates Jesus also hate God? </a:t>
            </a:r>
          </a:p>
        </p:txBody>
      </p:sp>
    </p:spTree>
    <p:extLst>
      <p:ext uri="{BB962C8B-B14F-4D97-AF65-F5344CB8AC3E}">
        <p14:creationId xmlns:p14="http://schemas.microsoft.com/office/powerpoint/2010/main" val="2574727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17380-DE6C-4E6F-A78C-1FE008ABA303}"/>
              </a:ext>
            </a:extLst>
          </p:cNvPr>
          <p:cNvSpPr>
            <a:spLocks noGrp="1"/>
          </p:cNvSpPr>
          <p:nvPr>
            <p:ph type="title"/>
          </p:nvPr>
        </p:nvSpPr>
        <p:spPr/>
        <p:txBody>
          <a:bodyPr/>
          <a:lstStyle/>
          <a:p>
            <a:r>
              <a:rPr lang="en-US" dirty="0"/>
              <a:t>The World Rejects Jesus’ Truth</a:t>
            </a:r>
          </a:p>
        </p:txBody>
      </p:sp>
      <p:sp>
        <p:nvSpPr>
          <p:cNvPr id="3" name="Content Placeholder 2">
            <a:extLst>
              <a:ext uri="{FF2B5EF4-FFF2-40B4-BE49-F238E27FC236}">
                <a16:creationId xmlns:a16="http://schemas.microsoft.com/office/drawing/2014/main" id="{03DC022F-277C-49E0-B0A7-1CC0ECCD29EC}"/>
              </a:ext>
            </a:extLst>
          </p:cNvPr>
          <p:cNvSpPr>
            <a:spLocks noGrp="1"/>
          </p:cNvSpPr>
          <p:nvPr>
            <p:ph idx="1"/>
          </p:nvPr>
        </p:nvSpPr>
        <p:spPr>
          <a:xfrm>
            <a:off x="838200" y="1825624"/>
            <a:ext cx="10515600" cy="4887409"/>
          </a:xfrm>
        </p:spPr>
        <p:txBody>
          <a:bodyPr>
            <a:normAutofit lnSpcReduction="10000"/>
          </a:bodyPr>
          <a:lstStyle/>
          <a:p>
            <a:r>
              <a:rPr lang="en-US" dirty="0">
                <a:solidFill>
                  <a:srgbClr val="C00000"/>
                </a:solidFill>
              </a:rPr>
              <a:t>Note how those who knew the law contributed to the fulfillment of the law, albeit in a negative sense. Jesus quoted from Psalms they would know.</a:t>
            </a:r>
          </a:p>
          <a:p>
            <a:pPr lvl="1"/>
            <a:r>
              <a:rPr lang="en-US" dirty="0">
                <a:solidFill>
                  <a:srgbClr val="C00000"/>
                </a:solidFill>
              </a:rPr>
              <a:t>Psalm 35:19 (NIV)  </a:t>
            </a:r>
            <a:r>
              <a:rPr lang="en-US" i="1" dirty="0">
                <a:solidFill>
                  <a:srgbClr val="C00000"/>
                </a:solidFill>
              </a:rPr>
              <a:t>Let not those gloat over me who are my enemies without cause; let not those who hate me without reason maliciously wink the eye. </a:t>
            </a:r>
          </a:p>
          <a:p>
            <a:pPr lvl="1"/>
            <a:r>
              <a:rPr lang="en-US" dirty="0">
                <a:solidFill>
                  <a:srgbClr val="C00000"/>
                </a:solidFill>
              </a:rPr>
              <a:t>Psalm 69:4 (NIV)  </a:t>
            </a:r>
            <a:r>
              <a:rPr lang="en-US" i="1" dirty="0">
                <a:solidFill>
                  <a:srgbClr val="C00000"/>
                </a:solidFill>
              </a:rPr>
              <a:t>Those who hate me without reason outnumber the hairs of my head; many are my enemies without cause, those who seek to destroy me. I am forced to restore what I did not steal. </a:t>
            </a:r>
          </a:p>
        </p:txBody>
      </p:sp>
    </p:spTree>
    <p:extLst>
      <p:ext uri="{BB962C8B-B14F-4D97-AF65-F5344CB8AC3E}">
        <p14:creationId xmlns:p14="http://schemas.microsoft.com/office/powerpoint/2010/main" val="1886775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0DAE8-184E-4A1E-AA01-9CACB868A295}"/>
              </a:ext>
            </a:extLst>
          </p:cNvPr>
          <p:cNvSpPr>
            <a:spLocks noGrp="1"/>
          </p:cNvSpPr>
          <p:nvPr>
            <p:ph type="title"/>
          </p:nvPr>
        </p:nvSpPr>
        <p:spPr/>
        <p:txBody>
          <a:bodyPr/>
          <a:lstStyle/>
          <a:p>
            <a:r>
              <a:rPr lang="en-US" dirty="0"/>
              <a:t>The World Rejects Jesus’ Truth</a:t>
            </a:r>
          </a:p>
        </p:txBody>
      </p:sp>
      <p:sp>
        <p:nvSpPr>
          <p:cNvPr id="3" name="Content Placeholder 2">
            <a:extLst>
              <a:ext uri="{FF2B5EF4-FFF2-40B4-BE49-F238E27FC236}">
                <a16:creationId xmlns:a16="http://schemas.microsoft.com/office/drawing/2014/main" id="{7EC4A7EB-F9AD-4585-AC61-C89D6631AAF5}"/>
              </a:ext>
            </a:extLst>
          </p:cNvPr>
          <p:cNvSpPr>
            <a:spLocks noGrp="1"/>
          </p:cNvSpPr>
          <p:nvPr>
            <p:ph idx="1"/>
          </p:nvPr>
        </p:nvSpPr>
        <p:spPr/>
        <p:txBody>
          <a:bodyPr/>
          <a:lstStyle/>
          <a:p>
            <a:r>
              <a:rPr lang="en-US" dirty="0"/>
              <a:t>What are some biblical truths that people just don’t want to hear?</a:t>
            </a:r>
          </a:p>
          <a:p>
            <a:r>
              <a:rPr lang="en-US" dirty="0"/>
              <a:t>How is it both encouraging and discouraging to hear the warning Jesus gives here?</a:t>
            </a:r>
          </a:p>
        </p:txBody>
      </p:sp>
      <p:graphicFrame>
        <p:nvGraphicFramePr>
          <p:cNvPr id="4" name="Table 4">
            <a:extLst>
              <a:ext uri="{FF2B5EF4-FFF2-40B4-BE49-F238E27FC236}">
                <a16:creationId xmlns:a16="http://schemas.microsoft.com/office/drawing/2014/main" id="{E9AA06E4-D7CF-4FFB-8654-CBAFFF8F3782}"/>
              </a:ext>
            </a:extLst>
          </p:cNvPr>
          <p:cNvGraphicFramePr>
            <a:graphicFrameLocks noGrp="1"/>
          </p:cNvGraphicFramePr>
          <p:nvPr>
            <p:extLst>
              <p:ext uri="{D42A27DB-BD31-4B8C-83A1-F6EECF244321}">
                <p14:modId xmlns:p14="http://schemas.microsoft.com/office/powerpoint/2010/main" val="26533511"/>
              </p:ext>
            </p:extLst>
          </p:nvPr>
        </p:nvGraphicFramePr>
        <p:xfrm>
          <a:off x="1117600" y="4321510"/>
          <a:ext cx="10122830" cy="1463040"/>
        </p:xfrm>
        <a:graphic>
          <a:graphicData uri="http://schemas.openxmlformats.org/drawingml/2006/table">
            <a:tbl>
              <a:tblPr firstRow="1" bandRow="1">
                <a:tableStyleId>{5C22544A-7EE6-4342-B048-85BDC9FD1C3A}</a:tableStyleId>
              </a:tblPr>
              <a:tblGrid>
                <a:gridCol w="5061415">
                  <a:extLst>
                    <a:ext uri="{9D8B030D-6E8A-4147-A177-3AD203B41FA5}">
                      <a16:colId xmlns:a16="http://schemas.microsoft.com/office/drawing/2014/main" val="1966510116"/>
                    </a:ext>
                  </a:extLst>
                </a:gridCol>
                <a:gridCol w="5061415">
                  <a:extLst>
                    <a:ext uri="{9D8B030D-6E8A-4147-A177-3AD203B41FA5}">
                      <a16:colId xmlns:a16="http://schemas.microsoft.com/office/drawing/2014/main" val="1193316439"/>
                    </a:ext>
                  </a:extLst>
                </a:gridCol>
              </a:tblGrid>
              <a:tr h="370840">
                <a:tc>
                  <a:txBody>
                    <a:bodyPr/>
                    <a:lstStyle/>
                    <a:p>
                      <a:pPr algn="ctr"/>
                      <a:r>
                        <a:rPr lang="en-US" sz="2800" dirty="0"/>
                        <a:t>Discouraging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Encouraging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2991585"/>
                  </a:ext>
                </a:extLst>
              </a:tr>
              <a:tr h="370840">
                <a:tc>
                  <a:txBody>
                    <a:bodyPr/>
                    <a:lstStyle/>
                    <a:p>
                      <a:endParaRPr lang="en-US" sz="2800" dirty="0"/>
                    </a:p>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6726251"/>
                  </a:ext>
                </a:extLst>
              </a:tr>
            </a:tbl>
          </a:graphicData>
        </a:graphic>
      </p:graphicFrame>
    </p:spTree>
    <p:extLst>
      <p:ext uri="{BB962C8B-B14F-4D97-AF65-F5344CB8AC3E}">
        <p14:creationId xmlns:p14="http://schemas.microsoft.com/office/powerpoint/2010/main" val="3673527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AA249-D42D-4320-868E-6F97DD62DF5F}"/>
              </a:ext>
            </a:extLst>
          </p:cNvPr>
          <p:cNvSpPr>
            <a:spLocks noGrp="1"/>
          </p:cNvSpPr>
          <p:nvPr>
            <p:ph type="title"/>
          </p:nvPr>
        </p:nvSpPr>
        <p:spPr/>
        <p:txBody>
          <a:bodyPr/>
          <a:lstStyle/>
          <a:p>
            <a:pPr algn="l"/>
            <a:r>
              <a:rPr lang="en-US" dirty="0"/>
              <a:t>Listen for how Jesus is preparing the disciples.</a:t>
            </a:r>
          </a:p>
        </p:txBody>
      </p:sp>
      <p:sp>
        <p:nvSpPr>
          <p:cNvPr id="3" name="Content Placeholder 2">
            <a:extLst>
              <a:ext uri="{FF2B5EF4-FFF2-40B4-BE49-F238E27FC236}">
                <a16:creationId xmlns:a16="http://schemas.microsoft.com/office/drawing/2014/main" id="{4A9AAA99-74AE-4EA5-84D1-B480FB1F5C5D}"/>
              </a:ext>
            </a:extLst>
          </p:cNvPr>
          <p:cNvSpPr>
            <a:spLocks noGrp="1"/>
          </p:cNvSpPr>
          <p:nvPr>
            <p:ph idx="1"/>
          </p:nvPr>
        </p:nvSpPr>
        <p:spPr>
          <a:xfrm>
            <a:off x="1616927" y="2174488"/>
            <a:ext cx="8723041" cy="3779450"/>
          </a:xfrm>
        </p:spPr>
        <p:txBody>
          <a:bodyPr/>
          <a:lstStyle/>
          <a:p>
            <a:pPr marL="0" indent="0" algn="ctr">
              <a:buNone/>
            </a:pPr>
            <a:r>
              <a:rPr lang="en-US" dirty="0"/>
              <a:t>John 16:1-4a (NIV) 1  "All this I have told you so that you will not go astray. 2  They will put you out of the synagogue; in fact, a time is coming when anyone who kills you will think he is offering</a:t>
            </a:r>
          </a:p>
        </p:txBody>
      </p:sp>
    </p:spTree>
    <p:extLst>
      <p:ext uri="{BB962C8B-B14F-4D97-AF65-F5344CB8AC3E}">
        <p14:creationId xmlns:p14="http://schemas.microsoft.com/office/powerpoint/2010/main" val="139161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AA249-D42D-4320-868E-6F97DD62DF5F}"/>
              </a:ext>
            </a:extLst>
          </p:cNvPr>
          <p:cNvSpPr>
            <a:spLocks noGrp="1"/>
          </p:cNvSpPr>
          <p:nvPr>
            <p:ph type="title"/>
          </p:nvPr>
        </p:nvSpPr>
        <p:spPr/>
        <p:txBody>
          <a:bodyPr/>
          <a:lstStyle/>
          <a:p>
            <a:pPr algn="l"/>
            <a:r>
              <a:rPr lang="en-US" dirty="0"/>
              <a:t>Listen for how Jesus is preparing the disciples.</a:t>
            </a:r>
          </a:p>
        </p:txBody>
      </p:sp>
      <p:sp>
        <p:nvSpPr>
          <p:cNvPr id="3" name="Content Placeholder 2">
            <a:extLst>
              <a:ext uri="{FF2B5EF4-FFF2-40B4-BE49-F238E27FC236}">
                <a16:creationId xmlns:a16="http://schemas.microsoft.com/office/drawing/2014/main" id="{4A9AAA99-74AE-4EA5-84D1-B480FB1F5C5D}"/>
              </a:ext>
            </a:extLst>
          </p:cNvPr>
          <p:cNvSpPr>
            <a:spLocks noGrp="1"/>
          </p:cNvSpPr>
          <p:nvPr>
            <p:ph idx="1"/>
          </p:nvPr>
        </p:nvSpPr>
        <p:spPr>
          <a:xfrm>
            <a:off x="1616927" y="2174488"/>
            <a:ext cx="8723041" cy="3779450"/>
          </a:xfrm>
        </p:spPr>
        <p:txBody>
          <a:bodyPr/>
          <a:lstStyle/>
          <a:p>
            <a:pPr marL="0" indent="0" algn="ctr">
              <a:buNone/>
            </a:pPr>
            <a:r>
              <a:rPr lang="en-US" dirty="0"/>
              <a:t>a service to God. 3  They will do such things because they have not known the Father or me. 4  I have told you this, so that when the time comes you will remember that I warned you. </a:t>
            </a:r>
          </a:p>
        </p:txBody>
      </p:sp>
      <p:pic>
        <p:nvPicPr>
          <p:cNvPr id="4" name="Picture 3">
            <a:extLst>
              <a:ext uri="{FF2B5EF4-FFF2-40B4-BE49-F238E27FC236}">
                <a16:creationId xmlns:a16="http://schemas.microsoft.com/office/drawing/2014/main" id="{5EF7762E-254B-4A96-BCF0-3FCDB6D5788D}"/>
              </a:ext>
            </a:extLst>
          </p:cNvPr>
          <p:cNvPicPr>
            <a:picLocks noChangeAspect="1"/>
          </p:cNvPicPr>
          <p:nvPr/>
        </p:nvPicPr>
        <p:blipFill>
          <a:blip r:embed="rId2"/>
          <a:stretch>
            <a:fillRect/>
          </a:stretch>
        </p:blipFill>
        <p:spPr>
          <a:xfrm flipV="1">
            <a:off x="5215047" y="5365871"/>
            <a:ext cx="1761905" cy="238095"/>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4007669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7795D-512B-4329-BBC7-810821B6C305}"/>
              </a:ext>
            </a:extLst>
          </p:cNvPr>
          <p:cNvSpPr>
            <a:spLocks noGrp="1"/>
          </p:cNvSpPr>
          <p:nvPr>
            <p:ph type="title"/>
          </p:nvPr>
        </p:nvSpPr>
        <p:spPr/>
        <p:txBody>
          <a:bodyPr/>
          <a:lstStyle/>
          <a:p>
            <a:r>
              <a:rPr lang="en-US" dirty="0"/>
              <a:t>Help for A Steadfast Faith</a:t>
            </a:r>
          </a:p>
        </p:txBody>
      </p:sp>
      <p:sp>
        <p:nvSpPr>
          <p:cNvPr id="3" name="Content Placeholder 2">
            <a:extLst>
              <a:ext uri="{FF2B5EF4-FFF2-40B4-BE49-F238E27FC236}">
                <a16:creationId xmlns:a16="http://schemas.microsoft.com/office/drawing/2014/main" id="{A85D86BC-624E-446F-BDDB-505C4503AAF3}"/>
              </a:ext>
            </a:extLst>
          </p:cNvPr>
          <p:cNvSpPr>
            <a:spLocks noGrp="1"/>
          </p:cNvSpPr>
          <p:nvPr>
            <p:ph idx="1"/>
          </p:nvPr>
        </p:nvSpPr>
        <p:spPr/>
        <p:txBody>
          <a:bodyPr/>
          <a:lstStyle/>
          <a:p>
            <a:r>
              <a:rPr lang="en-US" dirty="0"/>
              <a:t>Why was Jesus warning His disciples of what was to come? </a:t>
            </a:r>
          </a:p>
          <a:p>
            <a:r>
              <a:rPr lang="en-US" dirty="0"/>
              <a:t>What reasons might opponents of Jesus give to justify their actions (both then and now)? </a:t>
            </a:r>
          </a:p>
          <a:p>
            <a:r>
              <a:rPr lang="en-US" dirty="0"/>
              <a:t>What specific threats did Jesus identify? </a:t>
            </a:r>
          </a:p>
          <a:p>
            <a:endParaRPr lang="en-US" dirty="0"/>
          </a:p>
        </p:txBody>
      </p:sp>
    </p:spTree>
    <p:extLst>
      <p:ext uri="{BB962C8B-B14F-4D97-AF65-F5344CB8AC3E}">
        <p14:creationId xmlns:p14="http://schemas.microsoft.com/office/powerpoint/2010/main" val="3026316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08D16-A9EF-439B-A17F-59081E61B517}"/>
              </a:ext>
            </a:extLst>
          </p:cNvPr>
          <p:cNvSpPr>
            <a:spLocks noGrp="1"/>
          </p:cNvSpPr>
          <p:nvPr>
            <p:ph type="title"/>
          </p:nvPr>
        </p:nvSpPr>
        <p:spPr/>
        <p:txBody>
          <a:bodyPr/>
          <a:lstStyle/>
          <a:p>
            <a:r>
              <a:rPr lang="en-US" dirty="0"/>
              <a:t>Help for A Steadfast Faith</a:t>
            </a:r>
          </a:p>
        </p:txBody>
      </p:sp>
      <p:sp>
        <p:nvSpPr>
          <p:cNvPr id="3" name="Content Placeholder 2">
            <a:extLst>
              <a:ext uri="{FF2B5EF4-FFF2-40B4-BE49-F238E27FC236}">
                <a16:creationId xmlns:a16="http://schemas.microsoft.com/office/drawing/2014/main" id="{7B5D9779-E17C-4A9F-8335-448107F11061}"/>
              </a:ext>
            </a:extLst>
          </p:cNvPr>
          <p:cNvSpPr>
            <a:spLocks noGrp="1"/>
          </p:cNvSpPr>
          <p:nvPr>
            <p:ph idx="1"/>
          </p:nvPr>
        </p:nvSpPr>
        <p:spPr/>
        <p:txBody>
          <a:bodyPr/>
          <a:lstStyle/>
          <a:p>
            <a:r>
              <a:rPr lang="en-US" dirty="0"/>
              <a:t>Jesus speaks about going “astray”.  Other versions use the word “stumble”.  What do you think it means to “stumble” in one’s faith or “go astray”?</a:t>
            </a:r>
          </a:p>
          <a:p>
            <a:r>
              <a:rPr lang="en-US" dirty="0"/>
              <a:t>What are some ways we can prepare for persecution? </a:t>
            </a:r>
          </a:p>
        </p:txBody>
      </p:sp>
    </p:spTree>
    <p:extLst>
      <p:ext uri="{BB962C8B-B14F-4D97-AF65-F5344CB8AC3E}">
        <p14:creationId xmlns:p14="http://schemas.microsoft.com/office/powerpoint/2010/main" val="144306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D316D-1B8C-4219-8346-83FBB1A8446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5C78DDA3-0D4A-4D91-A5C2-40A424E643AA}"/>
              </a:ext>
            </a:extLst>
          </p:cNvPr>
          <p:cNvSpPr>
            <a:spLocks noGrp="1"/>
          </p:cNvSpPr>
          <p:nvPr>
            <p:ph idx="1"/>
          </p:nvPr>
        </p:nvSpPr>
        <p:spPr>
          <a:xfrm>
            <a:off x="838200" y="2007219"/>
            <a:ext cx="10515600" cy="4169743"/>
          </a:xfrm>
        </p:spPr>
        <p:txBody>
          <a:bodyPr/>
          <a:lstStyle/>
          <a:p>
            <a:r>
              <a:rPr lang="en-US" dirty="0"/>
              <a:t>Thank. </a:t>
            </a:r>
          </a:p>
          <a:p>
            <a:pPr lvl="1"/>
            <a:r>
              <a:rPr lang="en-US" dirty="0"/>
              <a:t>Thank God for the freedom we have to worship Him. </a:t>
            </a:r>
          </a:p>
          <a:p>
            <a:pPr lvl="1"/>
            <a:r>
              <a:rPr lang="en-US" dirty="0"/>
              <a:t>Thank Him that believers in our country have not experienced persecution like other believers around the world.</a:t>
            </a:r>
          </a:p>
          <a:p>
            <a:endParaRPr lang="en-US" dirty="0"/>
          </a:p>
        </p:txBody>
      </p:sp>
    </p:spTree>
    <p:extLst>
      <p:ext uri="{BB962C8B-B14F-4D97-AF65-F5344CB8AC3E}">
        <p14:creationId xmlns:p14="http://schemas.microsoft.com/office/powerpoint/2010/main" val="538210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D316D-1B8C-4219-8346-83FBB1A84465}"/>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5C78DDA3-0D4A-4D91-A5C2-40A424E643AA}"/>
              </a:ext>
            </a:extLst>
          </p:cNvPr>
          <p:cNvSpPr>
            <a:spLocks noGrp="1"/>
          </p:cNvSpPr>
          <p:nvPr>
            <p:ph idx="1"/>
          </p:nvPr>
        </p:nvSpPr>
        <p:spPr>
          <a:xfrm>
            <a:off x="838200" y="2386361"/>
            <a:ext cx="10515600" cy="3790602"/>
          </a:xfrm>
        </p:spPr>
        <p:txBody>
          <a:bodyPr/>
          <a:lstStyle/>
          <a:p>
            <a:r>
              <a:rPr lang="en-US" dirty="0"/>
              <a:t>Pray. </a:t>
            </a:r>
          </a:p>
          <a:p>
            <a:pPr lvl="1"/>
            <a:r>
              <a:rPr lang="en-US" dirty="0"/>
              <a:t>Pray for the Christians who are being persecuted around the world.</a:t>
            </a:r>
          </a:p>
          <a:p>
            <a:endParaRPr lang="en-US" dirty="0"/>
          </a:p>
        </p:txBody>
      </p:sp>
    </p:spTree>
    <p:extLst>
      <p:ext uri="{BB962C8B-B14F-4D97-AF65-F5344CB8AC3E}">
        <p14:creationId xmlns:p14="http://schemas.microsoft.com/office/powerpoint/2010/main" val="212911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D316D-1B8C-4219-8346-83FBB1A84465}"/>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5C78DDA3-0D4A-4D91-A5C2-40A424E643AA}"/>
              </a:ext>
            </a:extLst>
          </p:cNvPr>
          <p:cNvSpPr>
            <a:spLocks noGrp="1"/>
          </p:cNvSpPr>
          <p:nvPr>
            <p:ph idx="1"/>
          </p:nvPr>
        </p:nvSpPr>
        <p:spPr>
          <a:xfrm>
            <a:off x="838200" y="2040673"/>
            <a:ext cx="10515600" cy="4136290"/>
          </a:xfrm>
        </p:spPr>
        <p:txBody>
          <a:bodyPr/>
          <a:lstStyle/>
          <a:p>
            <a:r>
              <a:rPr lang="en-US" dirty="0"/>
              <a:t>Partner. </a:t>
            </a:r>
          </a:p>
          <a:p>
            <a:pPr lvl="1"/>
            <a:r>
              <a:rPr lang="en-US" dirty="0"/>
              <a:t>Partner with your small group to identify a missionary serving in a place of Christian persecution. </a:t>
            </a:r>
          </a:p>
          <a:p>
            <a:pPr lvl="1"/>
            <a:r>
              <a:rPr lang="en-US" dirty="0"/>
              <a:t>As a group, make plans to support them financially. You can find help with this at imb.org. </a:t>
            </a:r>
          </a:p>
          <a:p>
            <a:endParaRPr lang="en-US" dirty="0"/>
          </a:p>
        </p:txBody>
      </p:sp>
    </p:spTree>
    <p:extLst>
      <p:ext uri="{BB962C8B-B14F-4D97-AF65-F5344CB8AC3E}">
        <p14:creationId xmlns:p14="http://schemas.microsoft.com/office/powerpoint/2010/main" val="647780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10C7A2A-04A5-48B2-9E8A-8E49363AE10E}"/>
              </a:ext>
            </a:extLst>
          </p:cNvPr>
          <p:cNvSpPr>
            <a:spLocks noGrp="1"/>
          </p:cNvSpPr>
          <p:nvPr>
            <p:ph type="title"/>
          </p:nvPr>
        </p:nvSpPr>
        <p:spPr/>
        <p:txBody>
          <a:bodyPr/>
          <a:lstStyle/>
          <a:p>
            <a:r>
              <a:rPr lang="en-US" dirty="0"/>
              <a:t>Video Introduction</a:t>
            </a:r>
          </a:p>
        </p:txBody>
      </p:sp>
      <p:grpSp>
        <p:nvGrpSpPr>
          <p:cNvPr id="9" name="Group 8">
            <a:extLst>
              <a:ext uri="{FF2B5EF4-FFF2-40B4-BE49-F238E27FC236}">
                <a16:creationId xmlns:a16="http://schemas.microsoft.com/office/drawing/2014/main" id="{1D3B3B23-59D7-4465-A1F7-7504BDF35B30}"/>
              </a:ext>
            </a:extLst>
          </p:cNvPr>
          <p:cNvGrpSpPr/>
          <p:nvPr/>
        </p:nvGrpSpPr>
        <p:grpSpPr>
          <a:xfrm>
            <a:off x="2849598" y="1690688"/>
            <a:ext cx="6492803" cy="4161682"/>
            <a:chOff x="2849598" y="1690688"/>
            <a:chExt cx="6492803" cy="4161682"/>
          </a:xfrm>
        </p:grpSpPr>
        <p:pic>
          <p:nvPicPr>
            <p:cNvPr id="6" name="Picture 5" descr="A cover of a book&#10;&#10;Description automatically generated with low confidence">
              <a:extLst>
                <a:ext uri="{FF2B5EF4-FFF2-40B4-BE49-F238E27FC236}">
                  <a16:creationId xmlns:a16="http://schemas.microsoft.com/office/drawing/2014/main" id="{F4F6C860-9EB7-45CA-9A21-E51ABA7813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1885950"/>
              <a:ext cx="5715000" cy="3086100"/>
            </a:xfrm>
            <a:prstGeom prst="rect">
              <a:avLst/>
            </a:prstGeom>
            <a:ln>
              <a:noFill/>
            </a:ln>
            <a:effectLst>
              <a:outerShdw blurRad="292100" dist="139700" dir="2700000" algn="tl" rotWithShape="0">
                <a:srgbClr val="333333">
                  <a:alpha val="65000"/>
                </a:srgbClr>
              </a:outerShdw>
            </a:effectLst>
          </p:spPr>
        </p:pic>
        <p:pic>
          <p:nvPicPr>
            <p:cNvPr id="8" name="Picture 7" descr="Shape&#10;&#10;Description automatically generated with medium confidence">
              <a:hlinkClick r:id="rId3"/>
              <a:extLst>
                <a:ext uri="{FF2B5EF4-FFF2-40B4-BE49-F238E27FC236}">
                  <a16:creationId xmlns:a16="http://schemas.microsoft.com/office/drawing/2014/main" id="{C19D295C-46EA-4E66-933F-A45D949427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9598" y="1690688"/>
              <a:ext cx="6492803" cy="4161682"/>
            </a:xfrm>
            <a:prstGeom prst="rect">
              <a:avLst/>
            </a:prstGeom>
            <a:ln>
              <a:noFill/>
            </a:ln>
            <a:effectLst>
              <a:outerShdw blurRad="292100" dist="139700" dir="2700000" algn="tl" rotWithShape="0">
                <a:srgbClr val="333333">
                  <a:alpha val="65000"/>
                </a:srgbClr>
              </a:outerShdw>
            </a:effectLst>
          </p:spPr>
        </p:pic>
      </p:grpSp>
      <p:sp>
        <p:nvSpPr>
          <p:cNvPr id="10" name="TextBox 9">
            <a:extLst>
              <a:ext uri="{FF2B5EF4-FFF2-40B4-BE49-F238E27FC236}">
                <a16:creationId xmlns:a16="http://schemas.microsoft.com/office/drawing/2014/main" id="{819A6E02-7E50-49A9-B81C-07134CDAEC56}"/>
              </a:ext>
            </a:extLst>
          </p:cNvPr>
          <p:cNvSpPr txBox="1"/>
          <p:nvPr/>
        </p:nvSpPr>
        <p:spPr>
          <a:xfrm>
            <a:off x="4690753" y="5852370"/>
            <a:ext cx="3004457" cy="523220"/>
          </a:xfrm>
          <a:prstGeom prst="rect">
            <a:avLst/>
          </a:prstGeom>
          <a:noFill/>
        </p:spPr>
        <p:txBody>
          <a:bodyPr wrap="square" rtlCol="0">
            <a:spAutoFit/>
          </a:bodyPr>
          <a:lstStyle/>
          <a:p>
            <a:pPr algn="ctr"/>
            <a:r>
              <a:rPr lang="en-US" sz="2800" dirty="0">
                <a:hlinkClick r:id="rId3"/>
              </a:rPr>
              <a:t>View Video</a:t>
            </a:r>
            <a:endParaRPr lang="en-US" sz="2800" dirty="0"/>
          </a:p>
        </p:txBody>
      </p:sp>
    </p:spTree>
    <p:extLst>
      <p:ext uri="{BB962C8B-B14F-4D97-AF65-F5344CB8AC3E}">
        <p14:creationId xmlns:p14="http://schemas.microsoft.com/office/powerpoint/2010/main" val="38214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82D68EE-70B6-4234-8126-7CE3313F38AA}"/>
              </a:ext>
            </a:extLst>
          </p:cNvPr>
          <p:cNvSpPr>
            <a:spLocks noGrp="1"/>
          </p:cNvSpPr>
          <p:nvPr>
            <p:ph type="title"/>
          </p:nvPr>
        </p:nvSpPr>
        <p:spPr/>
        <p:txBody>
          <a:bodyPr/>
          <a:lstStyle/>
          <a:p>
            <a:r>
              <a:rPr lang="en-US" dirty="0"/>
              <a:t>Family Activities</a:t>
            </a:r>
          </a:p>
        </p:txBody>
      </p:sp>
      <p:pic>
        <p:nvPicPr>
          <p:cNvPr id="6" name="Picture 5">
            <a:extLst>
              <a:ext uri="{FF2B5EF4-FFF2-40B4-BE49-F238E27FC236}">
                <a16:creationId xmlns:a16="http://schemas.microsoft.com/office/drawing/2014/main" id="{B1774E54-D4DE-46D4-9838-65C132F87C86}"/>
              </a:ext>
            </a:extLst>
          </p:cNvPr>
          <p:cNvPicPr>
            <a:picLocks noChangeAspect="1"/>
          </p:cNvPicPr>
          <p:nvPr/>
        </p:nvPicPr>
        <p:blipFill>
          <a:blip r:embed="rId2">
            <a:duotone>
              <a:prstClr val="black"/>
              <a:schemeClr val="accent2">
                <a:tint val="45000"/>
                <a:satMod val="400000"/>
              </a:schemeClr>
            </a:duotone>
          </a:blip>
          <a:stretch>
            <a:fillRect/>
          </a:stretch>
        </p:blipFill>
        <p:spPr>
          <a:xfrm>
            <a:off x="5280660" y="2281381"/>
            <a:ext cx="5505816" cy="2295238"/>
          </a:xfrm>
          <a:prstGeom prst="rect">
            <a:avLst/>
          </a:prstGeom>
          <a:ln>
            <a:noFill/>
          </a:ln>
          <a:effectLst>
            <a:outerShdw blurRad="292100" dist="139700" dir="2700000" algn="tl" rotWithShape="0">
              <a:srgbClr val="333333">
                <a:alpha val="65000"/>
              </a:srgbClr>
            </a:outerShdw>
          </a:effectLst>
          <a:scene3d>
            <a:camera prst="perspectiveHeroicExtremeLeftFacing"/>
            <a:lightRig rig="threePt" dir="t"/>
          </a:scene3d>
        </p:spPr>
      </p:pic>
      <p:pic>
        <p:nvPicPr>
          <p:cNvPr id="8" name="Picture 7" descr="A picture containing toy&#10;&#10;Description automatically generated">
            <a:extLst>
              <a:ext uri="{FF2B5EF4-FFF2-40B4-BE49-F238E27FC236}">
                <a16:creationId xmlns:a16="http://schemas.microsoft.com/office/drawing/2014/main" id="{C46C1A7A-1052-4C96-A154-E626E1DE3635}"/>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backgroundMark x1="50459" y1="41860" x2="56422" y2="45930"/>
                        <a14:backgroundMark x1="58257" y1="45930" x2="60092" y2="41860"/>
                        <a14:backgroundMark x1="52294" y1="33721" x2="54128" y2="35465"/>
                        <a14:backgroundMark x1="59174" y1="49419" x2="61468" y2="50581"/>
                        <a14:backgroundMark x1="53670" y1="62791" x2="56422" y2="67442"/>
                        <a14:backgroundMark x1="45413" y1="68023" x2="46789" y2="71512"/>
                        <a14:backgroundMark x1="61927" y1="72093" x2="65596" y2="72093"/>
                        <a14:backgroundMark x1="43119" y1="49419" x2="44495" y2="49419"/>
                      </a14:backgroundRemoval>
                    </a14:imgEffect>
                  </a14:imgLayer>
                </a14:imgProps>
              </a:ext>
              <a:ext uri="{28A0092B-C50C-407E-A947-70E740481C1C}">
                <a14:useLocalDpi xmlns:a14="http://schemas.microsoft.com/office/drawing/2010/main" val="0"/>
              </a:ext>
            </a:extLst>
          </a:blip>
          <a:stretch>
            <a:fillRect/>
          </a:stretch>
        </p:blipFill>
        <p:spPr>
          <a:xfrm flipH="1">
            <a:off x="977674" y="3429000"/>
            <a:ext cx="4710656" cy="3559506"/>
          </a:xfrm>
          <a:prstGeom prst="rect">
            <a:avLst/>
          </a:prstGeom>
          <a:ln>
            <a:noFill/>
          </a:ln>
          <a:effectLst>
            <a:outerShdw blurRad="292100" dist="139700" dir="2700000" algn="tl" rotWithShape="0">
              <a:srgbClr val="333333">
                <a:alpha val="65000"/>
              </a:srgbClr>
            </a:outerShdw>
          </a:effectLst>
        </p:spPr>
      </p:pic>
      <p:sp>
        <p:nvSpPr>
          <p:cNvPr id="9" name="Speech Bubble: Rectangle with Corners Rounded 8">
            <a:extLst>
              <a:ext uri="{FF2B5EF4-FFF2-40B4-BE49-F238E27FC236}">
                <a16:creationId xmlns:a16="http://schemas.microsoft.com/office/drawing/2014/main" id="{AFE91F61-E94D-4ED4-92F5-567288421046}"/>
              </a:ext>
            </a:extLst>
          </p:cNvPr>
          <p:cNvSpPr/>
          <p:nvPr/>
        </p:nvSpPr>
        <p:spPr>
          <a:xfrm>
            <a:off x="838200" y="1517522"/>
            <a:ext cx="4603596" cy="1749785"/>
          </a:xfrm>
          <a:prstGeom prst="wedgeRoundRectCallout">
            <a:avLst>
              <a:gd name="adj1" fmla="val 9811"/>
              <a:gd name="adj2" fmla="val 75002"/>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omic Sans MS" panose="030F0702030302020204" pitchFamily="66" charset="0"/>
              </a:rPr>
              <a:t>Please help me … my word processor keeps substituting the wrong words.  Can you fix this document? And you can go to </a:t>
            </a:r>
            <a:r>
              <a:rPr lang="en-US" dirty="0">
                <a:latin typeface="Comic Sans MS" panose="030F0702030302020204" pitchFamily="66" charset="0"/>
                <a:hlinkClick r:id="rId5"/>
              </a:rPr>
              <a:t>https://tinyurl.com/59nnvdnf</a:t>
            </a:r>
            <a:r>
              <a:rPr lang="en-US" dirty="0">
                <a:latin typeface="Comic Sans MS" panose="030F0702030302020204" pitchFamily="66" charset="0"/>
              </a:rPr>
              <a:t> for other great activities.</a:t>
            </a:r>
          </a:p>
        </p:txBody>
      </p:sp>
    </p:spTree>
    <p:extLst>
      <p:ext uri="{BB962C8B-B14F-4D97-AF65-F5344CB8AC3E}">
        <p14:creationId xmlns:p14="http://schemas.microsoft.com/office/powerpoint/2010/main" val="693307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2133599"/>
          </a:xfrm>
        </p:spPr>
        <p:txBody>
          <a:bodyPr/>
          <a:lstStyle/>
          <a:p>
            <a:r>
              <a:rPr lang="en-US" dirty="0"/>
              <a:t>A Life of Persecution</a:t>
            </a:r>
          </a:p>
        </p:txBody>
      </p:sp>
      <p:sp>
        <p:nvSpPr>
          <p:cNvPr id="3" name="Subtitle 2"/>
          <p:cNvSpPr>
            <a:spLocks noGrp="1"/>
          </p:cNvSpPr>
          <p:nvPr>
            <p:ph type="subTitle" idx="1"/>
          </p:nvPr>
        </p:nvSpPr>
        <p:spPr/>
        <p:txBody>
          <a:bodyPr/>
          <a:lstStyle/>
          <a:p>
            <a:r>
              <a:rPr lang="en-US" dirty="0"/>
              <a:t>April 3</a:t>
            </a:r>
          </a:p>
        </p:txBody>
      </p:sp>
    </p:spTree>
    <p:extLst>
      <p:ext uri="{BB962C8B-B14F-4D97-AF65-F5344CB8AC3E}">
        <p14:creationId xmlns:p14="http://schemas.microsoft.com/office/powerpoint/2010/main" val="1475728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DF9E2E-88CD-41D3-91DC-7D91B406B1DB}"/>
              </a:ext>
            </a:extLst>
          </p:cNvPr>
          <p:cNvSpPr>
            <a:spLocks noGrp="1"/>
          </p:cNvSpPr>
          <p:nvPr>
            <p:ph type="title"/>
          </p:nvPr>
        </p:nvSpPr>
        <p:spPr/>
        <p:txBody>
          <a:bodyPr/>
          <a:lstStyle/>
          <a:p>
            <a:r>
              <a:rPr lang="en-US" dirty="0"/>
              <a:t>Remember that time …</a:t>
            </a:r>
          </a:p>
        </p:txBody>
      </p:sp>
      <p:sp>
        <p:nvSpPr>
          <p:cNvPr id="4" name="Content Placeholder 3">
            <a:extLst>
              <a:ext uri="{FF2B5EF4-FFF2-40B4-BE49-F238E27FC236}">
                <a16:creationId xmlns:a16="http://schemas.microsoft.com/office/drawing/2014/main" id="{E616F260-FD58-453A-A7CC-10522139B2BB}"/>
              </a:ext>
            </a:extLst>
          </p:cNvPr>
          <p:cNvSpPr>
            <a:spLocks noGrp="1"/>
          </p:cNvSpPr>
          <p:nvPr>
            <p:ph idx="1"/>
          </p:nvPr>
        </p:nvSpPr>
        <p:spPr/>
        <p:txBody>
          <a:bodyPr/>
          <a:lstStyle/>
          <a:p>
            <a:r>
              <a:rPr lang="en-US" dirty="0"/>
              <a:t>When have you had to prepare for something you knew would be difficult? </a:t>
            </a:r>
          </a:p>
          <a:p>
            <a:endParaRPr lang="en-US" dirty="0"/>
          </a:p>
          <a:p>
            <a:r>
              <a:rPr lang="en-US" dirty="0">
                <a:solidFill>
                  <a:srgbClr val="C00000"/>
                </a:solidFill>
              </a:rPr>
              <a:t>Sometimes our difficulty can be mistreatment by others around us.</a:t>
            </a:r>
          </a:p>
          <a:p>
            <a:pPr lvl="1"/>
            <a:r>
              <a:rPr lang="en-US" dirty="0">
                <a:solidFill>
                  <a:srgbClr val="C00000"/>
                </a:solidFill>
              </a:rPr>
              <a:t>Living like Jesus means being treated as He was. </a:t>
            </a:r>
          </a:p>
          <a:p>
            <a:endParaRPr lang="en-US" dirty="0"/>
          </a:p>
        </p:txBody>
      </p:sp>
      <p:grpSp>
        <p:nvGrpSpPr>
          <p:cNvPr id="7" name="Group 6">
            <a:extLst>
              <a:ext uri="{FF2B5EF4-FFF2-40B4-BE49-F238E27FC236}">
                <a16:creationId xmlns:a16="http://schemas.microsoft.com/office/drawing/2014/main" id="{8DB4840E-74DA-41C5-A6EC-EB6631AD1DB1}"/>
              </a:ext>
            </a:extLst>
          </p:cNvPr>
          <p:cNvGrpSpPr/>
          <p:nvPr/>
        </p:nvGrpSpPr>
        <p:grpSpPr>
          <a:xfrm>
            <a:off x="1016330" y="3081648"/>
            <a:ext cx="10087669" cy="2633352"/>
            <a:chOff x="1016330" y="3081648"/>
            <a:chExt cx="10087669" cy="2633352"/>
          </a:xfrm>
        </p:grpSpPr>
        <p:pic>
          <p:nvPicPr>
            <p:cNvPr id="1026" name="Picture 2" descr="Session, Science, Pictogram, Fatigue, Studies, Student">
              <a:extLst>
                <a:ext uri="{FF2B5EF4-FFF2-40B4-BE49-F238E27FC236}">
                  <a16:creationId xmlns:a16="http://schemas.microsoft.com/office/drawing/2014/main" id="{31584245-F6C9-49BF-9181-15E7336DA3F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6330" y="3657599"/>
              <a:ext cx="2004497" cy="166848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28" name="Picture 4" descr="Speech clipart">
              <a:extLst>
                <a:ext uri="{FF2B5EF4-FFF2-40B4-BE49-F238E27FC236}">
                  <a16:creationId xmlns:a16="http://schemas.microsoft.com/office/drawing/2014/main" id="{8C7EB639-E5A4-48DC-9711-79981AD1903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21759" y="3081648"/>
              <a:ext cx="2132893" cy="263335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30" name="Picture 6" descr="Woman, Gymnastics, Silhouette, Acrobatic, Flips">
              <a:extLst>
                <a:ext uri="{FF2B5EF4-FFF2-40B4-BE49-F238E27FC236}">
                  <a16:creationId xmlns:a16="http://schemas.microsoft.com/office/drawing/2014/main" id="{F3A72764-767F-4E8E-9150-C458B98B369F}"/>
                </a:ext>
              </a:extLst>
            </p:cNvPr>
            <p:cNvPicPr>
              <a:picLocks noChangeAspect="1" noChangeArrowheads="1"/>
            </p:cNvPicPr>
            <p:nvPr/>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531999" y="3255324"/>
              <a:ext cx="4572000" cy="22860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7543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xit" presetSubtype="0" fill="hold" nodeType="with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82E69-7E7A-4B10-AA6C-E49059A09D69}"/>
              </a:ext>
            </a:extLst>
          </p:cNvPr>
          <p:cNvSpPr>
            <a:spLocks noGrp="1"/>
          </p:cNvSpPr>
          <p:nvPr>
            <p:ph type="title"/>
          </p:nvPr>
        </p:nvSpPr>
        <p:spPr/>
        <p:txBody>
          <a:bodyPr/>
          <a:lstStyle/>
          <a:p>
            <a:pPr algn="l"/>
            <a:r>
              <a:rPr lang="en-US" dirty="0"/>
              <a:t>Listen for why you can be hated.</a:t>
            </a:r>
          </a:p>
        </p:txBody>
      </p:sp>
      <p:sp>
        <p:nvSpPr>
          <p:cNvPr id="3" name="Content Placeholder 2">
            <a:extLst>
              <a:ext uri="{FF2B5EF4-FFF2-40B4-BE49-F238E27FC236}">
                <a16:creationId xmlns:a16="http://schemas.microsoft.com/office/drawing/2014/main" id="{F08FB1EB-27BC-4FE7-9D66-7349B19A9F43}"/>
              </a:ext>
            </a:extLst>
          </p:cNvPr>
          <p:cNvSpPr>
            <a:spLocks noGrp="1"/>
          </p:cNvSpPr>
          <p:nvPr>
            <p:ph idx="1"/>
          </p:nvPr>
        </p:nvSpPr>
        <p:spPr>
          <a:xfrm>
            <a:off x="1032558" y="1814051"/>
            <a:ext cx="10126884" cy="4351338"/>
          </a:xfrm>
        </p:spPr>
        <p:txBody>
          <a:bodyPr/>
          <a:lstStyle/>
          <a:p>
            <a:pPr marL="0" indent="0" algn="ctr">
              <a:buNone/>
            </a:pPr>
            <a:r>
              <a:rPr lang="en-US" dirty="0"/>
              <a:t>John 15:18-21 (NIV)   "If the world hates you, keep in mind that it hated me first. 19  If you belonged to the world, it would love you as its own. As it is, you do not belong to the world, but I have chosen you out of the world. That is why the world hates you. 20  Remember the words </a:t>
            </a:r>
          </a:p>
        </p:txBody>
      </p:sp>
    </p:spTree>
    <p:extLst>
      <p:ext uri="{BB962C8B-B14F-4D97-AF65-F5344CB8AC3E}">
        <p14:creationId xmlns:p14="http://schemas.microsoft.com/office/powerpoint/2010/main" val="3751231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82E69-7E7A-4B10-AA6C-E49059A09D69}"/>
              </a:ext>
            </a:extLst>
          </p:cNvPr>
          <p:cNvSpPr>
            <a:spLocks noGrp="1"/>
          </p:cNvSpPr>
          <p:nvPr>
            <p:ph type="title"/>
          </p:nvPr>
        </p:nvSpPr>
        <p:spPr/>
        <p:txBody>
          <a:bodyPr/>
          <a:lstStyle/>
          <a:p>
            <a:pPr algn="l"/>
            <a:r>
              <a:rPr lang="en-US" dirty="0"/>
              <a:t>Listen for why you can be hated.</a:t>
            </a:r>
          </a:p>
        </p:txBody>
      </p:sp>
      <p:sp>
        <p:nvSpPr>
          <p:cNvPr id="3" name="Content Placeholder 2">
            <a:extLst>
              <a:ext uri="{FF2B5EF4-FFF2-40B4-BE49-F238E27FC236}">
                <a16:creationId xmlns:a16="http://schemas.microsoft.com/office/drawing/2014/main" id="{F08FB1EB-27BC-4FE7-9D66-7349B19A9F43}"/>
              </a:ext>
            </a:extLst>
          </p:cNvPr>
          <p:cNvSpPr>
            <a:spLocks noGrp="1"/>
          </p:cNvSpPr>
          <p:nvPr>
            <p:ph idx="1"/>
          </p:nvPr>
        </p:nvSpPr>
        <p:spPr>
          <a:xfrm>
            <a:off x="1032558" y="1814051"/>
            <a:ext cx="10126884" cy="4351338"/>
          </a:xfrm>
        </p:spPr>
        <p:txBody>
          <a:bodyPr/>
          <a:lstStyle/>
          <a:p>
            <a:pPr marL="0" indent="0" algn="ctr">
              <a:buNone/>
            </a:pPr>
            <a:r>
              <a:rPr lang="en-US" dirty="0"/>
              <a:t>I spoke to you: 'No servant is greater than his master.' If they persecuted me, they will persecute you also. If they obeyed my teaching, they will obey yours also. 21  They will treat you this way because of my name, for they do not know the One who sent me.</a:t>
            </a:r>
          </a:p>
        </p:txBody>
      </p:sp>
      <p:pic>
        <p:nvPicPr>
          <p:cNvPr id="5" name="Picture 4">
            <a:extLst>
              <a:ext uri="{FF2B5EF4-FFF2-40B4-BE49-F238E27FC236}">
                <a16:creationId xmlns:a16="http://schemas.microsoft.com/office/drawing/2014/main" id="{DFE39F61-94A8-46CF-8C3E-387B04973177}"/>
              </a:ext>
            </a:extLst>
          </p:cNvPr>
          <p:cNvPicPr>
            <a:picLocks noChangeAspect="1"/>
          </p:cNvPicPr>
          <p:nvPr/>
        </p:nvPicPr>
        <p:blipFill>
          <a:blip r:embed="rId2"/>
          <a:stretch>
            <a:fillRect/>
          </a:stretch>
        </p:blipFill>
        <p:spPr>
          <a:xfrm flipV="1">
            <a:off x="5215047" y="5555441"/>
            <a:ext cx="1761905" cy="238095"/>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868170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26D3C-B5F6-44C1-BCEB-3E8B92F3BB84}"/>
              </a:ext>
            </a:extLst>
          </p:cNvPr>
          <p:cNvSpPr>
            <a:spLocks noGrp="1"/>
          </p:cNvSpPr>
          <p:nvPr>
            <p:ph type="title"/>
          </p:nvPr>
        </p:nvSpPr>
        <p:spPr/>
        <p:txBody>
          <a:bodyPr/>
          <a:lstStyle/>
          <a:p>
            <a:r>
              <a:rPr lang="en-US" dirty="0"/>
              <a:t>Opposition from the World</a:t>
            </a:r>
          </a:p>
        </p:txBody>
      </p:sp>
      <p:sp>
        <p:nvSpPr>
          <p:cNvPr id="3" name="Content Placeholder 2">
            <a:extLst>
              <a:ext uri="{FF2B5EF4-FFF2-40B4-BE49-F238E27FC236}">
                <a16:creationId xmlns:a16="http://schemas.microsoft.com/office/drawing/2014/main" id="{6657917D-EBAA-4AEB-AA00-A3F035B274DA}"/>
              </a:ext>
            </a:extLst>
          </p:cNvPr>
          <p:cNvSpPr>
            <a:spLocks noGrp="1"/>
          </p:cNvSpPr>
          <p:nvPr>
            <p:ph idx="1"/>
          </p:nvPr>
        </p:nvSpPr>
        <p:spPr/>
        <p:txBody>
          <a:bodyPr/>
          <a:lstStyle/>
          <a:p>
            <a:r>
              <a:rPr lang="en-US" dirty="0"/>
              <a:t>Why could the disciples expect to be rejected by the world? </a:t>
            </a:r>
          </a:p>
          <a:p>
            <a:r>
              <a:rPr lang="en-US" dirty="0"/>
              <a:t>What words and phrases in these verses emphasize that true followers of Jesus will not live according to the standards of the world? </a:t>
            </a:r>
          </a:p>
          <a:p>
            <a:r>
              <a:rPr lang="en-US" dirty="0"/>
              <a:t>If you were one of Jesus’ twelve disciples, how would you have responded to His warning about the world’s hatred? </a:t>
            </a:r>
          </a:p>
        </p:txBody>
      </p:sp>
    </p:spTree>
    <p:extLst>
      <p:ext uri="{BB962C8B-B14F-4D97-AF65-F5344CB8AC3E}">
        <p14:creationId xmlns:p14="http://schemas.microsoft.com/office/powerpoint/2010/main" val="404015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59DE4-E820-41EE-AE5E-86D0A2A2DC6E}"/>
              </a:ext>
            </a:extLst>
          </p:cNvPr>
          <p:cNvSpPr>
            <a:spLocks noGrp="1"/>
          </p:cNvSpPr>
          <p:nvPr>
            <p:ph type="title"/>
          </p:nvPr>
        </p:nvSpPr>
        <p:spPr/>
        <p:txBody>
          <a:bodyPr/>
          <a:lstStyle/>
          <a:p>
            <a:r>
              <a:rPr lang="en-US" dirty="0"/>
              <a:t>Opposition from the World</a:t>
            </a:r>
          </a:p>
        </p:txBody>
      </p:sp>
      <p:sp>
        <p:nvSpPr>
          <p:cNvPr id="3" name="Content Placeholder 2">
            <a:extLst>
              <a:ext uri="{FF2B5EF4-FFF2-40B4-BE49-F238E27FC236}">
                <a16:creationId xmlns:a16="http://schemas.microsoft.com/office/drawing/2014/main" id="{538C7775-0575-43AB-AE9A-AB52AFA7D02A}"/>
              </a:ext>
            </a:extLst>
          </p:cNvPr>
          <p:cNvSpPr>
            <a:spLocks noGrp="1"/>
          </p:cNvSpPr>
          <p:nvPr>
            <p:ph idx="1"/>
          </p:nvPr>
        </p:nvSpPr>
        <p:spPr/>
        <p:txBody>
          <a:bodyPr/>
          <a:lstStyle/>
          <a:p>
            <a:r>
              <a:rPr lang="en-US" dirty="0"/>
              <a:t>What is it about Jesus that many people find objectionable?</a:t>
            </a:r>
          </a:p>
          <a:p>
            <a:r>
              <a:rPr lang="en-US" dirty="0"/>
              <a:t>How does the world (in Western culture) today hate the followers of Jesus?</a:t>
            </a:r>
          </a:p>
          <a:p>
            <a:r>
              <a:rPr lang="en-US" dirty="0"/>
              <a:t>How about foreign cultures … how do they hate the followers of Jesus?</a:t>
            </a:r>
          </a:p>
        </p:txBody>
      </p:sp>
    </p:spTree>
    <p:extLst>
      <p:ext uri="{BB962C8B-B14F-4D97-AF65-F5344CB8AC3E}">
        <p14:creationId xmlns:p14="http://schemas.microsoft.com/office/powerpoint/2010/main" val="1612899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BC0AB-C338-4ABB-AD40-FC6B3CE4F9A6}"/>
              </a:ext>
            </a:extLst>
          </p:cNvPr>
          <p:cNvSpPr>
            <a:spLocks noGrp="1"/>
          </p:cNvSpPr>
          <p:nvPr>
            <p:ph type="title"/>
          </p:nvPr>
        </p:nvSpPr>
        <p:spPr/>
        <p:txBody>
          <a:bodyPr/>
          <a:lstStyle/>
          <a:p>
            <a:pPr algn="l"/>
            <a:r>
              <a:rPr lang="en-US" dirty="0"/>
              <a:t>Listen for the response to Jesus’ Truth.</a:t>
            </a:r>
          </a:p>
        </p:txBody>
      </p:sp>
      <p:sp>
        <p:nvSpPr>
          <p:cNvPr id="3" name="Content Placeholder 2">
            <a:extLst>
              <a:ext uri="{FF2B5EF4-FFF2-40B4-BE49-F238E27FC236}">
                <a16:creationId xmlns:a16="http://schemas.microsoft.com/office/drawing/2014/main" id="{E8D72BBC-F11A-4597-8497-7B849D2D1460}"/>
              </a:ext>
            </a:extLst>
          </p:cNvPr>
          <p:cNvSpPr>
            <a:spLocks noGrp="1"/>
          </p:cNvSpPr>
          <p:nvPr>
            <p:ph idx="1"/>
          </p:nvPr>
        </p:nvSpPr>
        <p:spPr>
          <a:xfrm>
            <a:off x="1755976" y="1895073"/>
            <a:ext cx="8680048" cy="4351338"/>
          </a:xfrm>
        </p:spPr>
        <p:txBody>
          <a:bodyPr/>
          <a:lstStyle/>
          <a:p>
            <a:pPr marL="0" indent="0" algn="ctr">
              <a:buNone/>
            </a:pPr>
            <a:r>
              <a:rPr lang="en-US" dirty="0"/>
              <a:t>John 15:22-25 (NIV)  If I had not come and spoken to them, they would not be guilty of sin. Now, however, they have no excuse for their sin. 23  He who hates me hates my Father as well. 24  If I had not done among them what </a:t>
            </a:r>
          </a:p>
        </p:txBody>
      </p:sp>
    </p:spTree>
    <p:extLst>
      <p:ext uri="{BB962C8B-B14F-4D97-AF65-F5344CB8AC3E}">
        <p14:creationId xmlns:p14="http://schemas.microsoft.com/office/powerpoint/2010/main" val="2110932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BC0AB-C338-4ABB-AD40-FC6B3CE4F9A6}"/>
              </a:ext>
            </a:extLst>
          </p:cNvPr>
          <p:cNvSpPr>
            <a:spLocks noGrp="1"/>
          </p:cNvSpPr>
          <p:nvPr>
            <p:ph type="title"/>
          </p:nvPr>
        </p:nvSpPr>
        <p:spPr/>
        <p:txBody>
          <a:bodyPr/>
          <a:lstStyle/>
          <a:p>
            <a:pPr algn="l"/>
            <a:r>
              <a:rPr lang="en-US" dirty="0"/>
              <a:t>Listen for the response to Jesus’ Truth.</a:t>
            </a:r>
          </a:p>
        </p:txBody>
      </p:sp>
      <p:sp>
        <p:nvSpPr>
          <p:cNvPr id="3" name="Content Placeholder 2">
            <a:extLst>
              <a:ext uri="{FF2B5EF4-FFF2-40B4-BE49-F238E27FC236}">
                <a16:creationId xmlns:a16="http://schemas.microsoft.com/office/drawing/2014/main" id="{E8D72BBC-F11A-4597-8497-7B849D2D1460}"/>
              </a:ext>
            </a:extLst>
          </p:cNvPr>
          <p:cNvSpPr>
            <a:spLocks noGrp="1"/>
          </p:cNvSpPr>
          <p:nvPr>
            <p:ph idx="1"/>
          </p:nvPr>
        </p:nvSpPr>
        <p:spPr>
          <a:xfrm>
            <a:off x="1755976" y="1895073"/>
            <a:ext cx="8680048" cy="4351338"/>
          </a:xfrm>
        </p:spPr>
        <p:txBody>
          <a:bodyPr/>
          <a:lstStyle/>
          <a:p>
            <a:pPr marL="0" indent="0" algn="ctr">
              <a:buNone/>
            </a:pPr>
            <a:r>
              <a:rPr lang="en-US" dirty="0"/>
              <a:t>no one else did, they would not be guilty of sin. But now they have seen these miracles, and yet they have hated both me and my Father. 25  But this is to fulfill what is written in their Law: 'They hated me without reason.'</a:t>
            </a:r>
          </a:p>
        </p:txBody>
      </p:sp>
      <p:pic>
        <p:nvPicPr>
          <p:cNvPr id="4" name="Picture 3">
            <a:extLst>
              <a:ext uri="{FF2B5EF4-FFF2-40B4-BE49-F238E27FC236}">
                <a16:creationId xmlns:a16="http://schemas.microsoft.com/office/drawing/2014/main" id="{23D701E8-B9CA-4956-864F-170F1BC745C9}"/>
              </a:ext>
            </a:extLst>
          </p:cNvPr>
          <p:cNvPicPr>
            <a:picLocks noChangeAspect="1"/>
          </p:cNvPicPr>
          <p:nvPr/>
        </p:nvPicPr>
        <p:blipFill>
          <a:blip r:embed="rId2"/>
          <a:stretch>
            <a:fillRect/>
          </a:stretch>
        </p:blipFill>
        <p:spPr>
          <a:xfrm flipV="1">
            <a:off x="5215047" y="5555441"/>
            <a:ext cx="1761905" cy="238095"/>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809128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5AA1F7-6FBE-4C82-8877-B892F7286642}" vid="{58E30FAA-7D03-45B4-AB81-753AF28EFCA9}"/>
    </a:ext>
  </a:extLst>
</a:theme>
</file>

<file path=docProps/app.xml><?xml version="1.0" encoding="utf-8"?>
<Properties xmlns="http://schemas.openxmlformats.org/officeDocument/2006/extended-properties" xmlns:vt="http://schemas.openxmlformats.org/officeDocument/2006/docPropsVTypes">
  <Template>ss4</Template>
  <TotalTime>49</TotalTime>
  <Words>947</Words>
  <Application>Microsoft Office PowerPoint</Application>
  <PresentationFormat>Widescreen</PresentationFormat>
  <Paragraphs>64</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Comic Sans MS</vt:lpstr>
      <vt:lpstr>Office Theme</vt:lpstr>
      <vt:lpstr>A Life of Persecution</vt:lpstr>
      <vt:lpstr>Video Introduction</vt:lpstr>
      <vt:lpstr>Remember that time …</vt:lpstr>
      <vt:lpstr>Listen for why you can be hated.</vt:lpstr>
      <vt:lpstr>Listen for why you can be hated.</vt:lpstr>
      <vt:lpstr>Opposition from the World</vt:lpstr>
      <vt:lpstr>Opposition from the World</vt:lpstr>
      <vt:lpstr>Listen for the response to Jesus’ Truth.</vt:lpstr>
      <vt:lpstr>Listen for the response to Jesus’ Truth.</vt:lpstr>
      <vt:lpstr>The World Rejects Jesus’ Truth</vt:lpstr>
      <vt:lpstr>The World Rejects Jesus’ Truth</vt:lpstr>
      <vt:lpstr>The World Rejects Jesus’ Truth</vt:lpstr>
      <vt:lpstr>Listen for how Jesus is preparing the disciples.</vt:lpstr>
      <vt:lpstr>Listen for how Jesus is preparing the disciples.</vt:lpstr>
      <vt:lpstr>Help for A Steadfast Faith</vt:lpstr>
      <vt:lpstr>Help for A Steadfast Faith</vt:lpstr>
      <vt:lpstr>Application</vt:lpstr>
      <vt:lpstr>Application</vt:lpstr>
      <vt:lpstr>Application</vt:lpstr>
      <vt:lpstr>Family Activities</vt:lpstr>
      <vt:lpstr>A Life of Persecution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Life of Persecution</dc:title>
  <dc:creator>Steve Armstrong</dc:creator>
  <cp:lastModifiedBy>Steve Armstrong</cp:lastModifiedBy>
  <cp:revision>2</cp:revision>
  <dcterms:created xsi:type="dcterms:W3CDTF">2022-03-18T13:08:32Z</dcterms:created>
  <dcterms:modified xsi:type="dcterms:W3CDTF">2022-03-18T13:58:09Z</dcterms:modified>
</cp:coreProperties>
</file>