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8" r:id="rId18"/>
    <p:sldId id="279"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24qmfz5u"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hyperlink" Target="https://tinyurl.com/2p995b7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Life of Love</a:t>
            </a:r>
          </a:p>
        </p:txBody>
      </p:sp>
      <p:sp>
        <p:nvSpPr>
          <p:cNvPr id="3" name="Subtitle 2"/>
          <p:cNvSpPr>
            <a:spLocks noGrp="1"/>
          </p:cNvSpPr>
          <p:nvPr>
            <p:ph type="subTitle" idx="1"/>
          </p:nvPr>
        </p:nvSpPr>
        <p:spPr>
          <a:xfrm>
            <a:off x="1524000" y="3930732"/>
            <a:ext cx="9144000" cy="1327068"/>
          </a:xfrm>
        </p:spPr>
        <p:txBody>
          <a:bodyPr/>
          <a:lstStyle/>
          <a:p>
            <a:r>
              <a:rPr lang="en-US" dirty="0"/>
              <a:t>March 27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AA91-F002-4F23-927B-C3A05D069048}"/>
              </a:ext>
            </a:extLst>
          </p:cNvPr>
          <p:cNvSpPr>
            <a:spLocks noGrp="1"/>
          </p:cNvSpPr>
          <p:nvPr>
            <p:ph type="title"/>
          </p:nvPr>
        </p:nvSpPr>
        <p:spPr/>
        <p:txBody>
          <a:bodyPr/>
          <a:lstStyle/>
          <a:p>
            <a:r>
              <a:rPr lang="en-US" dirty="0"/>
              <a:t>Personal Sacrifice</a:t>
            </a:r>
          </a:p>
        </p:txBody>
      </p:sp>
      <p:sp>
        <p:nvSpPr>
          <p:cNvPr id="3" name="Content Placeholder 2">
            <a:extLst>
              <a:ext uri="{FF2B5EF4-FFF2-40B4-BE49-F238E27FC236}">
                <a16:creationId xmlns:a16="http://schemas.microsoft.com/office/drawing/2014/main" id="{193B1EBE-E531-4724-B64F-8C75AB51FEE5}"/>
              </a:ext>
            </a:extLst>
          </p:cNvPr>
          <p:cNvSpPr>
            <a:spLocks noGrp="1"/>
          </p:cNvSpPr>
          <p:nvPr>
            <p:ph idx="1"/>
          </p:nvPr>
        </p:nvSpPr>
        <p:spPr/>
        <p:txBody>
          <a:bodyPr/>
          <a:lstStyle/>
          <a:p>
            <a:r>
              <a:rPr lang="en-US" dirty="0"/>
              <a:t>According to Jesus, the greatest expression of love is to lay down one’s life for others.  What does it mean for a person to “lay down his life”?</a:t>
            </a:r>
          </a:p>
          <a:p>
            <a:r>
              <a:rPr lang="en-US" dirty="0">
                <a:solidFill>
                  <a:srgbClr val="C00000"/>
                </a:solidFill>
              </a:rPr>
              <a:t>Of course, Jesus’ statement in verse 13 alludes to his coming death on the cross.</a:t>
            </a:r>
          </a:p>
          <a:p>
            <a:pPr lvl="1"/>
            <a:r>
              <a:rPr lang="en-US" dirty="0">
                <a:solidFill>
                  <a:srgbClr val="C00000"/>
                </a:solidFill>
              </a:rPr>
              <a:t>Substitutionary death</a:t>
            </a:r>
          </a:p>
          <a:p>
            <a:pPr lvl="1"/>
            <a:r>
              <a:rPr lang="en-US" dirty="0">
                <a:solidFill>
                  <a:srgbClr val="C00000"/>
                </a:solidFill>
              </a:rPr>
              <a:t>Took our punishment upon Himself</a:t>
            </a:r>
          </a:p>
          <a:p>
            <a:pPr lvl="1"/>
            <a:r>
              <a:rPr lang="en-US" dirty="0">
                <a:solidFill>
                  <a:srgbClr val="C00000"/>
                </a:solidFill>
              </a:rPr>
              <a:t>Received the judgment for sin that was ours</a:t>
            </a:r>
          </a:p>
        </p:txBody>
      </p:sp>
    </p:spTree>
    <p:extLst>
      <p:ext uri="{BB962C8B-B14F-4D97-AF65-F5344CB8AC3E}">
        <p14:creationId xmlns:p14="http://schemas.microsoft.com/office/powerpoint/2010/main" val="15808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3909-3058-4CE4-8004-32C75C4EBE00}"/>
              </a:ext>
            </a:extLst>
          </p:cNvPr>
          <p:cNvSpPr>
            <a:spLocks noGrp="1"/>
          </p:cNvSpPr>
          <p:nvPr>
            <p:ph type="title"/>
          </p:nvPr>
        </p:nvSpPr>
        <p:spPr/>
        <p:txBody>
          <a:bodyPr/>
          <a:lstStyle/>
          <a:p>
            <a:r>
              <a:rPr lang="en-US" dirty="0"/>
              <a:t>Personal Sacrifice</a:t>
            </a:r>
          </a:p>
        </p:txBody>
      </p:sp>
      <p:sp>
        <p:nvSpPr>
          <p:cNvPr id="3" name="Content Placeholder 2">
            <a:extLst>
              <a:ext uri="{FF2B5EF4-FFF2-40B4-BE49-F238E27FC236}">
                <a16:creationId xmlns:a16="http://schemas.microsoft.com/office/drawing/2014/main" id="{F6AF5004-00E4-4231-94CA-B1552CC21C67}"/>
              </a:ext>
            </a:extLst>
          </p:cNvPr>
          <p:cNvSpPr>
            <a:spLocks noGrp="1"/>
          </p:cNvSpPr>
          <p:nvPr>
            <p:ph idx="1"/>
          </p:nvPr>
        </p:nvSpPr>
        <p:spPr/>
        <p:txBody>
          <a:bodyPr/>
          <a:lstStyle/>
          <a:p>
            <a:r>
              <a:rPr lang="en-US" dirty="0"/>
              <a:t>What are some additional ways you have experienced the power of sacrificial love?</a:t>
            </a:r>
          </a:p>
          <a:p>
            <a:r>
              <a:rPr lang="en-US" dirty="0"/>
              <a:t>What opportunities do you have to “lay down your life” for others? What does it look like to love others the way Jesus loves us?</a:t>
            </a:r>
          </a:p>
        </p:txBody>
      </p:sp>
    </p:spTree>
    <p:extLst>
      <p:ext uri="{BB962C8B-B14F-4D97-AF65-F5344CB8AC3E}">
        <p14:creationId xmlns:p14="http://schemas.microsoft.com/office/powerpoint/2010/main" val="42637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D02C-1ED6-4EDF-A058-518C35179841}"/>
              </a:ext>
            </a:extLst>
          </p:cNvPr>
          <p:cNvSpPr>
            <a:spLocks noGrp="1"/>
          </p:cNvSpPr>
          <p:nvPr>
            <p:ph type="title"/>
          </p:nvPr>
        </p:nvSpPr>
        <p:spPr/>
        <p:txBody>
          <a:bodyPr/>
          <a:lstStyle/>
          <a:p>
            <a:pPr algn="l"/>
            <a:r>
              <a:rPr lang="en-US" dirty="0"/>
              <a:t>Listen for a change of status.</a:t>
            </a:r>
          </a:p>
        </p:txBody>
      </p:sp>
      <p:sp>
        <p:nvSpPr>
          <p:cNvPr id="3" name="Content Placeholder 2">
            <a:extLst>
              <a:ext uri="{FF2B5EF4-FFF2-40B4-BE49-F238E27FC236}">
                <a16:creationId xmlns:a16="http://schemas.microsoft.com/office/drawing/2014/main" id="{D4A7B7F6-5D78-44A6-8DBA-62B87F40F3DB}"/>
              </a:ext>
            </a:extLst>
          </p:cNvPr>
          <p:cNvSpPr>
            <a:spLocks noGrp="1"/>
          </p:cNvSpPr>
          <p:nvPr>
            <p:ph idx="1"/>
          </p:nvPr>
        </p:nvSpPr>
        <p:spPr>
          <a:xfrm>
            <a:off x="1326995" y="1881382"/>
            <a:ext cx="9380034" cy="4351338"/>
          </a:xfrm>
        </p:spPr>
        <p:txBody>
          <a:bodyPr/>
          <a:lstStyle/>
          <a:p>
            <a:pPr marL="0" indent="0" algn="ctr">
              <a:buNone/>
            </a:pPr>
            <a:r>
              <a:rPr lang="en-US" dirty="0"/>
              <a:t>John 15:15-17 (NIV)   I no longer call you servants, because a servant does not know his master's business. Instead, I have called you friends, for everything that I learned from my Father I have made known to you. </a:t>
            </a:r>
          </a:p>
        </p:txBody>
      </p:sp>
    </p:spTree>
    <p:extLst>
      <p:ext uri="{BB962C8B-B14F-4D97-AF65-F5344CB8AC3E}">
        <p14:creationId xmlns:p14="http://schemas.microsoft.com/office/powerpoint/2010/main" val="44892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D02C-1ED6-4EDF-A058-518C35179841}"/>
              </a:ext>
            </a:extLst>
          </p:cNvPr>
          <p:cNvSpPr>
            <a:spLocks noGrp="1"/>
          </p:cNvSpPr>
          <p:nvPr>
            <p:ph type="title"/>
          </p:nvPr>
        </p:nvSpPr>
        <p:spPr/>
        <p:txBody>
          <a:bodyPr/>
          <a:lstStyle/>
          <a:p>
            <a:pPr algn="l"/>
            <a:r>
              <a:rPr lang="en-US" dirty="0"/>
              <a:t>Listen for a change of status.</a:t>
            </a:r>
          </a:p>
        </p:txBody>
      </p:sp>
      <p:sp>
        <p:nvSpPr>
          <p:cNvPr id="3" name="Content Placeholder 2">
            <a:extLst>
              <a:ext uri="{FF2B5EF4-FFF2-40B4-BE49-F238E27FC236}">
                <a16:creationId xmlns:a16="http://schemas.microsoft.com/office/drawing/2014/main" id="{D4A7B7F6-5D78-44A6-8DBA-62B87F40F3DB}"/>
              </a:ext>
            </a:extLst>
          </p:cNvPr>
          <p:cNvSpPr>
            <a:spLocks noGrp="1"/>
          </p:cNvSpPr>
          <p:nvPr>
            <p:ph idx="1"/>
          </p:nvPr>
        </p:nvSpPr>
        <p:spPr>
          <a:xfrm>
            <a:off x="1326995" y="1881382"/>
            <a:ext cx="9380034" cy="4351338"/>
          </a:xfrm>
        </p:spPr>
        <p:txBody>
          <a:bodyPr/>
          <a:lstStyle/>
          <a:p>
            <a:pPr marL="0" indent="0" algn="ctr">
              <a:buNone/>
            </a:pPr>
            <a:r>
              <a:rPr lang="en-US" dirty="0"/>
              <a:t>You did not choose me, but I chose you and appointed you to go and bear fruit--fruit that will last. Then the Father will give you whatever you ask in my name. 17  This is my command: Love each other.</a:t>
            </a:r>
          </a:p>
        </p:txBody>
      </p:sp>
      <p:pic>
        <p:nvPicPr>
          <p:cNvPr id="4" name="Picture 3">
            <a:extLst>
              <a:ext uri="{FF2B5EF4-FFF2-40B4-BE49-F238E27FC236}">
                <a16:creationId xmlns:a16="http://schemas.microsoft.com/office/drawing/2014/main" id="{79D2FDA0-9102-4B18-8B62-01470DE94B7E}"/>
              </a:ext>
            </a:extLst>
          </p:cNvPr>
          <p:cNvPicPr>
            <a:picLocks noChangeAspect="1"/>
          </p:cNvPicPr>
          <p:nvPr/>
        </p:nvPicPr>
        <p:blipFill>
          <a:blip r:embed="rId2"/>
          <a:stretch>
            <a:fillRect/>
          </a:stretch>
        </p:blipFill>
        <p:spPr>
          <a:xfrm>
            <a:off x="4733734" y="4960573"/>
            <a:ext cx="2523809" cy="371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327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2087-8B2C-4508-AC98-1A736D85B4FE}"/>
              </a:ext>
            </a:extLst>
          </p:cNvPr>
          <p:cNvSpPr>
            <a:spLocks noGrp="1"/>
          </p:cNvSpPr>
          <p:nvPr>
            <p:ph type="title"/>
          </p:nvPr>
        </p:nvSpPr>
        <p:spPr/>
        <p:txBody>
          <a:bodyPr/>
          <a:lstStyle/>
          <a:p>
            <a:r>
              <a:rPr lang="en-US" dirty="0"/>
              <a:t>Producing Spiritual Fruit</a:t>
            </a:r>
          </a:p>
        </p:txBody>
      </p:sp>
      <p:sp>
        <p:nvSpPr>
          <p:cNvPr id="3" name="Content Placeholder 2">
            <a:extLst>
              <a:ext uri="{FF2B5EF4-FFF2-40B4-BE49-F238E27FC236}">
                <a16:creationId xmlns:a16="http://schemas.microsoft.com/office/drawing/2014/main" id="{61AC88E4-E8B3-4BFB-B8FF-E2DCA91432F7}"/>
              </a:ext>
            </a:extLst>
          </p:cNvPr>
          <p:cNvSpPr>
            <a:spLocks noGrp="1"/>
          </p:cNvSpPr>
          <p:nvPr>
            <p:ph idx="1"/>
          </p:nvPr>
        </p:nvSpPr>
        <p:spPr/>
        <p:txBody>
          <a:bodyPr/>
          <a:lstStyle/>
          <a:p>
            <a:r>
              <a:rPr lang="en-US" dirty="0">
                <a:solidFill>
                  <a:srgbClr val="C00000"/>
                </a:solidFill>
              </a:rPr>
              <a:t>Note the contrasts Jesus makes between servants and friends.</a:t>
            </a:r>
          </a:p>
          <a:p>
            <a:endParaRPr lang="en-US" dirty="0"/>
          </a:p>
        </p:txBody>
      </p:sp>
      <p:graphicFrame>
        <p:nvGraphicFramePr>
          <p:cNvPr id="4" name="Table 4">
            <a:extLst>
              <a:ext uri="{FF2B5EF4-FFF2-40B4-BE49-F238E27FC236}">
                <a16:creationId xmlns:a16="http://schemas.microsoft.com/office/drawing/2014/main" id="{8E9F6F4B-4C45-4B96-9562-0440A9FC5297}"/>
              </a:ext>
            </a:extLst>
          </p:cNvPr>
          <p:cNvGraphicFramePr>
            <a:graphicFrameLocks noGrp="1"/>
          </p:cNvGraphicFramePr>
          <p:nvPr>
            <p:extLst>
              <p:ext uri="{D42A27DB-BD31-4B8C-83A1-F6EECF244321}">
                <p14:modId xmlns:p14="http://schemas.microsoft.com/office/powerpoint/2010/main" val="1573452656"/>
              </p:ext>
            </p:extLst>
          </p:nvPr>
        </p:nvGraphicFramePr>
        <p:xfrm>
          <a:off x="1014760" y="3238124"/>
          <a:ext cx="10236820" cy="3169920"/>
        </p:xfrm>
        <a:graphic>
          <a:graphicData uri="http://schemas.openxmlformats.org/drawingml/2006/table">
            <a:tbl>
              <a:tblPr firstRow="1" bandRow="1">
                <a:tableStyleId>{5C22544A-7EE6-4342-B048-85BDC9FD1C3A}</a:tableStyleId>
              </a:tblPr>
              <a:tblGrid>
                <a:gridCol w="4137103">
                  <a:extLst>
                    <a:ext uri="{9D8B030D-6E8A-4147-A177-3AD203B41FA5}">
                      <a16:colId xmlns:a16="http://schemas.microsoft.com/office/drawing/2014/main" val="949178998"/>
                    </a:ext>
                  </a:extLst>
                </a:gridCol>
                <a:gridCol w="6099717">
                  <a:extLst>
                    <a:ext uri="{9D8B030D-6E8A-4147-A177-3AD203B41FA5}">
                      <a16:colId xmlns:a16="http://schemas.microsoft.com/office/drawing/2014/main" val="3460557268"/>
                    </a:ext>
                  </a:extLst>
                </a:gridCol>
              </a:tblGrid>
              <a:tr h="370840">
                <a:tc>
                  <a:txBody>
                    <a:bodyPr/>
                    <a:lstStyle/>
                    <a:p>
                      <a:pPr algn="ctr"/>
                      <a:r>
                        <a:rPr lang="en-US" sz="2800" dirty="0"/>
                        <a:t>Servants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234920"/>
                  </a:ext>
                </a:extLst>
              </a:tr>
              <a:tr h="370840">
                <a:tc>
                  <a:txBody>
                    <a:bodyPr/>
                    <a:lstStyle/>
                    <a:p>
                      <a:pPr marL="457200" indent="-457200">
                        <a:buFont typeface="Arial" panose="020B0604020202020204" pitchFamily="34" charset="0"/>
                        <a:buChar char="•"/>
                      </a:pPr>
                      <a:r>
                        <a:rPr lang="en-US" sz="2800" dirty="0">
                          <a:solidFill>
                            <a:srgbClr val="C00000"/>
                          </a:solidFill>
                        </a:rPr>
                        <a:t>Does not know master’s business</a:t>
                      </a:r>
                    </a:p>
                    <a:p>
                      <a:pPr marL="457200" indent="-457200">
                        <a:buFont typeface="Arial" panose="020B0604020202020204" pitchFamily="34" charset="0"/>
                        <a:buChar char="•"/>
                      </a:pPr>
                      <a:r>
                        <a:rPr lang="en-US" sz="2800" dirty="0">
                          <a:solidFill>
                            <a:srgbClr val="C00000"/>
                          </a:solidFill>
                        </a:rPr>
                        <a:t>Jesus no longer calls us servants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Font typeface="Arial" panose="020B0604020202020204" pitchFamily="34" charset="0"/>
                        <a:buChar char="•"/>
                      </a:pPr>
                      <a:r>
                        <a:rPr lang="en-US" sz="2800" dirty="0">
                          <a:solidFill>
                            <a:srgbClr val="C00000"/>
                          </a:solidFill>
                        </a:rPr>
                        <a:t>Great love demonstrated, laying down one’s life for a friend</a:t>
                      </a:r>
                    </a:p>
                    <a:p>
                      <a:pPr marL="457200" indent="-457200">
                        <a:buFont typeface="Arial" panose="020B0604020202020204" pitchFamily="34" charset="0"/>
                        <a:buChar char="•"/>
                      </a:pPr>
                      <a:r>
                        <a:rPr lang="en-US" sz="2800" dirty="0">
                          <a:solidFill>
                            <a:srgbClr val="C00000"/>
                          </a:solidFill>
                        </a:rPr>
                        <a:t>Do as God commands</a:t>
                      </a:r>
                    </a:p>
                    <a:p>
                      <a:pPr marL="457200" indent="-457200">
                        <a:buFont typeface="Arial" panose="020B0604020202020204" pitchFamily="34" charset="0"/>
                        <a:buChar char="•"/>
                      </a:pPr>
                      <a:r>
                        <a:rPr lang="en-US" sz="2800" dirty="0">
                          <a:solidFill>
                            <a:srgbClr val="C00000"/>
                          </a:solidFill>
                        </a:rPr>
                        <a:t>Jesus calls us “friends”</a:t>
                      </a:r>
                    </a:p>
                    <a:p>
                      <a:pPr marL="457200" indent="-457200">
                        <a:buFont typeface="Arial" panose="020B0604020202020204" pitchFamily="34" charset="0"/>
                        <a:buChar char="•"/>
                      </a:pPr>
                      <a:r>
                        <a:rPr lang="en-US" sz="2800" dirty="0">
                          <a:solidFill>
                            <a:srgbClr val="C00000"/>
                          </a:solidFill>
                        </a:rPr>
                        <a:t>Jesus made known all He learned from the Father to His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58849"/>
                  </a:ext>
                </a:extLst>
              </a:tr>
            </a:tbl>
          </a:graphicData>
        </a:graphic>
      </p:graphicFrame>
    </p:spTree>
    <p:extLst>
      <p:ext uri="{BB962C8B-B14F-4D97-AF65-F5344CB8AC3E}">
        <p14:creationId xmlns:p14="http://schemas.microsoft.com/office/powerpoint/2010/main" val="151901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1A05-C0F9-4AD0-ACA4-A617CCBE677B}"/>
              </a:ext>
            </a:extLst>
          </p:cNvPr>
          <p:cNvSpPr>
            <a:spLocks noGrp="1"/>
          </p:cNvSpPr>
          <p:nvPr>
            <p:ph type="title"/>
          </p:nvPr>
        </p:nvSpPr>
        <p:spPr/>
        <p:txBody>
          <a:bodyPr/>
          <a:lstStyle/>
          <a:p>
            <a:r>
              <a:rPr lang="en-US" dirty="0"/>
              <a:t>Producing Spiritual Fruit</a:t>
            </a:r>
          </a:p>
        </p:txBody>
      </p:sp>
      <p:sp>
        <p:nvSpPr>
          <p:cNvPr id="3" name="Content Placeholder 2">
            <a:extLst>
              <a:ext uri="{FF2B5EF4-FFF2-40B4-BE49-F238E27FC236}">
                <a16:creationId xmlns:a16="http://schemas.microsoft.com/office/drawing/2014/main" id="{D8D4578F-1A45-4B33-8681-FAC0D4ABDA2D}"/>
              </a:ext>
            </a:extLst>
          </p:cNvPr>
          <p:cNvSpPr>
            <a:spLocks noGrp="1"/>
          </p:cNvSpPr>
          <p:nvPr>
            <p:ph idx="1"/>
          </p:nvPr>
        </p:nvSpPr>
        <p:spPr>
          <a:xfrm>
            <a:off x="838200" y="1690688"/>
            <a:ext cx="10515600" cy="4486275"/>
          </a:xfrm>
        </p:spPr>
        <p:txBody>
          <a:bodyPr/>
          <a:lstStyle/>
          <a:p>
            <a:r>
              <a:rPr lang="en-US" dirty="0"/>
              <a:t>Remember as a child when they would choose up sides for a game … were you ever the last one chosen?  That meant, </a:t>
            </a:r>
            <a:r>
              <a:rPr lang="en-US" i="1" dirty="0"/>
              <a:t>you weren’t even chosen</a:t>
            </a:r>
            <a:r>
              <a:rPr lang="en-US" dirty="0"/>
              <a:t>, the person with last choice </a:t>
            </a:r>
            <a:r>
              <a:rPr lang="en-US" i="1" dirty="0"/>
              <a:t>had</a:t>
            </a:r>
            <a:r>
              <a:rPr lang="en-US" dirty="0"/>
              <a:t> to take you.   How did you feel?</a:t>
            </a:r>
          </a:p>
        </p:txBody>
      </p:sp>
      <p:pic>
        <p:nvPicPr>
          <p:cNvPr id="5" name="Picture 4">
            <a:extLst>
              <a:ext uri="{FF2B5EF4-FFF2-40B4-BE49-F238E27FC236}">
                <a16:creationId xmlns:a16="http://schemas.microsoft.com/office/drawing/2014/main" id="{F541F05B-36D5-4F90-86CE-087C7D7679E0}"/>
              </a:ext>
            </a:extLst>
          </p:cNvPr>
          <p:cNvPicPr>
            <a:picLocks noChangeAspect="1"/>
          </p:cNvPicPr>
          <p:nvPr/>
        </p:nvPicPr>
        <p:blipFill>
          <a:blip r:embed="rId2"/>
          <a:stretch>
            <a:fillRect/>
          </a:stretch>
        </p:blipFill>
        <p:spPr>
          <a:xfrm>
            <a:off x="4613288" y="3946434"/>
            <a:ext cx="4118117" cy="2365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604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AD4A-872F-4949-957C-7BCFE66EFDC2}"/>
              </a:ext>
            </a:extLst>
          </p:cNvPr>
          <p:cNvSpPr>
            <a:spLocks noGrp="1"/>
          </p:cNvSpPr>
          <p:nvPr>
            <p:ph type="title"/>
          </p:nvPr>
        </p:nvSpPr>
        <p:spPr/>
        <p:txBody>
          <a:bodyPr/>
          <a:lstStyle/>
          <a:p>
            <a:r>
              <a:rPr lang="en-US" dirty="0"/>
              <a:t>Picking Teams</a:t>
            </a:r>
            <a:br>
              <a:rPr lang="en-US" dirty="0"/>
            </a:br>
            <a:r>
              <a:rPr lang="en-US" sz="3200" dirty="0"/>
              <a:t>by Allan </a:t>
            </a:r>
            <a:r>
              <a:rPr lang="en-US" sz="3200" dirty="0" err="1"/>
              <a:t>Ahlberg</a:t>
            </a:r>
            <a:endParaRPr lang="en-US" dirty="0"/>
          </a:p>
        </p:txBody>
      </p:sp>
      <p:sp>
        <p:nvSpPr>
          <p:cNvPr id="3" name="Content Placeholder 2">
            <a:extLst>
              <a:ext uri="{FF2B5EF4-FFF2-40B4-BE49-F238E27FC236}">
                <a16:creationId xmlns:a16="http://schemas.microsoft.com/office/drawing/2014/main" id="{AD97AD33-434F-4F22-8659-A1E91CF135DE}"/>
              </a:ext>
            </a:extLst>
          </p:cNvPr>
          <p:cNvSpPr>
            <a:spLocks noGrp="1"/>
          </p:cNvSpPr>
          <p:nvPr>
            <p:ph idx="1"/>
          </p:nvPr>
        </p:nvSpPr>
        <p:spPr>
          <a:xfrm>
            <a:off x="838200" y="2174487"/>
            <a:ext cx="10515600" cy="4002475"/>
          </a:xfrm>
        </p:spPr>
        <p:txBody>
          <a:bodyPr/>
          <a:lstStyle/>
          <a:p>
            <a:pPr marL="0" indent="0" algn="ctr">
              <a:buNone/>
            </a:pPr>
            <a:r>
              <a:rPr lang="en-US" dirty="0"/>
              <a:t>When we pick teams in the playground,</a:t>
            </a:r>
          </a:p>
          <a:p>
            <a:pPr marL="0" indent="0" algn="ctr">
              <a:buNone/>
            </a:pPr>
            <a:r>
              <a:rPr lang="en-US" dirty="0"/>
              <a:t>Whatever the game might be,</a:t>
            </a:r>
          </a:p>
          <a:p>
            <a:pPr marL="0" indent="0" algn="ctr">
              <a:buNone/>
            </a:pPr>
            <a:r>
              <a:rPr lang="en-US" dirty="0"/>
              <a:t>There’s always somebody left till last</a:t>
            </a:r>
          </a:p>
          <a:p>
            <a:pPr marL="0" indent="0" algn="ctr">
              <a:buNone/>
            </a:pPr>
            <a:r>
              <a:rPr lang="en-US" dirty="0"/>
              <a:t>And usually it’s me.</a:t>
            </a:r>
          </a:p>
        </p:txBody>
      </p:sp>
    </p:spTree>
    <p:extLst>
      <p:ext uri="{BB962C8B-B14F-4D97-AF65-F5344CB8AC3E}">
        <p14:creationId xmlns:p14="http://schemas.microsoft.com/office/powerpoint/2010/main" val="3603192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AD4A-872F-4949-957C-7BCFE66EFDC2}"/>
              </a:ext>
            </a:extLst>
          </p:cNvPr>
          <p:cNvSpPr>
            <a:spLocks noGrp="1"/>
          </p:cNvSpPr>
          <p:nvPr>
            <p:ph type="title"/>
          </p:nvPr>
        </p:nvSpPr>
        <p:spPr/>
        <p:txBody>
          <a:bodyPr/>
          <a:lstStyle/>
          <a:p>
            <a:r>
              <a:rPr lang="en-US" dirty="0"/>
              <a:t>Picking Teams</a:t>
            </a:r>
            <a:br>
              <a:rPr lang="en-US" dirty="0"/>
            </a:br>
            <a:r>
              <a:rPr lang="en-US" sz="3200" dirty="0"/>
              <a:t>by Allan </a:t>
            </a:r>
            <a:r>
              <a:rPr lang="en-US" sz="3200" dirty="0" err="1"/>
              <a:t>Ahlberg</a:t>
            </a:r>
            <a:endParaRPr lang="en-US" dirty="0"/>
          </a:p>
        </p:txBody>
      </p:sp>
      <p:sp>
        <p:nvSpPr>
          <p:cNvPr id="3" name="Content Placeholder 2">
            <a:extLst>
              <a:ext uri="{FF2B5EF4-FFF2-40B4-BE49-F238E27FC236}">
                <a16:creationId xmlns:a16="http://schemas.microsoft.com/office/drawing/2014/main" id="{AD97AD33-434F-4F22-8659-A1E91CF135DE}"/>
              </a:ext>
            </a:extLst>
          </p:cNvPr>
          <p:cNvSpPr>
            <a:spLocks noGrp="1"/>
          </p:cNvSpPr>
          <p:nvPr>
            <p:ph idx="1"/>
          </p:nvPr>
        </p:nvSpPr>
        <p:spPr>
          <a:xfrm>
            <a:off x="838200" y="2174487"/>
            <a:ext cx="10515600" cy="4002475"/>
          </a:xfrm>
        </p:spPr>
        <p:txBody>
          <a:bodyPr/>
          <a:lstStyle/>
          <a:p>
            <a:pPr marL="0" indent="0" algn="ctr">
              <a:buNone/>
            </a:pPr>
            <a:r>
              <a:rPr lang="en-US" dirty="0"/>
              <a:t>I stand there looking hopeful</a:t>
            </a:r>
          </a:p>
          <a:p>
            <a:pPr marL="0" indent="0" algn="ctr">
              <a:buNone/>
            </a:pPr>
            <a:r>
              <a:rPr lang="en-US" dirty="0"/>
              <a:t>And tapping myself on the chest,</a:t>
            </a:r>
          </a:p>
          <a:p>
            <a:pPr marL="0" indent="0" algn="ctr">
              <a:buNone/>
            </a:pPr>
            <a:r>
              <a:rPr lang="en-US" dirty="0"/>
              <a:t>But the captains pick the others first,</a:t>
            </a:r>
          </a:p>
          <a:p>
            <a:pPr marL="0" indent="0" algn="ctr">
              <a:buNone/>
            </a:pPr>
            <a:r>
              <a:rPr lang="en-US" dirty="0"/>
              <a:t>Starting, of course, with the best.</a:t>
            </a:r>
          </a:p>
        </p:txBody>
      </p:sp>
    </p:spTree>
    <p:extLst>
      <p:ext uri="{BB962C8B-B14F-4D97-AF65-F5344CB8AC3E}">
        <p14:creationId xmlns:p14="http://schemas.microsoft.com/office/powerpoint/2010/main" val="162385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AD4A-872F-4949-957C-7BCFE66EFDC2}"/>
              </a:ext>
            </a:extLst>
          </p:cNvPr>
          <p:cNvSpPr>
            <a:spLocks noGrp="1"/>
          </p:cNvSpPr>
          <p:nvPr>
            <p:ph type="title"/>
          </p:nvPr>
        </p:nvSpPr>
        <p:spPr/>
        <p:txBody>
          <a:bodyPr/>
          <a:lstStyle/>
          <a:p>
            <a:r>
              <a:rPr lang="en-US" dirty="0"/>
              <a:t>Picking Teams</a:t>
            </a:r>
            <a:br>
              <a:rPr lang="en-US" dirty="0"/>
            </a:br>
            <a:r>
              <a:rPr lang="en-US" sz="3200" dirty="0"/>
              <a:t>by Allan </a:t>
            </a:r>
            <a:r>
              <a:rPr lang="en-US" sz="3200" dirty="0" err="1"/>
              <a:t>Ahlberg</a:t>
            </a:r>
            <a:endParaRPr lang="en-US" dirty="0"/>
          </a:p>
        </p:txBody>
      </p:sp>
      <p:sp>
        <p:nvSpPr>
          <p:cNvPr id="3" name="Content Placeholder 2">
            <a:extLst>
              <a:ext uri="{FF2B5EF4-FFF2-40B4-BE49-F238E27FC236}">
                <a16:creationId xmlns:a16="http://schemas.microsoft.com/office/drawing/2014/main" id="{AD97AD33-434F-4F22-8659-A1E91CF135DE}"/>
              </a:ext>
            </a:extLst>
          </p:cNvPr>
          <p:cNvSpPr>
            <a:spLocks noGrp="1"/>
          </p:cNvSpPr>
          <p:nvPr>
            <p:ph idx="1"/>
          </p:nvPr>
        </p:nvSpPr>
        <p:spPr>
          <a:xfrm>
            <a:off x="838200" y="2174487"/>
            <a:ext cx="10515600" cy="4002475"/>
          </a:xfrm>
        </p:spPr>
        <p:txBody>
          <a:bodyPr/>
          <a:lstStyle/>
          <a:p>
            <a:pPr marL="0" indent="0" algn="ctr">
              <a:buNone/>
            </a:pPr>
            <a:r>
              <a:rPr lang="en-US" dirty="0"/>
              <a:t>Maybe if teams were sometimes picked</a:t>
            </a:r>
          </a:p>
          <a:p>
            <a:pPr marL="0" indent="0" algn="ctr">
              <a:buNone/>
            </a:pPr>
            <a:r>
              <a:rPr lang="en-US" dirty="0"/>
              <a:t>Starting with the worst,</a:t>
            </a:r>
          </a:p>
          <a:p>
            <a:pPr marL="0" indent="0" algn="ctr">
              <a:buNone/>
            </a:pPr>
            <a:r>
              <a:rPr lang="en-US" dirty="0"/>
              <a:t>Once in his life a boy like me</a:t>
            </a:r>
          </a:p>
          <a:p>
            <a:pPr marL="0" indent="0" algn="ctr">
              <a:buNone/>
            </a:pPr>
            <a:r>
              <a:rPr lang="en-US" dirty="0"/>
              <a:t>Could end up being first!</a:t>
            </a:r>
          </a:p>
        </p:txBody>
      </p:sp>
    </p:spTree>
    <p:extLst>
      <p:ext uri="{BB962C8B-B14F-4D97-AF65-F5344CB8AC3E}">
        <p14:creationId xmlns:p14="http://schemas.microsoft.com/office/powerpoint/2010/main" val="200837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B796-A47B-4B60-B572-75A40817BCE6}"/>
              </a:ext>
            </a:extLst>
          </p:cNvPr>
          <p:cNvSpPr>
            <a:spLocks noGrp="1"/>
          </p:cNvSpPr>
          <p:nvPr>
            <p:ph type="title"/>
          </p:nvPr>
        </p:nvSpPr>
        <p:spPr/>
        <p:txBody>
          <a:bodyPr/>
          <a:lstStyle/>
          <a:p>
            <a:r>
              <a:rPr lang="en-US" dirty="0"/>
              <a:t>Producing Spiritual Fruit</a:t>
            </a:r>
          </a:p>
        </p:txBody>
      </p:sp>
      <p:sp>
        <p:nvSpPr>
          <p:cNvPr id="3" name="Content Placeholder 2">
            <a:extLst>
              <a:ext uri="{FF2B5EF4-FFF2-40B4-BE49-F238E27FC236}">
                <a16:creationId xmlns:a16="http://schemas.microsoft.com/office/drawing/2014/main" id="{EAB4A690-9E44-43AB-A6F4-B42855302E2D}"/>
              </a:ext>
            </a:extLst>
          </p:cNvPr>
          <p:cNvSpPr>
            <a:spLocks noGrp="1"/>
          </p:cNvSpPr>
          <p:nvPr>
            <p:ph idx="1"/>
          </p:nvPr>
        </p:nvSpPr>
        <p:spPr/>
        <p:txBody>
          <a:bodyPr/>
          <a:lstStyle/>
          <a:p>
            <a:r>
              <a:rPr lang="en-US" dirty="0"/>
              <a:t>It says here that </a:t>
            </a:r>
            <a:r>
              <a:rPr lang="en-US" i="1" dirty="0"/>
              <a:t>God chose us (</a:t>
            </a:r>
            <a:r>
              <a:rPr lang="en-US" dirty="0"/>
              <a:t>and</a:t>
            </a:r>
            <a:r>
              <a:rPr lang="en-US" i="1" dirty="0"/>
              <a:t> not </a:t>
            </a:r>
            <a:r>
              <a:rPr lang="en-US" dirty="0"/>
              <a:t>last</a:t>
            </a:r>
            <a:r>
              <a:rPr lang="en-US" i="1" dirty="0"/>
              <a:t>) </a:t>
            </a:r>
            <a:r>
              <a:rPr lang="en-US" dirty="0"/>
              <a:t>… </a:t>
            </a:r>
            <a:br>
              <a:rPr lang="en-US" dirty="0"/>
            </a:br>
            <a:r>
              <a:rPr lang="en-US" dirty="0"/>
              <a:t>to be His friends!  For what other purpose did God choose us?</a:t>
            </a:r>
          </a:p>
          <a:p>
            <a:r>
              <a:rPr lang="en-US" dirty="0"/>
              <a:t>Why is producing spiritual fruit an important part of our Christian life?</a:t>
            </a:r>
          </a:p>
          <a:p>
            <a:r>
              <a:rPr lang="en-US" dirty="0"/>
              <a:t>How should we respond to being called a friend of Jesus? </a:t>
            </a:r>
          </a:p>
        </p:txBody>
      </p:sp>
    </p:spTree>
    <p:extLst>
      <p:ext uri="{BB962C8B-B14F-4D97-AF65-F5344CB8AC3E}">
        <p14:creationId xmlns:p14="http://schemas.microsoft.com/office/powerpoint/2010/main" val="16496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C33A92-3E8D-4739-A3F5-FD3E726ECFAA}"/>
              </a:ext>
            </a:extLst>
          </p:cNvPr>
          <p:cNvSpPr>
            <a:spLocks noGrp="1"/>
          </p:cNvSpPr>
          <p:nvPr>
            <p:ph type="title"/>
          </p:nvPr>
        </p:nvSpPr>
        <p:spPr/>
        <p:txBody>
          <a:bodyPr/>
          <a:lstStyle/>
          <a:p>
            <a:r>
              <a:rPr lang="en-US" dirty="0"/>
              <a:t>Video Introduction</a:t>
            </a:r>
          </a:p>
        </p:txBody>
      </p:sp>
      <p:pic>
        <p:nvPicPr>
          <p:cNvPr id="6" name="Picture 5" descr="A picture containing text, monitor, electronics, screen&#10;&#10;Description automatically generated">
            <a:hlinkClick r:id="rId2"/>
            <a:extLst>
              <a:ext uri="{FF2B5EF4-FFF2-40B4-BE49-F238E27FC236}">
                <a16:creationId xmlns:a16="http://schemas.microsoft.com/office/drawing/2014/main" id="{80A3F5E8-555F-414E-B622-D6E06DB83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373" y="1308043"/>
            <a:ext cx="7082512" cy="4788177"/>
          </a:xfrm>
          <a:prstGeom prst="rect">
            <a:avLst/>
          </a:prstGeom>
        </p:spPr>
      </p:pic>
      <p:sp>
        <p:nvSpPr>
          <p:cNvPr id="7" name="TextBox 6">
            <a:extLst>
              <a:ext uri="{FF2B5EF4-FFF2-40B4-BE49-F238E27FC236}">
                <a16:creationId xmlns:a16="http://schemas.microsoft.com/office/drawing/2014/main" id="{FDCB79EB-DD66-478C-A886-6516759AAAC6}"/>
              </a:ext>
            </a:extLst>
          </p:cNvPr>
          <p:cNvSpPr txBox="1"/>
          <p:nvPr/>
        </p:nvSpPr>
        <p:spPr>
          <a:xfrm>
            <a:off x="4059382" y="5830818"/>
            <a:ext cx="4073236"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111625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167B-E1FC-4EE5-8B46-D9615DCECC5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4B23D32-03AD-4EB7-B2DE-9EDD9A39A659}"/>
              </a:ext>
            </a:extLst>
          </p:cNvPr>
          <p:cNvSpPr>
            <a:spLocks noGrp="1"/>
          </p:cNvSpPr>
          <p:nvPr>
            <p:ph idx="1"/>
          </p:nvPr>
        </p:nvSpPr>
        <p:spPr>
          <a:xfrm>
            <a:off x="838200" y="2141033"/>
            <a:ext cx="10515600" cy="4035929"/>
          </a:xfrm>
        </p:spPr>
        <p:txBody>
          <a:bodyPr/>
          <a:lstStyle/>
          <a:p>
            <a:r>
              <a:rPr lang="en-US" dirty="0"/>
              <a:t>Remember. </a:t>
            </a:r>
          </a:p>
          <a:p>
            <a:pPr lvl="1"/>
            <a:r>
              <a:rPr lang="en-US" dirty="0"/>
              <a:t>Set aside time each day this week to remember Jesus’s love for you. </a:t>
            </a:r>
          </a:p>
          <a:p>
            <a:pPr lvl="1"/>
            <a:r>
              <a:rPr lang="en-US" dirty="0"/>
              <a:t>Replay the gospel to yourself and abide in Jesus’s love.</a:t>
            </a:r>
          </a:p>
          <a:p>
            <a:endParaRPr lang="en-US" dirty="0"/>
          </a:p>
        </p:txBody>
      </p:sp>
    </p:spTree>
    <p:extLst>
      <p:ext uri="{BB962C8B-B14F-4D97-AF65-F5344CB8AC3E}">
        <p14:creationId xmlns:p14="http://schemas.microsoft.com/office/powerpoint/2010/main" val="15902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167B-E1FC-4EE5-8B46-D9615DCECC5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4B23D32-03AD-4EB7-B2DE-9EDD9A39A659}"/>
              </a:ext>
            </a:extLst>
          </p:cNvPr>
          <p:cNvSpPr>
            <a:spLocks noGrp="1"/>
          </p:cNvSpPr>
          <p:nvPr>
            <p:ph idx="1"/>
          </p:nvPr>
        </p:nvSpPr>
        <p:spPr/>
        <p:txBody>
          <a:bodyPr/>
          <a:lstStyle/>
          <a:p>
            <a:r>
              <a:rPr lang="en-US" dirty="0"/>
              <a:t>Love. </a:t>
            </a:r>
          </a:p>
          <a:p>
            <a:pPr lvl="1"/>
            <a:r>
              <a:rPr lang="en-US" dirty="0"/>
              <a:t>Think of a fellow Christian you can love sacrificially this week. </a:t>
            </a:r>
          </a:p>
          <a:p>
            <a:pPr lvl="1"/>
            <a:r>
              <a:rPr lang="en-US" dirty="0"/>
              <a:t>Maybe someone who has a physical need that you can love in a tangible way.</a:t>
            </a:r>
          </a:p>
          <a:p>
            <a:pPr lvl="1"/>
            <a:r>
              <a:rPr lang="en-US" dirty="0"/>
              <a:t>What about someone who has an emotional need that you can listen to and pray for?</a:t>
            </a:r>
          </a:p>
          <a:p>
            <a:endParaRPr lang="en-US" dirty="0"/>
          </a:p>
        </p:txBody>
      </p:sp>
    </p:spTree>
    <p:extLst>
      <p:ext uri="{BB962C8B-B14F-4D97-AF65-F5344CB8AC3E}">
        <p14:creationId xmlns:p14="http://schemas.microsoft.com/office/powerpoint/2010/main" val="2350989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167B-E1FC-4EE5-8B46-D9615DCECC5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4B23D32-03AD-4EB7-B2DE-9EDD9A39A659}"/>
              </a:ext>
            </a:extLst>
          </p:cNvPr>
          <p:cNvSpPr>
            <a:spLocks noGrp="1"/>
          </p:cNvSpPr>
          <p:nvPr>
            <p:ph idx="1"/>
          </p:nvPr>
        </p:nvSpPr>
        <p:spPr>
          <a:xfrm>
            <a:off x="838200" y="2219093"/>
            <a:ext cx="10515600" cy="3957870"/>
          </a:xfrm>
        </p:spPr>
        <p:txBody>
          <a:bodyPr/>
          <a:lstStyle/>
          <a:p>
            <a:r>
              <a:rPr lang="en-US" dirty="0"/>
              <a:t>Serve. </a:t>
            </a:r>
          </a:p>
          <a:p>
            <a:pPr lvl="1"/>
            <a:r>
              <a:rPr lang="en-US" dirty="0"/>
              <a:t>What actions can you take this week to show love to someone in your life who does not know Jesus? </a:t>
            </a:r>
          </a:p>
          <a:p>
            <a:pPr lvl="1"/>
            <a:r>
              <a:rPr lang="en-US" dirty="0"/>
              <a:t>How can you serve them in a way that helps them to see Jesus? </a:t>
            </a:r>
          </a:p>
          <a:p>
            <a:endParaRPr lang="en-US" dirty="0"/>
          </a:p>
        </p:txBody>
      </p:sp>
    </p:spTree>
    <p:extLst>
      <p:ext uri="{BB962C8B-B14F-4D97-AF65-F5344CB8AC3E}">
        <p14:creationId xmlns:p14="http://schemas.microsoft.com/office/powerpoint/2010/main" val="2911788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D98D0-F9B9-4785-B947-DE331BEE83AF}"/>
              </a:ext>
            </a:extLst>
          </p:cNvPr>
          <p:cNvSpPr>
            <a:spLocks noGrp="1"/>
          </p:cNvSpPr>
          <p:nvPr>
            <p:ph type="title"/>
          </p:nvPr>
        </p:nvSpPr>
        <p:spPr/>
        <p:txBody>
          <a:bodyPr/>
          <a:lstStyle/>
          <a:p>
            <a:r>
              <a:rPr lang="en-US" dirty="0"/>
              <a:t>Family Activities</a:t>
            </a:r>
          </a:p>
        </p:txBody>
      </p:sp>
      <p:pic>
        <p:nvPicPr>
          <p:cNvPr id="6" name="Picture 5" descr="A picture containing diagram&#10;&#10;Description automatically generated">
            <a:extLst>
              <a:ext uri="{FF2B5EF4-FFF2-40B4-BE49-F238E27FC236}">
                <a16:creationId xmlns:a16="http://schemas.microsoft.com/office/drawing/2014/main" id="{E991FBB0-3B85-43A8-ACEB-B36426B472E9}"/>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751680" y="1736504"/>
            <a:ext cx="8680350" cy="3052569"/>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picture containing text&#10;&#10;Description automatically generated">
            <a:extLst>
              <a:ext uri="{FF2B5EF4-FFF2-40B4-BE49-F238E27FC236}">
                <a16:creationId xmlns:a16="http://schemas.microsoft.com/office/drawing/2014/main" id="{C800B5EA-02A9-43F6-BC02-5294130B1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15" y="592647"/>
            <a:ext cx="3561331" cy="3052569"/>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7C0E0E5C-9BAB-4854-A85A-943D5FB85015}"/>
              </a:ext>
            </a:extLst>
          </p:cNvPr>
          <p:cNvSpPr/>
          <p:nvPr/>
        </p:nvSpPr>
        <p:spPr>
          <a:xfrm>
            <a:off x="998220" y="4241290"/>
            <a:ext cx="7059930" cy="2251585"/>
          </a:xfrm>
          <a:prstGeom prst="wedgeRoundRectCallout">
            <a:avLst>
              <a:gd name="adj1" fmla="val -29307"/>
              <a:gd name="adj2" fmla="val -760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humph!  Seems like the Word Ninja has obfuscated another good quote.  That boy needs help, and more than just the puzzle.  So do your best. The key words are from our scripture passage. I venture to say some of you will need help. Humph!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https://tinyurl.com/2p995b7r</a:t>
            </a:r>
            <a:r>
              <a:rPr lang="en-US" dirty="0">
                <a:latin typeface="Comic Sans MS" panose="030F0702030302020204" pitchFamily="66" charset="0"/>
              </a:rPr>
              <a:t> .  There’s other good stuff there also for the whole family.</a:t>
            </a:r>
          </a:p>
        </p:txBody>
      </p:sp>
    </p:spTree>
    <p:extLst>
      <p:ext uri="{BB962C8B-B14F-4D97-AF65-F5344CB8AC3E}">
        <p14:creationId xmlns:p14="http://schemas.microsoft.com/office/powerpoint/2010/main" val="3170739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Life of Love</a:t>
            </a:r>
          </a:p>
        </p:txBody>
      </p:sp>
      <p:sp>
        <p:nvSpPr>
          <p:cNvPr id="3" name="Subtitle 2"/>
          <p:cNvSpPr>
            <a:spLocks noGrp="1"/>
          </p:cNvSpPr>
          <p:nvPr>
            <p:ph type="subTitle" idx="1"/>
          </p:nvPr>
        </p:nvSpPr>
        <p:spPr>
          <a:xfrm>
            <a:off x="1524000" y="3930732"/>
            <a:ext cx="9144000" cy="1327068"/>
          </a:xfrm>
        </p:spPr>
        <p:txBody>
          <a:bodyPr/>
          <a:lstStyle/>
          <a:p>
            <a:r>
              <a:rPr lang="en-US" dirty="0"/>
              <a:t>March 27</a:t>
            </a:r>
          </a:p>
        </p:txBody>
      </p:sp>
    </p:spTree>
    <p:extLst>
      <p:ext uri="{BB962C8B-B14F-4D97-AF65-F5344CB8AC3E}">
        <p14:creationId xmlns:p14="http://schemas.microsoft.com/office/powerpoint/2010/main" val="409080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34B7A4-D059-4AF2-94BE-D811E1F1E5C9}"/>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E5DD109B-D100-4DF4-90F1-98273D8CD998}"/>
              </a:ext>
            </a:extLst>
          </p:cNvPr>
          <p:cNvSpPr>
            <a:spLocks noGrp="1"/>
          </p:cNvSpPr>
          <p:nvPr>
            <p:ph idx="1"/>
          </p:nvPr>
        </p:nvSpPr>
        <p:spPr>
          <a:xfrm>
            <a:off x="992579" y="1825625"/>
            <a:ext cx="10515600" cy="4351338"/>
          </a:xfrm>
        </p:spPr>
        <p:txBody>
          <a:bodyPr>
            <a:normAutofit/>
          </a:bodyPr>
          <a:lstStyle/>
          <a:p>
            <a:r>
              <a:rPr lang="en-US" dirty="0"/>
              <a:t>How do the people you love (whether close friends, spouse, or family members) know that you love them?</a:t>
            </a:r>
          </a:p>
          <a:p>
            <a:r>
              <a:rPr lang="en-US" dirty="0">
                <a:solidFill>
                  <a:srgbClr val="C00000"/>
                </a:solidFill>
              </a:rPr>
              <a:t>Jesus spoke to the issue of how to love.</a:t>
            </a:r>
          </a:p>
          <a:p>
            <a:pPr lvl="1"/>
            <a:r>
              <a:rPr lang="en-US" dirty="0">
                <a:solidFill>
                  <a:srgbClr val="C00000"/>
                </a:solidFill>
              </a:rPr>
              <a:t>He said we should base every relationship on the unconditional love He has for us</a:t>
            </a:r>
          </a:p>
          <a:p>
            <a:pPr lvl="1"/>
            <a:r>
              <a:rPr lang="en-US" dirty="0">
                <a:solidFill>
                  <a:srgbClr val="C00000"/>
                </a:solidFill>
              </a:rPr>
              <a:t>Remaining in Christ means our relationships are marked by love. </a:t>
            </a:r>
          </a:p>
          <a:p>
            <a:endParaRPr lang="en-US" dirty="0"/>
          </a:p>
        </p:txBody>
      </p:sp>
      <p:grpSp>
        <p:nvGrpSpPr>
          <p:cNvPr id="5" name="Group 4">
            <a:extLst>
              <a:ext uri="{FF2B5EF4-FFF2-40B4-BE49-F238E27FC236}">
                <a16:creationId xmlns:a16="http://schemas.microsoft.com/office/drawing/2014/main" id="{C7C39AA6-19BA-4AF5-9EC8-0ED6FFDF9A14}"/>
              </a:ext>
            </a:extLst>
          </p:cNvPr>
          <p:cNvGrpSpPr/>
          <p:nvPr/>
        </p:nvGrpSpPr>
        <p:grpSpPr>
          <a:xfrm>
            <a:off x="1448699" y="3212851"/>
            <a:ext cx="8862390" cy="2964112"/>
            <a:chOff x="1421641" y="3429000"/>
            <a:chExt cx="8862390" cy="2964112"/>
          </a:xfrm>
        </p:grpSpPr>
        <p:pic>
          <p:nvPicPr>
            <p:cNvPr id="1026" name="Picture 2" descr="Child giving carnations for mother's day clipart">
              <a:extLst>
                <a:ext uri="{FF2B5EF4-FFF2-40B4-BE49-F238E27FC236}">
                  <a16:creationId xmlns:a16="http://schemas.microsoft.com/office/drawing/2014/main" id="{FB3F3F38-CC63-44BC-B2F6-733CF7E620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641" y="3692026"/>
              <a:ext cx="2451418" cy="2172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eart I Love You clipart">
              <a:extLst>
                <a:ext uri="{FF2B5EF4-FFF2-40B4-BE49-F238E27FC236}">
                  <a16:creationId xmlns:a16="http://schemas.microsoft.com/office/drawing/2014/main" id="{F836F0B6-1BF5-43E9-8E75-A6175AC252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9518">
              <a:off x="4840938" y="3927385"/>
              <a:ext cx="2966288" cy="2465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ophia) Mother and Son are Washing Dishes clipart">
              <a:extLst>
                <a:ext uri="{FF2B5EF4-FFF2-40B4-BE49-F238E27FC236}">
                  <a16:creationId xmlns:a16="http://schemas.microsoft.com/office/drawing/2014/main" id="{0FB06B4C-D790-44CC-AF69-9FD637FB3D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46746" y="3429000"/>
              <a:ext cx="1937285" cy="2743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504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B3FB-5343-4036-AF6C-0CD5E6FF3E59}"/>
              </a:ext>
            </a:extLst>
          </p:cNvPr>
          <p:cNvSpPr>
            <a:spLocks noGrp="1"/>
          </p:cNvSpPr>
          <p:nvPr>
            <p:ph type="title"/>
          </p:nvPr>
        </p:nvSpPr>
        <p:spPr/>
        <p:txBody>
          <a:bodyPr/>
          <a:lstStyle/>
          <a:p>
            <a:r>
              <a:rPr lang="en-US" dirty="0"/>
              <a:t>Remain in Jesus’ Love</a:t>
            </a:r>
          </a:p>
        </p:txBody>
      </p:sp>
      <p:sp>
        <p:nvSpPr>
          <p:cNvPr id="3" name="Content Placeholder 2">
            <a:extLst>
              <a:ext uri="{FF2B5EF4-FFF2-40B4-BE49-F238E27FC236}">
                <a16:creationId xmlns:a16="http://schemas.microsoft.com/office/drawing/2014/main" id="{CAA82650-D2BE-4C79-A48C-8A500494F828}"/>
              </a:ext>
            </a:extLst>
          </p:cNvPr>
          <p:cNvSpPr>
            <a:spLocks noGrp="1"/>
          </p:cNvSpPr>
          <p:nvPr>
            <p:ph idx="1"/>
          </p:nvPr>
        </p:nvSpPr>
        <p:spPr/>
        <p:txBody>
          <a:bodyPr/>
          <a:lstStyle/>
          <a:p>
            <a:r>
              <a:rPr lang="en-US" dirty="0"/>
              <a:t>What kind of skill have you learned by watching someone else repeatedly perform the skill?</a:t>
            </a:r>
          </a:p>
          <a:p>
            <a:r>
              <a:rPr lang="en-US" dirty="0"/>
              <a:t>How was this method of learning more effective than just reading a book about the skill?</a:t>
            </a:r>
          </a:p>
          <a:p>
            <a:endParaRPr lang="en-US" dirty="0"/>
          </a:p>
          <a:p>
            <a:r>
              <a:rPr lang="en-US" dirty="0"/>
              <a:t>Listen for how Jesus teaches us by His example. </a:t>
            </a:r>
          </a:p>
        </p:txBody>
      </p:sp>
      <p:grpSp>
        <p:nvGrpSpPr>
          <p:cNvPr id="4" name="Group 3">
            <a:extLst>
              <a:ext uri="{FF2B5EF4-FFF2-40B4-BE49-F238E27FC236}">
                <a16:creationId xmlns:a16="http://schemas.microsoft.com/office/drawing/2014/main" id="{52ECB0A5-C40F-4990-A8FA-7E948341FBAD}"/>
              </a:ext>
            </a:extLst>
          </p:cNvPr>
          <p:cNvGrpSpPr/>
          <p:nvPr/>
        </p:nvGrpSpPr>
        <p:grpSpPr>
          <a:xfrm>
            <a:off x="1634217" y="3076924"/>
            <a:ext cx="9041173" cy="3100039"/>
            <a:chOff x="1634217" y="3076924"/>
            <a:chExt cx="9041173" cy="3100039"/>
          </a:xfrm>
        </p:grpSpPr>
        <p:pic>
          <p:nvPicPr>
            <p:cNvPr id="2050" name="Picture 2" descr="Fried Rice Cooking clipart">
              <a:extLst>
                <a:ext uri="{FF2B5EF4-FFF2-40B4-BE49-F238E27FC236}">
                  <a16:creationId xmlns:a16="http://schemas.microsoft.com/office/drawing/2014/main" id="{7EB436FD-27C7-493B-8165-BCBA65A3A3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2498" y="3328013"/>
              <a:ext cx="3122341" cy="2376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arpenter clipart">
              <a:extLst>
                <a:ext uri="{FF2B5EF4-FFF2-40B4-BE49-F238E27FC236}">
                  <a16:creationId xmlns:a16="http://schemas.microsoft.com/office/drawing/2014/main" id="{20267B1B-03F4-4B6C-A0F7-66902B3432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4217" y="3429000"/>
              <a:ext cx="2022107" cy="2492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Artist clipart">
              <a:extLst>
                <a:ext uri="{FF2B5EF4-FFF2-40B4-BE49-F238E27FC236}">
                  <a16:creationId xmlns:a16="http://schemas.microsoft.com/office/drawing/2014/main" id="{F6085B29-B84D-42EA-B035-E9367637AC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93249" y="3076924"/>
              <a:ext cx="2782141" cy="31000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586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5A37-3624-4117-A4BD-1A3941238079}"/>
              </a:ext>
            </a:extLst>
          </p:cNvPr>
          <p:cNvSpPr>
            <a:spLocks noGrp="1"/>
          </p:cNvSpPr>
          <p:nvPr>
            <p:ph type="title"/>
          </p:nvPr>
        </p:nvSpPr>
        <p:spPr/>
        <p:txBody>
          <a:bodyPr>
            <a:normAutofit/>
          </a:bodyPr>
          <a:lstStyle/>
          <a:p>
            <a:pPr algn="l"/>
            <a:r>
              <a:rPr lang="en-US" dirty="0"/>
              <a:t>Listen for how Jesus teaches us by His example. </a:t>
            </a:r>
          </a:p>
        </p:txBody>
      </p:sp>
      <p:sp>
        <p:nvSpPr>
          <p:cNvPr id="3" name="Content Placeholder 2">
            <a:extLst>
              <a:ext uri="{FF2B5EF4-FFF2-40B4-BE49-F238E27FC236}">
                <a16:creationId xmlns:a16="http://schemas.microsoft.com/office/drawing/2014/main" id="{4599F9DD-E267-4BD9-BE2F-B477E4B6DC66}"/>
              </a:ext>
            </a:extLst>
          </p:cNvPr>
          <p:cNvSpPr>
            <a:spLocks noGrp="1"/>
          </p:cNvSpPr>
          <p:nvPr>
            <p:ph idx="1"/>
          </p:nvPr>
        </p:nvSpPr>
        <p:spPr>
          <a:xfrm>
            <a:off x="1260088" y="1803322"/>
            <a:ext cx="9892990" cy="4351338"/>
          </a:xfrm>
        </p:spPr>
        <p:txBody>
          <a:bodyPr/>
          <a:lstStyle/>
          <a:p>
            <a:pPr marL="0" indent="0" algn="ctr">
              <a:buNone/>
            </a:pPr>
            <a:r>
              <a:rPr lang="en-US" dirty="0"/>
              <a:t>John 15:9-11 (NIV)   "As the Father has loved me, so have I loved you. Now remain in my love. 10  If you obey my commands, you will remain in my love, just as I have obeyed my Father's commands and remain in his love. 11  I have told you this so that my joy may be in you and that your joy may be complete.</a:t>
            </a:r>
          </a:p>
        </p:txBody>
      </p:sp>
      <p:pic>
        <p:nvPicPr>
          <p:cNvPr id="5" name="Picture 4">
            <a:extLst>
              <a:ext uri="{FF2B5EF4-FFF2-40B4-BE49-F238E27FC236}">
                <a16:creationId xmlns:a16="http://schemas.microsoft.com/office/drawing/2014/main" id="{91771659-7224-405B-999E-BBD0048F1CBB}"/>
              </a:ext>
            </a:extLst>
          </p:cNvPr>
          <p:cNvPicPr>
            <a:picLocks noChangeAspect="1"/>
          </p:cNvPicPr>
          <p:nvPr/>
        </p:nvPicPr>
        <p:blipFill>
          <a:blip r:embed="rId2"/>
          <a:stretch>
            <a:fillRect/>
          </a:stretch>
        </p:blipFill>
        <p:spPr>
          <a:xfrm>
            <a:off x="4834095" y="5674251"/>
            <a:ext cx="2523809" cy="371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1662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4F0B-CD38-4FA4-8F64-DFBF398E3048}"/>
              </a:ext>
            </a:extLst>
          </p:cNvPr>
          <p:cNvSpPr>
            <a:spLocks noGrp="1"/>
          </p:cNvSpPr>
          <p:nvPr>
            <p:ph type="title"/>
          </p:nvPr>
        </p:nvSpPr>
        <p:spPr/>
        <p:txBody>
          <a:bodyPr/>
          <a:lstStyle/>
          <a:p>
            <a:r>
              <a:rPr lang="en-US" dirty="0"/>
              <a:t>Remain in Jesus’ Love</a:t>
            </a:r>
          </a:p>
        </p:txBody>
      </p:sp>
      <p:sp>
        <p:nvSpPr>
          <p:cNvPr id="3" name="Content Placeholder 2">
            <a:extLst>
              <a:ext uri="{FF2B5EF4-FFF2-40B4-BE49-F238E27FC236}">
                <a16:creationId xmlns:a16="http://schemas.microsoft.com/office/drawing/2014/main" id="{7625A5DA-F212-4B39-8867-6A70D74AC8CC}"/>
              </a:ext>
            </a:extLst>
          </p:cNvPr>
          <p:cNvSpPr>
            <a:spLocks noGrp="1"/>
          </p:cNvSpPr>
          <p:nvPr>
            <p:ph idx="1"/>
          </p:nvPr>
        </p:nvSpPr>
        <p:spPr/>
        <p:txBody>
          <a:bodyPr/>
          <a:lstStyle/>
          <a:p>
            <a:r>
              <a:rPr lang="en-US" dirty="0"/>
              <a:t>So, how does Christ teach us by example?</a:t>
            </a:r>
          </a:p>
          <a:p>
            <a:r>
              <a:rPr lang="en-US" dirty="0"/>
              <a:t>What appeal did Jesus make in these verses?</a:t>
            </a:r>
          </a:p>
          <a:p>
            <a:r>
              <a:rPr lang="en-US" dirty="0"/>
              <a:t>What will be the evidence that a person is abiding in Christ’s love?</a:t>
            </a:r>
          </a:p>
        </p:txBody>
      </p:sp>
    </p:spTree>
    <p:extLst>
      <p:ext uri="{BB962C8B-B14F-4D97-AF65-F5344CB8AC3E}">
        <p14:creationId xmlns:p14="http://schemas.microsoft.com/office/powerpoint/2010/main" val="202674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8766-557C-4E0B-9698-8680642A9F62}"/>
              </a:ext>
            </a:extLst>
          </p:cNvPr>
          <p:cNvSpPr>
            <a:spLocks noGrp="1"/>
          </p:cNvSpPr>
          <p:nvPr>
            <p:ph type="title"/>
          </p:nvPr>
        </p:nvSpPr>
        <p:spPr/>
        <p:txBody>
          <a:bodyPr/>
          <a:lstStyle/>
          <a:p>
            <a:r>
              <a:rPr lang="en-US" dirty="0"/>
              <a:t>Remain in Jesus’ Love</a:t>
            </a:r>
          </a:p>
        </p:txBody>
      </p:sp>
      <p:sp>
        <p:nvSpPr>
          <p:cNvPr id="3" name="Content Placeholder 2">
            <a:extLst>
              <a:ext uri="{FF2B5EF4-FFF2-40B4-BE49-F238E27FC236}">
                <a16:creationId xmlns:a16="http://schemas.microsoft.com/office/drawing/2014/main" id="{C53D83BF-D67B-4109-B092-9CA52358AA82}"/>
              </a:ext>
            </a:extLst>
          </p:cNvPr>
          <p:cNvSpPr>
            <a:spLocks noGrp="1"/>
          </p:cNvSpPr>
          <p:nvPr>
            <p:ph idx="1"/>
          </p:nvPr>
        </p:nvSpPr>
        <p:spPr/>
        <p:txBody>
          <a:bodyPr/>
          <a:lstStyle/>
          <a:p>
            <a:endParaRPr lang="en-US" dirty="0"/>
          </a:p>
          <a:p>
            <a:r>
              <a:rPr lang="en-US" dirty="0"/>
              <a:t>What do you think?</a:t>
            </a:r>
          </a:p>
        </p:txBody>
      </p:sp>
      <p:pic>
        <p:nvPicPr>
          <p:cNvPr id="3074" name="Picture 2" descr="Co-workers clipart">
            <a:extLst>
              <a:ext uri="{FF2B5EF4-FFF2-40B4-BE49-F238E27FC236}">
                <a16:creationId xmlns:a16="http://schemas.microsoft.com/office/drawing/2014/main" id="{32D0E3E2-4033-463E-BEA9-AB2EDCB99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776" y="3307286"/>
            <a:ext cx="2862263" cy="3428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802D3962-6896-4548-984F-031287914097}"/>
              </a:ext>
            </a:extLst>
          </p:cNvPr>
          <p:cNvSpPr/>
          <p:nvPr/>
        </p:nvSpPr>
        <p:spPr>
          <a:xfrm>
            <a:off x="6096000" y="1690688"/>
            <a:ext cx="2862263" cy="1325563"/>
          </a:xfrm>
          <a:prstGeom prst="wedgeRoundRectCallout">
            <a:avLst>
              <a:gd name="adj1" fmla="val 31762"/>
              <a:gd name="adj2" fmla="val 7848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Obedience is the </a:t>
            </a:r>
            <a:r>
              <a:rPr lang="en-US" b="1" dirty="0">
                <a:latin typeface="Comic Sans MS" panose="030F0702030302020204" pitchFamily="66" charset="0"/>
              </a:rPr>
              <a:t>requirement</a:t>
            </a:r>
            <a:r>
              <a:rPr lang="en-US" dirty="0">
                <a:latin typeface="Comic Sans MS" panose="030F0702030302020204" pitchFamily="66" charset="0"/>
              </a:rPr>
              <a:t> for abiding in Jesus’ love.</a:t>
            </a:r>
          </a:p>
        </p:txBody>
      </p:sp>
      <p:sp>
        <p:nvSpPr>
          <p:cNvPr id="6" name="Speech Bubble: Rectangle with Corners Rounded 5">
            <a:extLst>
              <a:ext uri="{FF2B5EF4-FFF2-40B4-BE49-F238E27FC236}">
                <a16:creationId xmlns:a16="http://schemas.microsoft.com/office/drawing/2014/main" id="{BF3A2E33-1B7E-4ACB-A4BC-8AA58097E4A3}"/>
              </a:ext>
            </a:extLst>
          </p:cNvPr>
          <p:cNvSpPr/>
          <p:nvPr/>
        </p:nvSpPr>
        <p:spPr>
          <a:xfrm>
            <a:off x="9329737" y="2272537"/>
            <a:ext cx="2862263" cy="952752"/>
          </a:xfrm>
          <a:prstGeom prst="wedgeRoundRectCallout">
            <a:avLst>
              <a:gd name="adj1" fmla="val -35638"/>
              <a:gd name="adj2" fmla="val 7848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No … it is the </a:t>
            </a:r>
            <a:r>
              <a:rPr lang="en-US" b="1" dirty="0">
                <a:latin typeface="Comic Sans MS" panose="030F0702030302020204" pitchFamily="66" charset="0"/>
              </a:rPr>
              <a:t>result</a:t>
            </a:r>
            <a:r>
              <a:rPr lang="en-US" dirty="0">
                <a:latin typeface="Comic Sans MS" panose="030F0702030302020204" pitchFamily="66" charset="0"/>
              </a:rPr>
              <a:t> of abiding in His love.</a:t>
            </a:r>
          </a:p>
        </p:txBody>
      </p:sp>
      <p:graphicFrame>
        <p:nvGraphicFramePr>
          <p:cNvPr id="5" name="Table 6">
            <a:extLst>
              <a:ext uri="{FF2B5EF4-FFF2-40B4-BE49-F238E27FC236}">
                <a16:creationId xmlns:a16="http://schemas.microsoft.com/office/drawing/2014/main" id="{2918E3A9-BD51-4651-986C-7071FA745D60}"/>
              </a:ext>
            </a:extLst>
          </p:cNvPr>
          <p:cNvGraphicFramePr>
            <a:graphicFrameLocks noGrp="1"/>
          </p:cNvGraphicFramePr>
          <p:nvPr>
            <p:extLst>
              <p:ext uri="{D42A27DB-BD31-4B8C-83A1-F6EECF244321}">
                <p14:modId xmlns:p14="http://schemas.microsoft.com/office/powerpoint/2010/main" val="498018465"/>
              </p:ext>
            </p:extLst>
          </p:nvPr>
        </p:nvGraphicFramePr>
        <p:xfrm>
          <a:off x="1004907" y="3308099"/>
          <a:ext cx="6299142" cy="1889760"/>
        </p:xfrm>
        <a:graphic>
          <a:graphicData uri="http://schemas.openxmlformats.org/drawingml/2006/table">
            <a:tbl>
              <a:tblPr firstRow="1" bandRow="1">
                <a:tableStyleId>{5C22544A-7EE6-4342-B048-85BDC9FD1C3A}</a:tableStyleId>
              </a:tblPr>
              <a:tblGrid>
                <a:gridCol w="3149571">
                  <a:extLst>
                    <a:ext uri="{9D8B030D-6E8A-4147-A177-3AD203B41FA5}">
                      <a16:colId xmlns:a16="http://schemas.microsoft.com/office/drawing/2014/main" val="4132404871"/>
                    </a:ext>
                  </a:extLst>
                </a:gridCol>
                <a:gridCol w="3149571">
                  <a:extLst>
                    <a:ext uri="{9D8B030D-6E8A-4147-A177-3AD203B41FA5}">
                      <a16:colId xmlns:a16="http://schemas.microsoft.com/office/drawing/2014/main" val="4078169127"/>
                    </a:ext>
                  </a:extLst>
                </a:gridCol>
              </a:tblGrid>
              <a:tr h="370840">
                <a:tc>
                  <a:txBody>
                    <a:bodyPr/>
                    <a:lstStyle/>
                    <a:p>
                      <a:pPr algn="ctr"/>
                      <a:r>
                        <a:rPr lang="en-US" sz="2800" dirty="0"/>
                        <a:t>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906175"/>
                  </a:ext>
                </a:extLst>
              </a:tr>
              <a:tr h="370840">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9131510"/>
                  </a:ext>
                </a:extLst>
              </a:tr>
            </a:tbl>
          </a:graphicData>
        </a:graphic>
      </p:graphicFrame>
    </p:spTree>
    <p:extLst>
      <p:ext uri="{BB962C8B-B14F-4D97-AF65-F5344CB8AC3E}">
        <p14:creationId xmlns:p14="http://schemas.microsoft.com/office/powerpoint/2010/main" val="239772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11B5-1E15-4EF5-A7CE-1D000C441888}"/>
              </a:ext>
            </a:extLst>
          </p:cNvPr>
          <p:cNvSpPr>
            <a:spLocks noGrp="1"/>
          </p:cNvSpPr>
          <p:nvPr>
            <p:ph type="title"/>
          </p:nvPr>
        </p:nvSpPr>
        <p:spPr/>
        <p:txBody>
          <a:bodyPr/>
          <a:lstStyle/>
          <a:p>
            <a:r>
              <a:rPr lang="en-US" dirty="0"/>
              <a:t>Remain in Jesus’ Love</a:t>
            </a:r>
          </a:p>
        </p:txBody>
      </p:sp>
      <p:sp>
        <p:nvSpPr>
          <p:cNvPr id="3" name="Content Placeholder 2">
            <a:extLst>
              <a:ext uri="{FF2B5EF4-FFF2-40B4-BE49-F238E27FC236}">
                <a16:creationId xmlns:a16="http://schemas.microsoft.com/office/drawing/2014/main" id="{AFF665A5-B16C-406C-A57B-FBA1B35854B2}"/>
              </a:ext>
            </a:extLst>
          </p:cNvPr>
          <p:cNvSpPr>
            <a:spLocks noGrp="1"/>
          </p:cNvSpPr>
          <p:nvPr>
            <p:ph idx="1"/>
          </p:nvPr>
        </p:nvSpPr>
        <p:spPr/>
        <p:txBody>
          <a:bodyPr/>
          <a:lstStyle/>
          <a:p>
            <a:pPr marL="0" indent="0">
              <a:buNone/>
            </a:pPr>
            <a:r>
              <a:rPr lang="en-US" dirty="0">
                <a:solidFill>
                  <a:srgbClr val="C00000"/>
                </a:solidFill>
                <a:sym typeface="Wingdings" panose="05000000000000000000" pitchFamily="2" charset="2"/>
              </a:rPr>
              <a:t></a:t>
            </a:r>
            <a:r>
              <a:rPr lang="en-US" dirty="0">
                <a:solidFill>
                  <a:srgbClr val="C00000"/>
                </a:solidFill>
              </a:rPr>
              <a:t> We should understand that obedience is the </a:t>
            </a:r>
            <a:r>
              <a:rPr lang="en-US" i="1" dirty="0">
                <a:solidFill>
                  <a:srgbClr val="C00000"/>
                </a:solidFill>
              </a:rPr>
              <a:t>result</a:t>
            </a:r>
            <a:r>
              <a:rPr lang="en-US" dirty="0">
                <a:solidFill>
                  <a:srgbClr val="C00000"/>
                </a:solidFill>
              </a:rPr>
              <a:t> of abiding or remaining in Jesus’ love.</a:t>
            </a:r>
          </a:p>
          <a:p>
            <a:pPr marL="0" indent="0">
              <a:buNone/>
            </a:pPr>
            <a:r>
              <a:rPr lang="en-US" dirty="0">
                <a:solidFill>
                  <a:srgbClr val="C00000"/>
                </a:solidFill>
                <a:sym typeface="Wingdings" panose="05000000000000000000" pitchFamily="2" charset="2"/>
              </a:rPr>
              <a:t></a:t>
            </a:r>
            <a:r>
              <a:rPr lang="en-US" dirty="0">
                <a:solidFill>
                  <a:srgbClr val="C00000"/>
                </a:solidFill>
              </a:rPr>
              <a:t>Obedience </a:t>
            </a:r>
            <a:r>
              <a:rPr lang="en-US" i="1" dirty="0">
                <a:solidFill>
                  <a:srgbClr val="C00000"/>
                </a:solidFill>
              </a:rPr>
              <a:t>demonstrates</a:t>
            </a:r>
            <a:r>
              <a:rPr lang="en-US" dirty="0">
                <a:solidFill>
                  <a:srgbClr val="C00000"/>
                </a:solidFill>
              </a:rPr>
              <a:t> our love for Jesus.</a:t>
            </a:r>
          </a:p>
          <a:p>
            <a:r>
              <a:rPr lang="en-US" dirty="0"/>
              <a:t>How do we sometimes miss the connection between love and obedience?</a:t>
            </a:r>
            <a:endParaRPr lang="en-US" dirty="0">
              <a:solidFill>
                <a:srgbClr val="C00000"/>
              </a:solidFill>
            </a:endParaRPr>
          </a:p>
          <a:p>
            <a:r>
              <a:rPr lang="en-US" dirty="0"/>
              <a:t>What does this passage tell us about God’s design for our class, our church?</a:t>
            </a:r>
          </a:p>
          <a:p>
            <a:pPr marL="0" indent="0">
              <a:buNone/>
            </a:pPr>
            <a:endParaRPr lang="en-US" dirty="0"/>
          </a:p>
        </p:txBody>
      </p:sp>
    </p:spTree>
    <p:extLst>
      <p:ext uri="{BB962C8B-B14F-4D97-AF65-F5344CB8AC3E}">
        <p14:creationId xmlns:p14="http://schemas.microsoft.com/office/powerpoint/2010/main" val="56079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3EBC-A0E2-49EF-A286-FCB542426DA7}"/>
              </a:ext>
            </a:extLst>
          </p:cNvPr>
          <p:cNvSpPr>
            <a:spLocks noGrp="1"/>
          </p:cNvSpPr>
          <p:nvPr>
            <p:ph type="title"/>
          </p:nvPr>
        </p:nvSpPr>
        <p:spPr/>
        <p:txBody>
          <a:bodyPr/>
          <a:lstStyle/>
          <a:p>
            <a:pPr algn="l"/>
            <a:r>
              <a:rPr lang="en-US" dirty="0"/>
              <a:t>Listen for a reminder to love.</a:t>
            </a:r>
          </a:p>
        </p:txBody>
      </p:sp>
      <p:sp>
        <p:nvSpPr>
          <p:cNvPr id="3" name="Content Placeholder 2">
            <a:extLst>
              <a:ext uri="{FF2B5EF4-FFF2-40B4-BE49-F238E27FC236}">
                <a16:creationId xmlns:a16="http://schemas.microsoft.com/office/drawing/2014/main" id="{43D2EC5E-FCF0-4F91-98C0-892FEE97341B}"/>
              </a:ext>
            </a:extLst>
          </p:cNvPr>
          <p:cNvSpPr>
            <a:spLocks noGrp="1"/>
          </p:cNvSpPr>
          <p:nvPr>
            <p:ph idx="1"/>
          </p:nvPr>
        </p:nvSpPr>
        <p:spPr>
          <a:xfrm>
            <a:off x="1684763" y="1881381"/>
            <a:ext cx="8822473" cy="4351338"/>
          </a:xfrm>
        </p:spPr>
        <p:txBody>
          <a:bodyPr/>
          <a:lstStyle/>
          <a:p>
            <a:pPr marL="0" indent="0" algn="ctr">
              <a:buNone/>
            </a:pPr>
            <a:r>
              <a:rPr lang="en-US" dirty="0"/>
              <a:t>John 15:12-14 (NIV)  My command is this: Love each other as I have loved you. 13  Greater love has no one than this, that he lay down his life for his friends. 14  You are my friends if you do what I command.</a:t>
            </a:r>
          </a:p>
        </p:txBody>
      </p:sp>
      <p:pic>
        <p:nvPicPr>
          <p:cNvPr id="4" name="Picture 3">
            <a:extLst>
              <a:ext uri="{FF2B5EF4-FFF2-40B4-BE49-F238E27FC236}">
                <a16:creationId xmlns:a16="http://schemas.microsoft.com/office/drawing/2014/main" id="{F2F324FE-773A-4659-BD37-EBDC09C44D15}"/>
              </a:ext>
            </a:extLst>
          </p:cNvPr>
          <p:cNvPicPr>
            <a:picLocks noChangeAspect="1"/>
          </p:cNvPicPr>
          <p:nvPr/>
        </p:nvPicPr>
        <p:blipFill>
          <a:blip r:embed="rId2"/>
          <a:stretch>
            <a:fillRect/>
          </a:stretch>
        </p:blipFill>
        <p:spPr>
          <a:xfrm>
            <a:off x="4733734" y="4960573"/>
            <a:ext cx="2523809" cy="371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0958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138</TotalTime>
  <Words>1071</Words>
  <Application>Microsoft Office PowerPoint</Application>
  <PresentationFormat>Widescreen</PresentationFormat>
  <Paragraphs>96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A Life of Love</vt:lpstr>
      <vt:lpstr>Video Introduction</vt:lpstr>
      <vt:lpstr>Think about it …</vt:lpstr>
      <vt:lpstr>Remain in Jesus’ Love</vt:lpstr>
      <vt:lpstr>Listen for how Jesus teaches us by His example. </vt:lpstr>
      <vt:lpstr>Remain in Jesus’ Love</vt:lpstr>
      <vt:lpstr>Remain in Jesus’ Love</vt:lpstr>
      <vt:lpstr>Remain in Jesus’ Love</vt:lpstr>
      <vt:lpstr>Listen for a reminder to love.</vt:lpstr>
      <vt:lpstr>Personal Sacrifice</vt:lpstr>
      <vt:lpstr>Personal Sacrifice</vt:lpstr>
      <vt:lpstr>Listen for a change of status.</vt:lpstr>
      <vt:lpstr>Listen for a change of status.</vt:lpstr>
      <vt:lpstr>Producing Spiritual Fruit</vt:lpstr>
      <vt:lpstr>Producing Spiritual Fruit</vt:lpstr>
      <vt:lpstr>Picking Teams by Allan Ahlberg</vt:lpstr>
      <vt:lpstr>Picking Teams by Allan Ahlberg</vt:lpstr>
      <vt:lpstr>Picking Teams by Allan Ahlberg</vt:lpstr>
      <vt:lpstr>Producing Spiritual Fruit</vt:lpstr>
      <vt:lpstr>Application</vt:lpstr>
      <vt:lpstr>Application</vt:lpstr>
      <vt:lpstr>Application</vt:lpstr>
      <vt:lpstr>Family Activities</vt:lpstr>
      <vt:lpstr>A Life of Love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Life of Love</dc:title>
  <dc:creator>Steve Armstrong</dc:creator>
  <cp:lastModifiedBy>Steve Armstrong</cp:lastModifiedBy>
  <cp:revision>4</cp:revision>
  <dcterms:created xsi:type="dcterms:W3CDTF">2022-03-11T13:55:36Z</dcterms:created>
  <dcterms:modified xsi:type="dcterms:W3CDTF">2022-03-11T16:14:33Z</dcterms:modified>
</cp:coreProperties>
</file>