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5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5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6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2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9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0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1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6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ded Corner 6"/>
          <p:cNvSpPr/>
          <p:nvPr userDrawn="1"/>
        </p:nvSpPr>
        <p:spPr>
          <a:xfrm>
            <a:off x="656216" y="249382"/>
            <a:ext cx="11015831" cy="6377329"/>
          </a:xfrm>
          <a:prstGeom prst="foldedCorner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87000"/>
                </a:schemeClr>
              </a:gs>
              <a:gs pos="64000">
                <a:schemeClr val="accent1">
                  <a:lumMod val="45000"/>
                  <a:lumOff val="55000"/>
                  <a:alpha val="87000"/>
                </a:schemeClr>
              </a:gs>
              <a:gs pos="83000">
                <a:schemeClr val="accent1">
                  <a:lumMod val="45000"/>
                  <a:lumOff val="55000"/>
                  <a:alpha val="87000"/>
                </a:schemeClr>
              </a:gs>
              <a:gs pos="100000">
                <a:schemeClr val="accent1">
                  <a:lumMod val="30000"/>
                  <a:lumOff val="70000"/>
                  <a:alpha val="87000"/>
                </a:schemeClr>
              </a:gs>
            </a:gsLst>
            <a:lin ang="3600000" scaled="0"/>
          </a:gradFill>
          <a:ln>
            <a:noFill/>
          </a:ln>
          <a:effectLst>
            <a:outerShdw blurRad="165100" dist="165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3EC0C-D973-4240-BF21-13D918BC7DA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7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atch.liberty.edu/media/t/1_n2fn17o7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4sd38zm9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Life of Humble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38016"/>
            <a:ext cx="9144000" cy="1319784"/>
          </a:xfrm>
        </p:spPr>
        <p:txBody>
          <a:bodyPr/>
          <a:lstStyle/>
          <a:p>
            <a:r>
              <a:rPr lang="en-US" dirty="0"/>
              <a:t>March 6</a:t>
            </a:r>
          </a:p>
        </p:txBody>
      </p:sp>
    </p:spTree>
    <p:extLst>
      <p:ext uri="{BB962C8B-B14F-4D97-AF65-F5344CB8AC3E}">
        <p14:creationId xmlns:p14="http://schemas.microsoft.com/office/powerpoint/2010/main" val="2752842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A339E-0B0D-43C1-92DF-6DAF191A9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Peter’s response.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7B440-C636-4DF5-BEFF-97119960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4440" y="1813750"/>
            <a:ext cx="9323119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John 13:6-10 (NIV)  He came to Simon Peter, who said to him, "Lord, are you going to wash my feet?" 7  Jesus replied, "You do not realize now what I am doing, but later you will understand." 8  "No," said Peter, "you shall never wash my feet." Jesus answered, "Unless I wash you, </a:t>
            </a:r>
          </a:p>
        </p:txBody>
      </p:sp>
    </p:spTree>
    <p:extLst>
      <p:ext uri="{BB962C8B-B14F-4D97-AF65-F5344CB8AC3E}">
        <p14:creationId xmlns:p14="http://schemas.microsoft.com/office/powerpoint/2010/main" val="410209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A339E-0B0D-43C1-92DF-6DAF191A9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Peter’s response.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7B440-C636-4DF5-BEFF-97119960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687" y="1778124"/>
            <a:ext cx="1008462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you have no part with me." 9  "Then, Lord," Simon Peter replied, "not just my feet but my hands and my head as well!" 10  Jesus answered, "A person who has had a bath needs only to wash his feet; his whole body is clean. And you are clean, though not every one of you."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A4E206-D1F9-454A-B60B-433D0261E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570" y="5349920"/>
            <a:ext cx="2942857" cy="4095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81399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6F083-499B-42F7-919A-8C77FD45E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Makes Us Clean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79297-7BF1-4C45-AE74-36E9A5C1D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do you think Peter expressed shock?</a:t>
            </a:r>
          </a:p>
          <a:p>
            <a:r>
              <a:rPr lang="en-US" dirty="0"/>
              <a:t>When and why do you find it difficult to allow others to serve or help you in time of need?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46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F024F-08CA-4354-BC83-1C22AC254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Makes Us Clean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0AC3-689E-4024-81AD-BA2239F3A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how Peter was struggling, uncomfortable with the lesson.  Jesus was trying to teach all the disciples through this sequence of events …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The previous “who’s the greatest?” conversations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Revelations of  the coming crucifixion and resurrection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The humble, servant task of foot washing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90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F9D0D-5429-4B1E-8A8E-94A4720B7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Makes Us Clean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4C934-3B91-4564-9F71-ED6A8ED1D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what ways does God work in our lives that make us uncomfortable, forces us to learn trust and obedience?</a:t>
            </a:r>
          </a:p>
        </p:txBody>
      </p:sp>
    </p:spTree>
    <p:extLst>
      <p:ext uri="{BB962C8B-B14F-4D97-AF65-F5344CB8AC3E}">
        <p14:creationId xmlns:p14="http://schemas.microsoft.com/office/powerpoint/2010/main" val="4190856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B0434-E3DA-4916-9AC9-0368475C2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teaching about servanthood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10BE4-5B9B-4893-A963-39143FA0C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John 13:14-16 (NIV)   Now that I, your Lord and Teacher, have washed your feet, you also should wash one another's feet. 15  I have set you an example that you should do as I have done for you. 16  I tell you the truth, no servant is greater than his master, nor is a messenger greater than the one who sent him.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22C448-E417-4771-AD7D-79DB63575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6225" y="5650862"/>
            <a:ext cx="2942857" cy="4095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9086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60C30-D1C5-4A2A-9A00-7567DB160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Calls Us  to Humble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70E50-BAA4-4B8A-95D9-B43994AF2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the two titles Jesus affirmed … Lord and Teacher.  What is the significance of each?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08E065C-4483-4161-A20F-5E189F24E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112207"/>
              </p:ext>
            </p:extLst>
          </p:nvPr>
        </p:nvGraphicFramePr>
        <p:xfrm>
          <a:off x="1377386" y="3211446"/>
          <a:ext cx="912085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0426">
                  <a:extLst>
                    <a:ext uri="{9D8B030D-6E8A-4147-A177-3AD203B41FA5}">
                      <a16:colId xmlns:a16="http://schemas.microsoft.com/office/drawing/2014/main" val="3360174403"/>
                    </a:ext>
                  </a:extLst>
                </a:gridCol>
                <a:gridCol w="4560426">
                  <a:extLst>
                    <a:ext uri="{9D8B030D-6E8A-4147-A177-3AD203B41FA5}">
                      <a16:colId xmlns:a16="http://schemas.microsoft.com/office/drawing/2014/main" val="23213912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Teacher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84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935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678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27292-C1E2-4182-9892-E84DEA0DE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Calls Us  to Humble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B292F-1817-46DA-BAE8-203F38F60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 do these thoughts fit in with the diagram from Campus Crusade we often use?</a:t>
            </a:r>
          </a:p>
          <a:p>
            <a:endParaRPr lang="en-US" dirty="0"/>
          </a:p>
        </p:txBody>
      </p:sp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381C17FB-0AD7-45E0-88F9-409C6CCAD0C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681" y="3026389"/>
            <a:ext cx="5386293" cy="3285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08599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2F109-8E75-4818-A54F-E64752E71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Calls Us  to Humble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EE241-D77D-419E-B01D-8BBB1BD0F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what is Jesus’ point after claiming these positions of authority?</a:t>
            </a:r>
          </a:p>
          <a:p>
            <a:r>
              <a:rPr lang="en-US" dirty="0"/>
              <a:t>What would be equivalent to washing other people’s feet for a Christ-follower today? </a:t>
            </a:r>
          </a:p>
          <a:p>
            <a:r>
              <a:rPr lang="en-US" dirty="0"/>
              <a:t>In what kinds of service can we be involved in our circle of acquaintances?</a:t>
            </a:r>
          </a:p>
        </p:txBody>
      </p:sp>
    </p:spTree>
    <p:extLst>
      <p:ext uri="{BB962C8B-B14F-4D97-AF65-F5344CB8AC3E}">
        <p14:creationId xmlns:p14="http://schemas.microsoft.com/office/powerpoint/2010/main" val="181666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ECCC5-4E48-45C9-88C1-9C2FB9081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85D52-E77E-4A5D-B3CD-8AC454FC8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8247"/>
            <a:ext cx="10515600" cy="4278715"/>
          </a:xfrm>
        </p:spPr>
        <p:txBody>
          <a:bodyPr/>
          <a:lstStyle/>
          <a:p>
            <a:r>
              <a:rPr lang="en-US" dirty="0"/>
              <a:t>Observe. </a:t>
            </a:r>
          </a:p>
          <a:p>
            <a:pPr lvl="1"/>
            <a:r>
              <a:rPr lang="en-US" dirty="0"/>
              <a:t>Pay attention to those who have the responsibility of serving you. </a:t>
            </a:r>
          </a:p>
          <a:p>
            <a:pPr lvl="1"/>
            <a:r>
              <a:rPr lang="en-US" dirty="0"/>
              <a:t>Create a list of the ways Jesus has sent others to serve you and thank Him for those people and ways. </a:t>
            </a:r>
          </a:p>
          <a:p>
            <a:pPr lvl="1"/>
            <a:r>
              <a:rPr lang="en-US" dirty="0"/>
              <a:t>Take the initiative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DA8B6C-CD03-409F-926E-8A80442F4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Introduction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3AFFF03-46F2-485C-A9B8-DB10F82EA290}"/>
              </a:ext>
            </a:extLst>
          </p:cNvPr>
          <p:cNvGrpSpPr/>
          <p:nvPr/>
        </p:nvGrpSpPr>
        <p:grpSpPr>
          <a:xfrm>
            <a:off x="3089007" y="1374648"/>
            <a:ext cx="6013986" cy="4108704"/>
            <a:chOff x="2849598" y="1402080"/>
            <a:chExt cx="6492803" cy="4681938"/>
          </a:xfrm>
        </p:grpSpPr>
        <p:pic>
          <p:nvPicPr>
            <p:cNvPr id="6" name="Picture 5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7AB548D6-BECB-4D6C-AD36-A919661750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8500" y="1719262"/>
              <a:ext cx="5715000" cy="3419475"/>
            </a:xfrm>
            <a:prstGeom prst="rect">
              <a:avLst/>
            </a:prstGeom>
          </p:spPr>
        </p:pic>
        <p:pic>
          <p:nvPicPr>
            <p:cNvPr id="8" name="Picture 7" descr="Shape&#10;&#10;Description automatically generated with medium confidence">
              <a:hlinkClick r:id="rId3"/>
              <a:extLst>
                <a:ext uri="{FF2B5EF4-FFF2-40B4-BE49-F238E27FC236}">
                  <a16:creationId xmlns:a16="http://schemas.microsoft.com/office/drawing/2014/main" id="{4C1FCA57-32E3-4F1E-8D92-16803A07FC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9598" y="1402080"/>
              <a:ext cx="6492803" cy="4681938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7ABCEE09-A49C-45C9-9A0D-448008E509D3}"/>
              </a:ext>
            </a:extLst>
          </p:cNvPr>
          <p:cNvSpPr txBox="1"/>
          <p:nvPr/>
        </p:nvSpPr>
        <p:spPr>
          <a:xfrm>
            <a:off x="4291584" y="5620512"/>
            <a:ext cx="377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hlinkClick r:id="rId3"/>
              </a:rPr>
              <a:t>View Video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9920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ECCC5-4E48-45C9-88C1-9C2FB9081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85D52-E77E-4A5D-B3CD-8AC454FC8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2809"/>
            <a:ext cx="10515600" cy="3804153"/>
          </a:xfrm>
        </p:spPr>
        <p:txBody>
          <a:bodyPr/>
          <a:lstStyle/>
          <a:p>
            <a:r>
              <a:rPr lang="en-US" dirty="0"/>
              <a:t>Serve. </a:t>
            </a:r>
          </a:p>
          <a:p>
            <a:pPr lvl="1"/>
            <a:r>
              <a:rPr lang="en-US" dirty="0"/>
              <a:t>Ask God to put one person on your heart whom you can serve this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75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ECCC5-4E48-45C9-88C1-9C2FB9081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85D52-E77E-4A5D-B3CD-8AC454FC8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4465"/>
            <a:ext cx="10515600" cy="4012497"/>
          </a:xfrm>
        </p:spPr>
        <p:txBody>
          <a:bodyPr/>
          <a:lstStyle/>
          <a:p>
            <a:r>
              <a:rPr lang="en-US" dirty="0"/>
              <a:t>Share. </a:t>
            </a:r>
          </a:p>
          <a:p>
            <a:pPr lvl="1"/>
            <a:r>
              <a:rPr lang="en-US" dirty="0"/>
              <a:t>Ask God to put one person on your heart who has not experienced the cleansing of Jesus. </a:t>
            </a:r>
          </a:p>
          <a:p>
            <a:pPr lvl="1"/>
            <a:r>
              <a:rPr lang="en-US" dirty="0"/>
              <a:t>Share with that person how Jesus has forgiven you.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98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25186-752D-4772-9C3D-3D62852DF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Activities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34FA2957-54C7-48BC-B0C5-FAC9D678B1B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600" y="1858752"/>
            <a:ext cx="6989278" cy="26970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HeroicExtremeLeftFacing"/>
            <a:lightRig rig="threePt" dir="t"/>
          </a:scene3d>
        </p:spPr>
      </p:pic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EBC9D4F3-9880-4064-8FCA-F2F4687F8935}"/>
              </a:ext>
            </a:extLst>
          </p:cNvPr>
          <p:cNvSpPr/>
          <p:nvPr/>
        </p:nvSpPr>
        <p:spPr>
          <a:xfrm>
            <a:off x="289366" y="1291438"/>
            <a:ext cx="5104437" cy="2137561"/>
          </a:xfrm>
          <a:prstGeom prst="wedgeRoundRectCallout">
            <a:avLst>
              <a:gd name="adj1" fmla="val 2194"/>
              <a:gd name="adj2" fmla="val 8564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mic Sans MS" panose="030F0702030302020204" pitchFamily="66" charset="0"/>
              </a:rPr>
              <a:t>Aiee</a:t>
            </a:r>
            <a:r>
              <a:rPr lang="en-US" dirty="0">
                <a:latin typeface="Comic Sans MS" panose="030F0702030302020204" pitchFamily="66" charset="0"/>
              </a:rPr>
              <a:t> Cucaracha!  These scrambled words scramble my brain.  They come from our Bible passage today.  But it’s worth the struggle to learn the message.  If you need help, go to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https://tinyurl.com/4sd38zm9</a:t>
            </a:r>
            <a:r>
              <a:rPr lang="en-US" sz="1800" u="sng" dirty="0">
                <a:solidFill>
                  <a:srgbClr val="0563C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There’s other cool stuff for the whole family there also.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7" name="Picture 6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4BDDC158-9DB7-444C-92CE-2F80645179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409" y="3807209"/>
            <a:ext cx="1915510" cy="26970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5728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Life of Humble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38016"/>
            <a:ext cx="9144000" cy="1319784"/>
          </a:xfrm>
        </p:spPr>
        <p:txBody>
          <a:bodyPr/>
          <a:lstStyle/>
          <a:p>
            <a:r>
              <a:rPr lang="en-US" dirty="0"/>
              <a:t>March 6</a:t>
            </a:r>
          </a:p>
        </p:txBody>
      </p:sp>
    </p:spTree>
    <p:extLst>
      <p:ext uri="{BB962C8B-B14F-4D97-AF65-F5344CB8AC3E}">
        <p14:creationId xmlns:p14="http://schemas.microsoft.com/office/powerpoint/2010/main" val="285066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1747D8-D4B8-4AD7-9002-D3787E187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was inspiring 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977862-3292-4897-864A-C7927B606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have you seen someone go out of their way to serve others?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A faithful hardworking volunteer makes a statement by his or her actions.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We reflect Christ when we serve others with humility.</a:t>
            </a:r>
          </a:p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5C394D8-6C4D-4DE3-A1EB-ACBF7BC58D24}"/>
              </a:ext>
            </a:extLst>
          </p:cNvPr>
          <p:cNvGrpSpPr/>
          <p:nvPr/>
        </p:nvGrpSpPr>
        <p:grpSpPr>
          <a:xfrm>
            <a:off x="1322085" y="2986072"/>
            <a:ext cx="9547830" cy="2846832"/>
            <a:chOff x="1156271" y="3206496"/>
            <a:chExt cx="9547830" cy="2846832"/>
          </a:xfrm>
        </p:grpSpPr>
        <p:pic>
          <p:nvPicPr>
            <p:cNvPr id="1026" name="Picture 2" descr="Storytelling, Storybook, School, Education, Kids">
              <a:extLst>
                <a:ext uri="{FF2B5EF4-FFF2-40B4-BE49-F238E27FC236}">
                  <a16:creationId xmlns:a16="http://schemas.microsoft.com/office/drawing/2014/main" id="{EB861839-0158-4DF3-BD5C-2058ACBA64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56271" y="3206496"/>
              <a:ext cx="2139078" cy="284683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Poor People, Homeless, Help, Helping The Poor, Helping">
              <a:extLst>
                <a:ext uri="{FF2B5EF4-FFF2-40B4-BE49-F238E27FC236}">
                  <a16:creationId xmlns:a16="http://schemas.microsoft.com/office/drawing/2014/main" id="{25A6A270-FAD3-4D58-A1BE-AB8422566D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8897" y="3386994"/>
              <a:ext cx="2139077" cy="2524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Samaritan&amp;#39;s Purse putting displaced families back in their homes |  Robesonian">
              <a:extLst>
                <a:ext uri="{FF2B5EF4-FFF2-40B4-BE49-F238E27FC236}">
                  <a16:creationId xmlns:a16="http://schemas.microsoft.com/office/drawing/2014/main" id="{73AD43B1-C692-48EE-BA00-14771858ED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523" y="3649424"/>
              <a:ext cx="3422578" cy="214445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1548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9AAC6-C055-4018-A2F7-B7F8B6B18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143" y="365125"/>
            <a:ext cx="10865922" cy="1325563"/>
          </a:xfrm>
        </p:spPr>
        <p:txBody>
          <a:bodyPr/>
          <a:lstStyle/>
          <a:p>
            <a:pPr algn="l"/>
            <a:r>
              <a:rPr lang="en-US" dirty="0"/>
              <a:t>Listen for a contrast of position and action.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F1142-DA22-4976-A748-D6F183236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048" y="1885002"/>
            <a:ext cx="9038112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John 13:3-5 (NIV)  Jesus knew that the Father had put all things under his power, and that he had come from God and was returning to God; 4  so he got up from the meal, took off his outer clothing, </a:t>
            </a:r>
          </a:p>
        </p:txBody>
      </p:sp>
    </p:spTree>
    <p:extLst>
      <p:ext uri="{BB962C8B-B14F-4D97-AF65-F5344CB8AC3E}">
        <p14:creationId xmlns:p14="http://schemas.microsoft.com/office/powerpoint/2010/main" val="160812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9AAC6-C055-4018-A2F7-B7F8B6B18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143" y="365125"/>
            <a:ext cx="10865922" cy="1325563"/>
          </a:xfrm>
        </p:spPr>
        <p:txBody>
          <a:bodyPr/>
          <a:lstStyle/>
          <a:p>
            <a:pPr algn="l"/>
            <a:r>
              <a:rPr lang="en-US" dirty="0"/>
              <a:t>Listen for a contrast of position and action.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F1142-DA22-4976-A748-D6F183236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048" y="1885002"/>
            <a:ext cx="9038112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and wrapped a towel around his waist. 5  After that, he poured water into a basin and began to wash his disciples' feet, drying them with the towel that was wrapped around him.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4429D9-ACF0-430C-AA19-02541E978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571" y="5041162"/>
            <a:ext cx="2942857" cy="4095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951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F92B2-A34C-4E0D-8454-FB152329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Models Humble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8431E-4B1E-449C-BE57-4295B35C4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</a:t>
            </a:r>
            <a:r>
              <a:rPr lang="en-US" sz="4000" dirty="0"/>
              <a:t>background did Jesus know about Himself?</a:t>
            </a:r>
          </a:p>
          <a:p>
            <a:r>
              <a:rPr lang="en-US" sz="4000" dirty="0"/>
              <a:t>Consider the significance of those statements in understanding who Jesus is.</a:t>
            </a:r>
          </a:p>
          <a:p>
            <a:pPr lvl="1"/>
            <a:r>
              <a:rPr lang="en-US" sz="3800" dirty="0">
                <a:solidFill>
                  <a:srgbClr val="C00000"/>
                </a:solidFill>
              </a:rPr>
              <a:t>God the Son had a specific role in the creation</a:t>
            </a:r>
          </a:p>
          <a:p>
            <a:pPr lvl="1"/>
            <a:r>
              <a:rPr lang="en-US" sz="3800" dirty="0">
                <a:solidFill>
                  <a:srgbClr val="C00000"/>
                </a:solidFill>
              </a:rPr>
              <a:t>He was/is fully God and fully human, </a:t>
            </a:r>
          </a:p>
          <a:p>
            <a:pPr lvl="1"/>
            <a:r>
              <a:rPr lang="en-US" sz="3800" dirty="0">
                <a:solidFill>
                  <a:srgbClr val="C00000"/>
                </a:solidFill>
              </a:rPr>
              <a:t>He entered time and physical space as a human</a:t>
            </a:r>
          </a:p>
          <a:p>
            <a:pPr lvl="1"/>
            <a:r>
              <a:rPr lang="en-US" sz="3800" dirty="0">
                <a:solidFill>
                  <a:srgbClr val="C00000"/>
                </a:solidFill>
              </a:rPr>
              <a:t>He would leave as a physical human and return in Spirit form with Divine characteristics … omnipresence, omnipotence, omniscience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3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900F2-75BB-41F8-AE39-9DA57F41F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Models Humble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7BBDB-B3E7-4572-BA17-1239FB846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cultural courtesy appears to have been ignored in Jesus’ gathering with the disciples? </a:t>
            </a:r>
          </a:p>
          <a:p>
            <a:r>
              <a:rPr lang="en-US" dirty="0"/>
              <a:t>How did Jesus model humble service? </a:t>
            </a:r>
          </a:p>
          <a:p>
            <a:r>
              <a:rPr lang="en-US" dirty="0"/>
              <a:t>What is the relevance of the three things Jesus knew about Himself, in the context of what He did?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</a:t>
            </a:r>
            <a:r>
              <a:rPr lang="en-US" dirty="0">
                <a:solidFill>
                  <a:srgbClr val="C00000"/>
                </a:solidFill>
              </a:rPr>
              <a:t>Humility is demonstrated through service but begins with attitude</a:t>
            </a:r>
          </a:p>
        </p:txBody>
      </p:sp>
    </p:spTree>
    <p:extLst>
      <p:ext uri="{BB962C8B-B14F-4D97-AF65-F5344CB8AC3E}">
        <p14:creationId xmlns:p14="http://schemas.microsoft.com/office/powerpoint/2010/main" val="301468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3F105-77A5-4B37-B51E-FB302FFBB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Models Humble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5494E-C633-4D09-A75B-0A40B36C6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Recall some of the conversations the disciples had recently had in Jesus’ presence …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Wanted to have positions immediately beside </a:t>
            </a:r>
            <a:r>
              <a:rPr lang="en-US" dirty="0" err="1">
                <a:solidFill>
                  <a:srgbClr val="C00000"/>
                </a:solidFill>
              </a:rPr>
              <a:t>jesus’</a:t>
            </a:r>
            <a:r>
              <a:rPr lang="en-US" dirty="0">
                <a:solidFill>
                  <a:srgbClr val="C00000"/>
                </a:solidFill>
              </a:rPr>
              <a:t> throne when he began to reign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Argued about who was really the greatest disciple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In the midst of his teaching about the coming death and resurrection, they are quibbling about who is more important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33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F9C8-EFEC-42A6-8B30-F822CD2D7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Models Humble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EE351-FF31-4935-A4DA-80F4E58A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r>
              <a:rPr lang="en-US" dirty="0"/>
              <a:t>When and why is it difficult for you to serve others like Jesus did?</a:t>
            </a:r>
          </a:p>
          <a:p>
            <a:r>
              <a:rPr lang="en-US" dirty="0"/>
              <a:t>What are some traits of humility that God would want us to possess and practice?</a:t>
            </a:r>
          </a:p>
          <a:p>
            <a:r>
              <a:rPr lang="en-US" dirty="0"/>
              <a:t>Consider Romans 12:3 (NIV)  </a:t>
            </a:r>
            <a:r>
              <a:rPr lang="en-US" dirty="0">
                <a:solidFill>
                  <a:srgbClr val="C00000"/>
                </a:solidFill>
              </a:rPr>
              <a:t>For by the grace given me I say to every one of you: Do not think of yourself </a:t>
            </a:r>
            <a:r>
              <a:rPr lang="en-US" i="1" dirty="0">
                <a:solidFill>
                  <a:srgbClr val="C00000"/>
                </a:solidFill>
              </a:rPr>
              <a:t>more highly </a:t>
            </a:r>
            <a:r>
              <a:rPr lang="en-US" dirty="0">
                <a:solidFill>
                  <a:srgbClr val="C00000"/>
                </a:solidFill>
              </a:rPr>
              <a:t>than you ought, but rather think of yourself </a:t>
            </a:r>
            <a:r>
              <a:rPr lang="en-US" i="1" dirty="0">
                <a:solidFill>
                  <a:srgbClr val="C00000"/>
                </a:solidFill>
              </a:rPr>
              <a:t>with sober judgment</a:t>
            </a:r>
            <a:r>
              <a:rPr lang="en-US" dirty="0">
                <a:solidFill>
                  <a:srgbClr val="C00000"/>
                </a:solidFill>
              </a:rPr>
              <a:t>, in accordance </a:t>
            </a:r>
            <a:r>
              <a:rPr lang="en-US" i="1" dirty="0">
                <a:solidFill>
                  <a:srgbClr val="C00000"/>
                </a:solidFill>
              </a:rPr>
              <a:t>with the measure of faith God has given you</a:t>
            </a:r>
            <a:r>
              <a:rPr lang="en-US" dirty="0">
                <a:solidFill>
                  <a:srgbClr val="C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218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E5AA1F7-6FBE-4C82-8877-B892F7286642}" vid="{58E30FAA-7D03-45B4-AB81-753AF28EFC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ss4</Template>
  <TotalTime>49</TotalTime>
  <Words>1022</Words>
  <Application>Microsoft Office PowerPoint</Application>
  <PresentationFormat>Widescreen</PresentationFormat>
  <Paragraphs>76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Comic Sans MS</vt:lpstr>
      <vt:lpstr>Office Theme</vt:lpstr>
      <vt:lpstr>A Life of Humble Service</vt:lpstr>
      <vt:lpstr>Video Introduction</vt:lpstr>
      <vt:lpstr>It was inspiring …</vt:lpstr>
      <vt:lpstr>Listen for a contrast of position and action.</vt:lpstr>
      <vt:lpstr>Listen for a contrast of position and action.</vt:lpstr>
      <vt:lpstr>Jesus Models Humble Service</vt:lpstr>
      <vt:lpstr>Jesus Models Humble Service</vt:lpstr>
      <vt:lpstr>Jesus Models Humble Service</vt:lpstr>
      <vt:lpstr>Jesus Models Humble Service</vt:lpstr>
      <vt:lpstr>Listen for Peter’s response.</vt:lpstr>
      <vt:lpstr>Listen for Peter’s response.</vt:lpstr>
      <vt:lpstr>Jesus Makes Us Clean</vt:lpstr>
      <vt:lpstr>Jesus Makes Us Clean</vt:lpstr>
      <vt:lpstr>Jesus Makes Us Clean</vt:lpstr>
      <vt:lpstr>Listen for teaching about servanthood</vt:lpstr>
      <vt:lpstr>Jesus Calls Us  to Humble Service</vt:lpstr>
      <vt:lpstr>Jesus Calls Us  to Humble Service</vt:lpstr>
      <vt:lpstr>Jesus Calls Us  to Humble Service</vt:lpstr>
      <vt:lpstr>Application</vt:lpstr>
      <vt:lpstr>Application</vt:lpstr>
      <vt:lpstr>Application</vt:lpstr>
      <vt:lpstr>Family Activities</vt:lpstr>
      <vt:lpstr>A Life of Humble Service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Life of Humble Service</dc:title>
  <dc:creator>Steve Armstrong</dc:creator>
  <cp:lastModifiedBy>Steve Armstrong</cp:lastModifiedBy>
  <cp:revision>3</cp:revision>
  <dcterms:created xsi:type="dcterms:W3CDTF">2022-02-18T16:30:46Z</dcterms:created>
  <dcterms:modified xsi:type="dcterms:W3CDTF">2022-02-18T17:20:22Z</dcterms:modified>
</cp:coreProperties>
</file>