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3" d="100"/>
          <a:sy n="83" d="100"/>
        </p:scale>
        <p:origin x="21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7000"/>
                </a:schemeClr>
              </a:gs>
              <a:gs pos="64000">
                <a:schemeClr val="accent1">
                  <a:lumMod val="45000"/>
                  <a:lumOff val="55000"/>
                  <a:alpha val="87000"/>
                </a:schemeClr>
              </a:gs>
              <a:gs pos="83000">
                <a:schemeClr val="accent1">
                  <a:lumMod val="45000"/>
                  <a:lumOff val="55000"/>
                  <a:alpha val="87000"/>
                </a:schemeClr>
              </a:gs>
              <a:gs pos="100000">
                <a:schemeClr val="accent1">
                  <a:lumMod val="30000"/>
                  <a:lumOff val="70000"/>
                  <a:alpha val="87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7/23/2026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2n3npmeb"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6.xml"/><Relationship Id="rId5" Type="http://schemas.openxmlformats.org/officeDocument/2006/relationships/hyperlink" Target="https://tinyurl.com/3tft9s58" TargetMode="Externa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977097"/>
          </a:xfrm>
        </p:spPr>
        <p:txBody>
          <a:bodyPr/>
          <a:lstStyle/>
          <a:p>
            <a:r>
              <a:rPr lang="en-US" dirty="0"/>
              <a:t>A Humble Attitude</a:t>
            </a:r>
          </a:p>
        </p:txBody>
      </p:sp>
      <p:sp>
        <p:nvSpPr>
          <p:cNvPr id="3" name="Subtitle 2"/>
          <p:cNvSpPr>
            <a:spLocks noGrp="1"/>
          </p:cNvSpPr>
          <p:nvPr>
            <p:ph type="subTitle" idx="1"/>
          </p:nvPr>
        </p:nvSpPr>
        <p:spPr>
          <a:xfrm>
            <a:off x="1524000" y="3883230"/>
            <a:ext cx="9144000" cy="1374569"/>
          </a:xfrm>
        </p:spPr>
        <p:txBody>
          <a:bodyPr/>
          <a:lstStyle/>
          <a:p>
            <a:r>
              <a:rPr lang="en-US" dirty="0"/>
              <a:t>August 9</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92A36-210B-E41E-6A24-DC5FC3A4FAEC}"/>
              </a:ext>
            </a:extLst>
          </p:cNvPr>
          <p:cNvSpPr>
            <a:spLocks noGrp="1"/>
          </p:cNvSpPr>
          <p:nvPr>
            <p:ph type="title"/>
          </p:nvPr>
        </p:nvSpPr>
        <p:spPr/>
        <p:txBody>
          <a:bodyPr/>
          <a:lstStyle/>
          <a:p>
            <a:pPr algn="l"/>
            <a:r>
              <a:rPr lang="en-US" dirty="0"/>
              <a:t>Listen for a requirement.</a:t>
            </a:r>
          </a:p>
        </p:txBody>
      </p:sp>
      <p:sp>
        <p:nvSpPr>
          <p:cNvPr id="3" name="Content Placeholder 2">
            <a:extLst>
              <a:ext uri="{FF2B5EF4-FFF2-40B4-BE49-F238E27FC236}">
                <a16:creationId xmlns:a16="http://schemas.microsoft.com/office/drawing/2014/main" id="{BAE3AAE3-6B16-6AC4-D816-666368210FB5}"/>
              </a:ext>
            </a:extLst>
          </p:cNvPr>
          <p:cNvSpPr>
            <a:spLocks noGrp="1"/>
          </p:cNvSpPr>
          <p:nvPr>
            <p:ph idx="1"/>
          </p:nvPr>
        </p:nvSpPr>
        <p:spPr>
          <a:xfrm>
            <a:off x="1562582" y="1802475"/>
            <a:ext cx="9351380" cy="4351338"/>
          </a:xfrm>
        </p:spPr>
        <p:txBody>
          <a:bodyPr/>
          <a:lstStyle/>
          <a:p>
            <a:pPr marL="0" indent="0" algn="ctr">
              <a:buNone/>
            </a:pPr>
            <a:r>
              <a:rPr lang="en-US" dirty="0"/>
              <a:t>1 Corinthians 4:1-5 (NIV)   So then, men ought to regard us as servants of Christ and as those entrusted with the secret things of God. 2  Now it is required that those who have been given a trust must prove faithful. 3  I care very little if I am judged by you or by any human court; indeed, I do </a:t>
            </a:r>
          </a:p>
        </p:txBody>
      </p:sp>
    </p:spTree>
    <p:extLst>
      <p:ext uri="{BB962C8B-B14F-4D97-AF65-F5344CB8AC3E}">
        <p14:creationId xmlns:p14="http://schemas.microsoft.com/office/powerpoint/2010/main" val="177531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C55C7-2903-16D9-1049-5A74724E48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CE03E-44A1-6723-4A1F-7029FBB9451B}"/>
              </a:ext>
            </a:extLst>
          </p:cNvPr>
          <p:cNvSpPr>
            <a:spLocks noGrp="1"/>
          </p:cNvSpPr>
          <p:nvPr>
            <p:ph type="title"/>
          </p:nvPr>
        </p:nvSpPr>
        <p:spPr/>
        <p:txBody>
          <a:bodyPr/>
          <a:lstStyle/>
          <a:p>
            <a:pPr algn="l"/>
            <a:r>
              <a:rPr lang="en-US" dirty="0"/>
              <a:t>Listen for a requirement.</a:t>
            </a:r>
          </a:p>
        </p:txBody>
      </p:sp>
      <p:sp>
        <p:nvSpPr>
          <p:cNvPr id="3" name="Content Placeholder 2">
            <a:extLst>
              <a:ext uri="{FF2B5EF4-FFF2-40B4-BE49-F238E27FC236}">
                <a16:creationId xmlns:a16="http://schemas.microsoft.com/office/drawing/2014/main" id="{2109B047-8782-6CCA-6584-DC15E71FC77B}"/>
              </a:ext>
            </a:extLst>
          </p:cNvPr>
          <p:cNvSpPr>
            <a:spLocks noGrp="1"/>
          </p:cNvSpPr>
          <p:nvPr>
            <p:ph idx="1"/>
          </p:nvPr>
        </p:nvSpPr>
        <p:spPr>
          <a:xfrm>
            <a:off x="1420310" y="1607182"/>
            <a:ext cx="9351380" cy="4351338"/>
          </a:xfrm>
        </p:spPr>
        <p:txBody>
          <a:bodyPr/>
          <a:lstStyle/>
          <a:p>
            <a:pPr marL="0" indent="0" algn="ctr">
              <a:buNone/>
            </a:pPr>
            <a:r>
              <a:rPr lang="en-US" dirty="0"/>
              <a:t>not even judge myself. 4  My conscience is clear, but that does not make me innocent. It is the Lord who judges me. 5  Therefore judge nothing before the appointed time; wait till the Lord comes. He will bring to light what is hidden in darkness and will expose the motives of men's hearts. At that time each will receive his praise from God.</a:t>
            </a:r>
          </a:p>
          <a:p>
            <a:pPr marL="0" indent="0" algn="ctr">
              <a:buNone/>
            </a:pPr>
            <a:endParaRPr lang="en-US" dirty="0"/>
          </a:p>
        </p:txBody>
      </p:sp>
      <p:pic>
        <p:nvPicPr>
          <p:cNvPr id="5" name="Picture 4">
            <a:extLst>
              <a:ext uri="{FF2B5EF4-FFF2-40B4-BE49-F238E27FC236}">
                <a16:creationId xmlns:a16="http://schemas.microsoft.com/office/drawing/2014/main" id="{E06E157A-73DD-5743-26DB-D4F8A83B0AD8}"/>
              </a:ext>
            </a:extLst>
          </p:cNvPr>
          <p:cNvPicPr>
            <a:picLocks noChangeAspect="1"/>
          </p:cNvPicPr>
          <p:nvPr/>
        </p:nvPicPr>
        <p:blipFill>
          <a:blip r:embed="rId2">
            <a:duotone>
              <a:schemeClr val="accent5">
                <a:shade val="45000"/>
                <a:satMod val="135000"/>
              </a:schemeClr>
              <a:prstClr val="white"/>
            </a:duotone>
          </a:blip>
          <a:stretch>
            <a:fillRect/>
          </a:stretch>
        </p:blipFill>
        <p:spPr>
          <a:xfrm>
            <a:off x="5215118" y="5875014"/>
            <a:ext cx="1923810" cy="3340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84005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86CE3-2339-F690-08B5-75C0ADAF5B29}"/>
              </a:ext>
            </a:extLst>
          </p:cNvPr>
          <p:cNvSpPr>
            <a:spLocks noGrp="1"/>
          </p:cNvSpPr>
          <p:nvPr>
            <p:ph type="title"/>
          </p:nvPr>
        </p:nvSpPr>
        <p:spPr/>
        <p:txBody>
          <a:bodyPr/>
          <a:lstStyle/>
          <a:p>
            <a:r>
              <a:rPr lang="en-US" dirty="0"/>
              <a:t>Stay Faithful</a:t>
            </a:r>
          </a:p>
        </p:txBody>
      </p:sp>
      <p:sp>
        <p:nvSpPr>
          <p:cNvPr id="3" name="Content Placeholder 2">
            <a:extLst>
              <a:ext uri="{FF2B5EF4-FFF2-40B4-BE49-F238E27FC236}">
                <a16:creationId xmlns:a16="http://schemas.microsoft.com/office/drawing/2014/main" id="{7B78CE2D-2231-39F6-2FB3-B5318B85AC3E}"/>
              </a:ext>
            </a:extLst>
          </p:cNvPr>
          <p:cNvSpPr>
            <a:spLocks noGrp="1"/>
          </p:cNvSpPr>
          <p:nvPr>
            <p:ph idx="1"/>
          </p:nvPr>
        </p:nvSpPr>
        <p:spPr/>
        <p:txBody>
          <a:bodyPr/>
          <a:lstStyle/>
          <a:p>
            <a:r>
              <a:rPr lang="en-US" dirty="0"/>
              <a:t>What does this passage teach about the life of an apostle?   What words describe church leaders before the Lord? </a:t>
            </a:r>
          </a:p>
          <a:p>
            <a:r>
              <a:rPr lang="en-US" dirty="0"/>
              <a:t>What do you think Paul meant about the “secret things of God?”  Is this like a secret society?</a:t>
            </a:r>
          </a:p>
          <a:p>
            <a:r>
              <a:rPr lang="en-US" dirty="0"/>
              <a:t>What are some characteristics of an faithful and effective manager?</a:t>
            </a:r>
          </a:p>
          <a:p>
            <a:endParaRPr lang="en-US" dirty="0"/>
          </a:p>
        </p:txBody>
      </p:sp>
    </p:spTree>
    <p:extLst>
      <p:ext uri="{BB962C8B-B14F-4D97-AF65-F5344CB8AC3E}">
        <p14:creationId xmlns:p14="http://schemas.microsoft.com/office/powerpoint/2010/main" val="191696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86147-957C-2C24-4E4A-AD277815191E}"/>
              </a:ext>
            </a:extLst>
          </p:cNvPr>
          <p:cNvSpPr>
            <a:spLocks noGrp="1"/>
          </p:cNvSpPr>
          <p:nvPr>
            <p:ph type="title"/>
          </p:nvPr>
        </p:nvSpPr>
        <p:spPr/>
        <p:txBody>
          <a:bodyPr/>
          <a:lstStyle/>
          <a:p>
            <a:r>
              <a:rPr lang="en-US" dirty="0"/>
              <a:t>Stay Faithful</a:t>
            </a:r>
          </a:p>
        </p:txBody>
      </p:sp>
      <p:sp>
        <p:nvSpPr>
          <p:cNvPr id="3" name="Content Placeholder 2">
            <a:extLst>
              <a:ext uri="{FF2B5EF4-FFF2-40B4-BE49-F238E27FC236}">
                <a16:creationId xmlns:a16="http://schemas.microsoft.com/office/drawing/2014/main" id="{FF84EEC9-30CE-7213-3219-D13ACA4D4AA3}"/>
              </a:ext>
            </a:extLst>
          </p:cNvPr>
          <p:cNvSpPr>
            <a:spLocks noGrp="1"/>
          </p:cNvSpPr>
          <p:nvPr>
            <p:ph idx="1"/>
          </p:nvPr>
        </p:nvSpPr>
        <p:spPr/>
        <p:txBody>
          <a:bodyPr/>
          <a:lstStyle/>
          <a:p>
            <a:r>
              <a:rPr lang="en-US" dirty="0"/>
              <a:t>How do those characteristics apply to being a manager faithful to God?</a:t>
            </a:r>
          </a:p>
          <a:p>
            <a:r>
              <a:rPr lang="en-US" dirty="0"/>
              <a:t>How can we remain faithful to the trust that God has given us?</a:t>
            </a:r>
          </a:p>
          <a:p>
            <a:r>
              <a:rPr lang="en-US" dirty="0"/>
              <a:t>What attitudes did Paul have about judging (making evaluations)?</a:t>
            </a:r>
          </a:p>
          <a:p>
            <a:endParaRPr lang="en-US" dirty="0"/>
          </a:p>
        </p:txBody>
      </p:sp>
    </p:spTree>
    <p:extLst>
      <p:ext uri="{BB962C8B-B14F-4D97-AF65-F5344CB8AC3E}">
        <p14:creationId xmlns:p14="http://schemas.microsoft.com/office/powerpoint/2010/main" val="1831514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F3064-7E77-C7FC-D44A-5A9812C73C6F}"/>
              </a:ext>
            </a:extLst>
          </p:cNvPr>
          <p:cNvSpPr>
            <a:spLocks noGrp="1"/>
          </p:cNvSpPr>
          <p:nvPr>
            <p:ph type="title"/>
          </p:nvPr>
        </p:nvSpPr>
        <p:spPr/>
        <p:txBody>
          <a:bodyPr/>
          <a:lstStyle/>
          <a:p>
            <a:r>
              <a:rPr lang="en-US" dirty="0"/>
              <a:t>Stay Faithful</a:t>
            </a:r>
          </a:p>
        </p:txBody>
      </p:sp>
      <p:sp>
        <p:nvSpPr>
          <p:cNvPr id="3" name="Content Placeholder 2">
            <a:extLst>
              <a:ext uri="{FF2B5EF4-FFF2-40B4-BE49-F238E27FC236}">
                <a16:creationId xmlns:a16="http://schemas.microsoft.com/office/drawing/2014/main" id="{3CBD6C2E-612D-BE6F-54D3-437D1E8648B1}"/>
              </a:ext>
            </a:extLst>
          </p:cNvPr>
          <p:cNvSpPr>
            <a:spLocks noGrp="1"/>
          </p:cNvSpPr>
          <p:nvPr>
            <p:ph idx="1"/>
          </p:nvPr>
        </p:nvSpPr>
        <p:spPr/>
        <p:txBody>
          <a:bodyPr/>
          <a:lstStyle/>
          <a:p>
            <a:r>
              <a:rPr lang="en-US" dirty="0"/>
              <a:t>Even though in our faithfulness we are accountable to God, there is still a need for self and peer evaluation.  Why would these be needed?</a:t>
            </a:r>
          </a:p>
          <a:p>
            <a:endParaRPr lang="en-US" dirty="0"/>
          </a:p>
        </p:txBody>
      </p:sp>
      <p:pic>
        <p:nvPicPr>
          <p:cNvPr id="4" name="Picture 3" descr="Rating feedback">
            <a:extLst>
              <a:ext uri="{FF2B5EF4-FFF2-40B4-BE49-F238E27FC236}">
                <a16:creationId xmlns:a16="http://schemas.microsoft.com/office/drawing/2014/main" id="{94994755-8CEE-09AA-E0BA-97F980EDADED}"/>
              </a:ext>
            </a:extLst>
          </p:cNvPr>
          <p:cNvPicPr>
            <a:picLocks noChangeAspect="1"/>
          </p:cNvPicPr>
          <p:nvPr/>
        </p:nvPicPr>
        <p:blipFill>
          <a:blip r:embed="rId2"/>
          <a:stretch>
            <a:fillRect/>
          </a:stretch>
        </p:blipFill>
        <p:spPr>
          <a:xfrm>
            <a:off x="4014715" y="3429000"/>
            <a:ext cx="3844495" cy="29764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76218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39AC9-3E4F-8C15-99B6-C319C456A522}"/>
              </a:ext>
            </a:extLst>
          </p:cNvPr>
          <p:cNvSpPr>
            <a:spLocks noGrp="1"/>
          </p:cNvSpPr>
          <p:nvPr>
            <p:ph type="title"/>
          </p:nvPr>
        </p:nvSpPr>
        <p:spPr/>
        <p:txBody>
          <a:bodyPr/>
          <a:lstStyle/>
          <a:p>
            <a:pPr algn="l"/>
            <a:r>
              <a:rPr lang="en-US" dirty="0"/>
              <a:t>Listen for warning against pride.</a:t>
            </a:r>
          </a:p>
        </p:txBody>
      </p:sp>
      <p:sp>
        <p:nvSpPr>
          <p:cNvPr id="3" name="Content Placeholder 2">
            <a:extLst>
              <a:ext uri="{FF2B5EF4-FFF2-40B4-BE49-F238E27FC236}">
                <a16:creationId xmlns:a16="http://schemas.microsoft.com/office/drawing/2014/main" id="{1BC61C95-26D0-2EA8-33ED-0FDF01FB38C0}"/>
              </a:ext>
            </a:extLst>
          </p:cNvPr>
          <p:cNvSpPr>
            <a:spLocks noGrp="1"/>
          </p:cNvSpPr>
          <p:nvPr>
            <p:ph idx="1"/>
          </p:nvPr>
        </p:nvSpPr>
        <p:spPr>
          <a:xfrm>
            <a:off x="1551007" y="1987671"/>
            <a:ext cx="9420828" cy="4351338"/>
          </a:xfrm>
        </p:spPr>
        <p:txBody>
          <a:bodyPr/>
          <a:lstStyle/>
          <a:p>
            <a:pPr marL="0" indent="0" algn="ctr">
              <a:buNone/>
            </a:pPr>
            <a:r>
              <a:rPr lang="en-US" dirty="0"/>
              <a:t>1 Corinthians 4:6-7 (NIV)  Now, brothers, I have applied these things to myself and Apollos for your benefit, so that you may learn from us the meaning of the saying, "Do not go beyond what is written." Then you </a:t>
            </a:r>
          </a:p>
        </p:txBody>
      </p:sp>
    </p:spTree>
    <p:extLst>
      <p:ext uri="{BB962C8B-B14F-4D97-AF65-F5344CB8AC3E}">
        <p14:creationId xmlns:p14="http://schemas.microsoft.com/office/powerpoint/2010/main" val="4270492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C2D7D-1D01-13B5-8FDB-0D14A6C77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9096B-C64B-C81E-B7E9-C00987E48CD3}"/>
              </a:ext>
            </a:extLst>
          </p:cNvPr>
          <p:cNvSpPr>
            <a:spLocks noGrp="1"/>
          </p:cNvSpPr>
          <p:nvPr>
            <p:ph type="title"/>
          </p:nvPr>
        </p:nvSpPr>
        <p:spPr/>
        <p:txBody>
          <a:bodyPr/>
          <a:lstStyle/>
          <a:p>
            <a:pPr algn="l"/>
            <a:r>
              <a:rPr lang="en-US" dirty="0"/>
              <a:t>Listen for warning against pride.</a:t>
            </a:r>
          </a:p>
        </p:txBody>
      </p:sp>
      <p:sp>
        <p:nvSpPr>
          <p:cNvPr id="3" name="Content Placeholder 2">
            <a:extLst>
              <a:ext uri="{FF2B5EF4-FFF2-40B4-BE49-F238E27FC236}">
                <a16:creationId xmlns:a16="http://schemas.microsoft.com/office/drawing/2014/main" id="{D12B8AB9-B2DF-782D-BB58-3CC0E6160525}"/>
              </a:ext>
            </a:extLst>
          </p:cNvPr>
          <p:cNvSpPr>
            <a:spLocks noGrp="1"/>
          </p:cNvSpPr>
          <p:nvPr>
            <p:ph idx="1"/>
          </p:nvPr>
        </p:nvSpPr>
        <p:spPr>
          <a:xfrm>
            <a:off x="1551007" y="1987671"/>
            <a:ext cx="9420828" cy="4351338"/>
          </a:xfrm>
        </p:spPr>
        <p:txBody>
          <a:bodyPr/>
          <a:lstStyle/>
          <a:p>
            <a:pPr marL="0" indent="0" algn="ctr">
              <a:buNone/>
            </a:pPr>
            <a:r>
              <a:rPr lang="en-US" dirty="0"/>
              <a:t>will not take pride in one man over against another. 7  For who makes you different from anyone else? What do you have that you did not receive? And if you did receive it, why do you boast as though you did not?</a:t>
            </a:r>
          </a:p>
        </p:txBody>
      </p:sp>
      <p:pic>
        <p:nvPicPr>
          <p:cNvPr id="5" name="Picture 4">
            <a:extLst>
              <a:ext uri="{FF2B5EF4-FFF2-40B4-BE49-F238E27FC236}">
                <a16:creationId xmlns:a16="http://schemas.microsoft.com/office/drawing/2014/main" id="{0F196E8A-0F9D-48DB-6F00-3EC6F4FE31A1}"/>
              </a:ext>
            </a:extLst>
          </p:cNvPr>
          <p:cNvPicPr>
            <a:picLocks noChangeAspect="1"/>
          </p:cNvPicPr>
          <p:nvPr/>
        </p:nvPicPr>
        <p:blipFill>
          <a:blip r:embed="rId2">
            <a:duotone>
              <a:schemeClr val="accent5">
                <a:shade val="45000"/>
                <a:satMod val="135000"/>
              </a:schemeClr>
              <a:prstClr val="white"/>
            </a:duotone>
          </a:blip>
          <a:stretch>
            <a:fillRect/>
          </a:stretch>
        </p:blipFill>
        <p:spPr>
          <a:xfrm>
            <a:off x="5299516" y="5111085"/>
            <a:ext cx="1923810" cy="3340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903226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27C10-EFDC-AC5B-A531-747F6D086361}"/>
              </a:ext>
            </a:extLst>
          </p:cNvPr>
          <p:cNvSpPr>
            <a:spLocks noGrp="1"/>
          </p:cNvSpPr>
          <p:nvPr>
            <p:ph type="title"/>
          </p:nvPr>
        </p:nvSpPr>
        <p:spPr/>
        <p:txBody>
          <a:bodyPr/>
          <a:lstStyle/>
          <a:p>
            <a:r>
              <a:rPr lang="en-US" dirty="0"/>
              <a:t>Give God the Glory</a:t>
            </a:r>
          </a:p>
        </p:txBody>
      </p:sp>
      <p:sp>
        <p:nvSpPr>
          <p:cNvPr id="3" name="Content Placeholder 2">
            <a:extLst>
              <a:ext uri="{FF2B5EF4-FFF2-40B4-BE49-F238E27FC236}">
                <a16:creationId xmlns:a16="http://schemas.microsoft.com/office/drawing/2014/main" id="{2C21DDCD-C192-002E-499F-42A44EE5F21F}"/>
              </a:ext>
            </a:extLst>
          </p:cNvPr>
          <p:cNvSpPr>
            <a:spLocks noGrp="1"/>
          </p:cNvSpPr>
          <p:nvPr>
            <p:ph idx="1"/>
          </p:nvPr>
        </p:nvSpPr>
        <p:spPr/>
        <p:txBody>
          <a:bodyPr/>
          <a:lstStyle/>
          <a:p>
            <a:r>
              <a:rPr lang="en-US" dirty="0"/>
              <a:t>Paul rhetorically asks, “</a:t>
            </a:r>
            <a:r>
              <a:rPr lang="en-US" i="1" dirty="0"/>
              <a:t>What do you have that you did not receive</a:t>
            </a:r>
            <a:r>
              <a:rPr lang="en-US" dirty="0"/>
              <a:t>?” What’s one spiritual gift, opportunity, or strength we often treat as “mine,” even though it’s received from God?</a:t>
            </a:r>
          </a:p>
          <a:p>
            <a:r>
              <a:rPr lang="en-US" dirty="0"/>
              <a:t>How should the fact of receiving everything from God affect the way you respond when someone compliments you, when you receive recognition, or experience spiritual success?</a:t>
            </a:r>
          </a:p>
          <a:p>
            <a:endParaRPr lang="en-US" dirty="0"/>
          </a:p>
          <a:p>
            <a:endParaRPr lang="en-US" dirty="0"/>
          </a:p>
        </p:txBody>
      </p:sp>
    </p:spTree>
    <p:extLst>
      <p:ext uri="{BB962C8B-B14F-4D97-AF65-F5344CB8AC3E}">
        <p14:creationId xmlns:p14="http://schemas.microsoft.com/office/powerpoint/2010/main" val="391533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E0C88-1659-B813-59FD-860B50A24068}"/>
              </a:ext>
            </a:extLst>
          </p:cNvPr>
          <p:cNvSpPr>
            <a:spLocks noGrp="1"/>
          </p:cNvSpPr>
          <p:nvPr>
            <p:ph type="title"/>
          </p:nvPr>
        </p:nvSpPr>
        <p:spPr/>
        <p:txBody>
          <a:bodyPr/>
          <a:lstStyle/>
          <a:p>
            <a:r>
              <a:rPr lang="en-US" dirty="0"/>
              <a:t>Give God the Glory</a:t>
            </a:r>
          </a:p>
        </p:txBody>
      </p:sp>
      <p:sp>
        <p:nvSpPr>
          <p:cNvPr id="3" name="Content Placeholder 2">
            <a:extLst>
              <a:ext uri="{FF2B5EF4-FFF2-40B4-BE49-F238E27FC236}">
                <a16:creationId xmlns:a16="http://schemas.microsoft.com/office/drawing/2014/main" id="{A9FAB4EA-EDB3-21B7-7B39-B83B3FCBD4A4}"/>
              </a:ext>
            </a:extLst>
          </p:cNvPr>
          <p:cNvSpPr>
            <a:spLocks noGrp="1"/>
          </p:cNvSpPr>
          <p:nvPr>
            <p:ph idx="1"/>
          </p:nvPr>
        </p:nvSpPr>
        <p:spPr/>
        <p:txBody>
          <a:bodyPr/>
          <a:lstStyle/>
          <a:p>
            <a:r>
              <a:rPr lang="en-US" dirty="0"/>
              <a:t>Spiritual abilities are “received,” not “earned”? How can we communicate that in our complements to others?</a:t>
            </a:r>
          </a:p>
          <a:p>
            <a:r>
              <a:rPr lang="en-US" dirty="0"/>
              <a:t>When you feel superior (or when others make you feel superior), what’s the humbling “next step” you need to take?</a:t>
            </a:r>
          </a:p>
          <a:p>
            <a:endParaRPr lang="en-US" dirty="0"/>
          </a:p>
        </p:txBody>
      </p:sp>
    </p:spTree>
    <p:extLst>
      <p:ext uri="{BB962C8B-B14F-4D97-AF65-F5344CB8AC3E}">
        <p14:creationId xmlns:p14="http://schemas.microsoft.com/office/powerpoint/2010/main" val="2928970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22760-BCA2-F1DF-7AC6-80AA7B39615D}"/>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4EBD9ED0-7013-1C10-C4D3-44D4D0A8DE33}"/>
              </a:ext>
            </a:extLst>
          </p:cNvPr>
          <p:cNvSpPr>
            <a:spLocks noGrp="1"/>
          </p:cNvSpPr>
          <p:nvPr>
            <p:ph idx="1"/>
          </p:nvPr>
        </p:nvSpPr>
        <p:spPr/>
        <p:txBody>
          <a:bodyPr/>
          <a:lstStyle/>
          <a:p>
            <a:r>
              <a:rPr lang="en-US" dirty="0"/>
              <a:t>Evaluate. </a:t>
            </a:r>
          </a:p>
          <a:p>
            <a:pPr lvl="1"/>
            <a:r>
              <a:rPr lang="en-US" sz="3600" dirty="0"/>
              <a:t>Examine your heart for any pride or temptations to boast. </a:t>
            </a:r>
          </a:p>
          <a:p>
            <a:pPr lvl="1"/>
            <a:r>
              <a:rPr lang="en-US" sz="3600" dirty="0"/>
              <a:t>Thank God for the gifts He’s entrusted to you.</a:t>
            </a:r>
          </a:p>
          <a:p>
            <a:pPr lvl="1"/>
            <a:r>
              <a:rPr lang="en-US" sz="3600" dirty="0"/>
              <a:t>but if pride has crept in, confess it. </a:t>
            </a:r>
          </a:p>
          <a:p>
            <a:pPr lvl="1"/>
            <a:r>
              <a:rPr lang="en-US" sz="3600" dirty="0"/>
              <a:t>Use your gifts to make much of Christ, not yourself.</a:t>
            </a:r>
          </a:p>
          <a:p>
            <a:endParaRPr lang="en-US" dirty="0"/>
          </a:p>
        </p:txBody>
      </p:sp>
    </p:spTree>
    <p:extLst>
      <p:ext uri="{BB962C8B-B14F-4D97-AF65-F5344CB8AC3E}">
        <p14:creationId xmlns:p14="http://schemas.microsoft.com/office/powerpoint/2010/main" val="1653465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FEFBC-61D9-6E5C-BC37-A4E4C61ACA2E}"/>
              </a:ext>
            </a:extLst>
          </p:cNvPr>
          <p:cNvSpPr>
            <a:spLocks noGrp="1"/>
          </p:cNvSpPr>
          <p:nvPr>
            <p:ph type="title"/>
          </p:nvPr>
        </p:nvSpPr>
        <p:spPr/>
        <p:txBody>
          <a:bodyPr/>
          <a:lstStyle/>
          <a:p>
            <a:r>
              <a:rPr lang="en-US" dirty="0"/>
              <a:t>Video Introduction</a:t>
            </a:r>
          </a:p>
        </p:txBody>
      </p:sp>
      <p:grpSp>
        <p:nvGrpSpPr>
          <p:cNvPr id="7" name="Group 6">
            <a:extLst>
              <a:ext uri="{FF2B5EF4-FFF2-40B4-BE49-F238E27FC236}">
                <a16:creationId xmlns:a16="http://schemas.microsoft.com/office/drawing/2014/main" id="{7AC2B302-FF14-7167-196F-8BE3FF91D0B0}"/>
              </a:ext>
            </a:extLst>
          </p:cNvPr>
          <p:cNvGrpSpPr/>
          <p:nvPr/>
        </p:nvGrpSpPr>
        <p:grpSpPr>
          <a:xfrm>
            <a:off x="2849598" y="1690688"/>
            <a:ext cx="6492803" cy="4161682"/>
            <a:chOff x="2849598" y="1690688"/>
            <a:chExt cx="6492803" cy="4161682"/>
          </a:xfrm>
        </p:grpSpPr>
        <p:pic>
          <p:nvPicPr>
            <p:cNvPr id="4" name="Picture 3">
              <a:extLst>
                <a:ext uri="{FF2B5EF4-FFF2-40B4-BE49-F238E27FC236}">
                  <a16:creationId xmlns:a16="http://schemas.microsoft.com/office/drawing/2014/main" id="{4DB82303-0362-B4E0-3D56-84243A611E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857" y="1848047"/>
              <a:ext cx="5714286" cy="3161905"/>
            </a:xfrm>
            <a:prstGeom prst="rect">
              <a:avLst/>
            </a:prstGeom>
            <a:ln>
              <a:noFill/>
            </a:ln>
            <a:effectLst>
              <a:outerShdw blurRad="292100" dist="139700" dir="2700000" algn="tl" rotWithShape="0">
                <a:srgbClr val="333333">
                  <a:alpha val="65000"/>
                </a:srgbClr>
              </a:outerShdw>
            </a:effectLst>
          </p:spPr>
        </p:pic>
        <p:pic>
          <p:nvPicPr>
            <p:cNvPr id="6" name="Picture 5">
              <a:hlinkClick r:id="rId3"/>
              <a:extLst>
                <a:ext uri="{FF2B5EF4-FFF2-40B4-BE49-F238E27FC236}">
                  <a16:creationId xmlns:a16="http://schemas.microsoft.com/office/drawing/2014/main" id="{629D3615-C978-2CEC-DC92-713DE9651A54}"/>
                </a:ext>
              </a:extLst>
            </p:cNvPr>
            <p:cNvPicPr>
              <a:picLocks noChangeAspect="1"/>
            </p:cNvPicPr>
            <p:nvPr/>
          </p:nvPicPr>
          <p:blipFill>
            <a:blip r:embed="rId4">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2849598" y="1690688"/>
              <a:ext cx="6492803" cy="4161682"/>
            </a:xfrm>
            <a:prstGeom prst="rect">
              <a:avLst/>
            </a:prstGeom>
            <a:ln>
              <a:noFill/>
            </a:ln>
            <a:effectLst>
              <a:outerShdw blurRad="292100" dist="139700" dir="2700000" algn="tl" rotWithShape="0">
                <a:srgbClr val="333333">
                  <a:alpha val="65000"/>
                </a:srgbClr>
              </a:outerShdw>
            </a:effectLst>
          </p:spPr>
        </p:pic>
      </p:grpSp>
      <p:sp>
        <p:nvSpPr>
          <p:cNvPr id="8" name="TextBox 7">
            <a:extLst>
              <a:ext uri="{FF2B5EF4-FFF2-40B4-BE49-F238E27FC236}">
                <a16:creationId xmlns:a16="http://schemas.microsoft.com/office/drawing/2014/main" id="{D83664DA-3063-1866-DC68-BE96252F5E30}"/>
              </a:ext>
            </a:extLst>
          </p:cNvPr>
          <p:cNvSpPr txBox="1"/>
          <p:nvPr/>
        </p:nvSpPr>
        <p:spPr>
          <a:xfrm>
            <a:off x="4500748" y="5937662"/>
            <a:ext cx="3455720" cy="523220"/>
          </a:xfrm>
          <a:prstGeom prst="rect">
            <a:avLst/>
          </a:prstGeom>
          <a:noFill/>
        </p:spPr>
        <p:txBody>
          <a:bodyPr wrap="square" rtlCol="0">
            <a:spAutoFit/>
          </a:bodyPr>
          <a:lstStyle/>
          <a:p>
            <a:pPr algn="ctr"/>
            <a:r>
              <a:rPr lang="en-US" sz="2800" dirty="0">
                <a:hlinkClick r:id="rId3"/>
              </a:rPr>
              <a:t>View Video</a:t>
            </a:r>
            <a:endParaRPr lang="en-US" sz="2800" dirty="0"/>
          </a:p>
        </p:txBody>
      </p:sp>
    </p:spTree>
    <p:extLst>
      <p:ext uri="{BB962C8B-B14F-4D97-AF65-F5344CB8AC3E}">
        <p14:creationId xmlns:p14="http://schemas.microsoft.com/office/powerpoint/2010/main" val="52374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C8D42-44CC-690B-DD43-E70BD1E16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22BE1-4AA2-83F3-F8E3-0948C0BCE445}"/>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6BB34C59-5507-C127-EBF6-0C5DD38001C8}"/>
              </a:ext>
            </a:extLst>
          </p:cNvPr>
          <p:cNvSpPr>
            <a:spLocks noGrp="1"/>
          </p:cNvSpPr>
          <p:nvPr>
            <p:ph idx="1"/>
          </p:nvPr>
        </p:nvSpPr>
        <p:spPr/>
        <p:txBody>
          <a:bodyPr/>
          <a:lstStyle/>
          <a:p>
            <a:r>
              <a:rPr lang="en-US" dirty="0"/>
              <a:t>Encourage. </a:t>
            </a:r>
          </a:p>
          <a:p>
            <a:pPr lvl="1"/>
            <a:r>
              <a:rPr lang="en-US" sz="3600" dirty="0"/>
              <a:t>Look for those who serve behind the scenes—people in the nursery, setup crew, or kitchen team. </a:t>
            </a:r>
          </a:p>
          <a:p>
            <a:pPr lvl="1"/>
            <a:r>
              <a:rPr lang="en-US" sz="3600" dirty="0"/>
              <a:t>Take a moment to thank them for their faithfulness.</a:t>
            </a:r>
          </a:p>
          <a:p>
            <a:endParaRPr lang="en-US" dirty="0"/>
          </a:p>
        </p:txBody>
      </p:sp>
    </p:spTree>
    <p:extLst>
      <p:ext uri="{BB962C8B-B14F-4D97-AF65-F5344CB8AC3E}">
        <p14:creationId xmlns:p14="http://schemas.microsoft.com/office/powerpoint/2010/main" val="379719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25629-030F-F115-A6F4-07BAF1F736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C2EFD1-CCCD-D66B-EC08-A817F8E8A46F}"/>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D6722A15-7252-E2DF-82F4-43688AF725F4}"/>
              </a:ext>
            </a:extLst>
          </p:cNvPr>
          <p:cNvSpPr>
            <a:spLocks noGrp="1"/>
          </p:cNvSpPr>
          <p:nvPr>
            <p:ph idx="1"/>
          </p:nvPr>
        </p:nvSpPr>
        <p:spPr/>
        <p:txBody>
          <a:bodyPr/>
          <a:lstStyle/>
          <a:p>
            <a:r>
              <a:rPr lang="en-US" dirty="0"/>
              <a:t>Serve. </a:t>
            </a:r>
          </a:p>
          <a:p>
            <a:pPr lvl="1"/>
            <a:r>
              <a:rPr lang="en-US" sz="3600" dirty="0"/>
              <a:t>If you’re not serving within the ministry and mission of your church, it’s time to start. </a:t>
            </a:r>
          </a:p>
          <a:p>
            <a:pPr lvl="1"/>
            <a:r>
              <a:rPr lang="en-US" sz="3600" dirty="0"/>
              <a:t>Ask your church leaders to show you where you can serve, then step in and do it with humility </a:t>
            </a:r>
          </a:p>
          <a:p>
            <a:endParaRPr lang="en-US" dirty="0"/>
          </a:p>
        </p:txBody>
      </p:sp>
    </p:spTree>
    <p:extLst>
      <p:ext uri="{BB962C8B-B14F-4D97-AF65-F5344CB8AC3E}">
        <p14:creationId xmlns:p14="http://schemas.microsoft.com/office/powerpoint/2010/main" val="681672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54CD-EBCC-F834-D31A-8C56487DF013}"/>
              </a:ext>
            </a:extLst>
          </p:cNvPr>
          <p:cNvSpPr>
            <a:spLocks noGrp="1"/>
          </p:cNvSpPr>
          <p:nvPr>
            <p:ph type="title"/>
          </p:nvPr>
        </p:nvSpPr>
        <p:spPr>
          <a:xfrm>
            <a:off x="5823284" y="365125"/>
            <a:ext cx="5530516" cy="1325563"/>
          </a:xfrm>
        </p:spPr>
        <p:txBody>
          <a:bodyPr/>
          <a:lstStyle/>
          <a:p>
            <a:r>
              <a:rPr lang="en-US" dirty="0"/>
              <a:t>Family Activities</a:t>
            </a:r>
          </a:p>
        </p:txBody>
      </p:sp>
      <p:pic>
        <p:nvPicPr>
          <p:cNvPr id="5" name="Picture 4">
            <a:extLst>
              <a:ext uri="{FF2B5EF4-FFF2-40B4-BE49-F238E27FC236}">
                <a16:creationId xmlns:a16="http://schemas.microsoft.com/office/drawing/2014/main" id="{D668FA89-D2DD-3498-A660-F69C5DEC3FC5}"/>
              </a:ext>
            </a:extLst>
          </p:cNvPr>
          <p:cNvPicPr>
            <a:picLocks noChangeAspect="1"/>
          </p:cNvPicPr>
          <p:nvPr/>
        </p:nvPicPr>
        <p:blipFill>
          <a:blip r:embed="rId2">
            <a:clrChange>
              <a:clrFrom>
                <a:srgbClr val="FFDBA3"/>
              </a:clrFrom>
              <a:clrTo>
                <a:srgbClr val="FFDBA3">
                  <a:alpha val="0"/>
                </a:srgbClr>
              </a:clrTo>
            </a:clrChange>
          </a:blip>
          <a:stretch>
            <a:fillRect/>
          </a:stretch>
        </p:blipFill>
        <p:spPr>
          <a:xfrm>
            <a:off x="-901095" y="1027906"/>
            <a:ext cx="8893261" cy="1765572"/>
          </a:xfrm>
          <a:prstGeom prst="rect">
            <a:avLst/>
          </a:prstGeom>
          <a:ln>
            <a:noFill/>
          </a:ln>
          <a:effectLst>
            <a:softEdge rad="112500"/>
          </a:effectLst>
          <a:scene3d>
            <a:camera prst="perspectiveContrastingRightFacing"/>
            <a:lightRig rig="threePt" dir="t"/>
          </a:scene3d>
        </p:spPr>
      </p:pic>
      <p:pic>
        <p:nvPicPr>
          <p:cNvPr id="6" name="Picture 5">
            <a:extLst>
              <a:ext uri="{FF2B5EF4-FFF2-40B4-BE49-F238E27FC236}">
                <a16:creationId xmlns:a16="http://schemas.microsoft.com/office/drawing/2014/main" id="{8F387283-12F1-8F95-A08B-815A8D45474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1147848" y="3456259"/>
            <a:ext cx="1375478" cy="300725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6B85CF03-B03A-4976-4BC3-9FDA3A00718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91629" y="2384278"/>
            <a:ext cx="2262171" cy="3042975"/>
          </a:xfrm>
          <a:prstGeom prst="rect">
            <a:avLst/>
          </a:prstGeom>
          <a:ln>
            <a:noFill/>
          </a:ln>
          <a:effectLst>
            <a:outerShdw blurRad="292100" dist="139700" dir="2700000" algn="tl" rotWithShape="0">
              <a:srgbClr val="333333">
                <a:alpha val="65000"/>
              </a:srgbClr>
            </a:outerShdw>
          </a:effectLst>
        </p:spPr>
      </p:pic>
      <p:sp>
        <p:nvSpPr>
          <p:cNvPr id="8" name="Speech Bubble: Rectangle with Corners Rounded 7">
            <a:extLst>
              <a:ext uri="{FF2B5EF4-FFF2-40B4-BE49-F238E27FC236}">
                <a16:creationId xmlns:a16="http://schemas.microsoft.com/office/drawing/2014/main" id="{B768713B-F20F-21B3-75C0-D467BD6BD6F6}"/>
              </a:ext>
            </a:extLst>
          </p:cNvPr>
          <p:cNvSpPr/>
          <p:nvPr/>
        </p:nvSpPr>
        <p:spPr>
          <a:xfrm>
            <a:off x="3100372" y="2564747"/>
            <a:ext cx="5414211" cy="3416969"/>
          </a:xfrm>
          <a:prstGeom prst="wedgeRoundRectCallout">
            <a:avLst>
              <a:gd name="adj1" fmla="val 60056"/>
              <a:gd name="adj2" fmla="val -25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omic Sans MS" panose="030F0702030302020204" pitchFamily="66" charset="0"/>
              </a:rPr>
              <a:t>Well, Holmes …the Baptist Consulate in Brazzaville has forwarded a most curious communication from a persecuted church in the Republic of </a:t>
            </a:r>
            <a:r>
              <a:rPr lang="en-US" dirty="0" err="1">
                <a:latin typeface="Comic Sans MS" panose="030F0702030302020204" pitchFamily="66" charset="0"/>
              </a:rPr>
              <a:t>Hasidesogre</a:t>
            </a:r>
            <a:r>
              <a:rPr lang="en-US" dirty="0">
                <a:latin typeface="Comic Sans MS" panose="030F0702030302020204" pitchFamily="66" charset="0"/>
              </a:rPr>
              <a:t>. Their earnest wish is that their Christian brethren in the West should know of their desire that all believers remain faithful servants.  We need your help to decipher the message using this one time key. Careful research has revealed clues and other challenging mysteries at </a:t>
            </a:r>
            <a:r>
              <a:rPr lang="en-US" dirty="0">
                <a:latin typeface="Comic Sans MS" panose="030F0702030302020204" pitchFamily="66" charset="0"/>
                <a:hlinkClick r:id="rId5"/>
              </a:rPr>
              <a:t>https://tinyurl.com/3tft9s58</a:t>
            </a:r>
            <a:r>
              <a:rPr lang="en-US" dirty="0">
                <a:latin typeface="Comic Sans MS" panose="030F0702030302020204" pitchFamily="66" charset="0"/>
              </a:rPr>
              <a:t> </a:t>
            </a:r>
          </a:p>
        </p:txBody>
      </p:sp>
    </p:spTree>
    <p:extLst>
      <p:ext uri="{BB962C8B-B14F-4D97-AF65-F5344CB8AC3E}">
        <p14:creationId xmlns:p14="http://schemas.microsoft.com/office/powerpoint/2010/main" val="27462645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35E67-F3A2-B3BE-650D-C628C22112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5ABED6-C6C1-255F-B8BF-C56EFAB64FE0}"/>
              </a:ext>
            </a:extLst>
          </p:cNvPr>
          <p:cNvSpPr>
            <a:spLocks noGrp="1"/>
          </p:cNvSpPr>
          <p:nvPr>
            <p:ph type="ctrTitle"/>
          </p:nvPr>
        </p:nvSpPr>
        <p:spPr>
          <a:xfrm>
            <a:off x="1524000" y="1122363"/>
            <a:ext cx="9144000" cy="1977097"/>
          </a:xfrm>
        </p:spPr>
        <p:txBody>
          <a:bodyPr/>
          <a:lstStyle/>
          <a:p>
            <a:r>
              <a:rPr lang="en-US" dirty="0"/>
              <a:t>A Humble Attitude</a:t>
            </a:r>
          </a:p>
        </p:txBody>
      </p:sp>
      <p:sp>
        <p:nvSpPr>
          <p:cNvPr id="3" name="Subtitle 2">
            <a:extLst>
              <a:ext uri="{FF2B5EF4-FFF2-40B4-BE49-F238E27FC236}">
                <a16:creationId xmlns:a16="http://schemas.microsoft.com/office/drawing/2014/main" id="{16E59CF2-4C01-EA0F-375C-63C1708FB9F0}"/>
              </a:ext>
            </a:extLst>
          </p:cNvPr>
          <p:cNvSpPr>
            <a:spLocks noGrp="1"/>
          </p:cNvSpPr>
          <p:nvPr>
            <p:ph type="subTitle" idx="1"/>
          </p:nvPr>
        </p:nvSpPr>
        <p:spPr>
          <a:xfrm>
            <a:off x="1524000" y="3883230"/>
            <a:ext cx="9144000" cy="1374569"/>
          </a:xfrm>
        </p:spPr>
        <p:txBody>
          <a:bodyPr/>
          <a:lstStyle/>
          <a:p>
            <a:r>
              <a:rPr lang="en-US" dirty="0"/>
              <a:t>August 9</a:t>
            </a:r>
          </a:p>
        </p:txBody>
      </p:sp>
    </p:spTree>
    <p:extLst>
      <p:ext uri="{BB962C8B-B14F-4D97-AF65-F5344CB8AC3E}">
        <p14:creationId xmlns:p14="http://schemas.microsoft.com/office/powerpoint/2010/main" val="6851406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F2C6-AF24-2B21-7604-9A7C90EC9BA9}"/>
              </a:ext>
            </a:extLst>
          </p:cNvPr>
          <p:cNvSpPr>
            <a:spLocks noGrp="1"/>
          </p:cNvSpPr>
          <p:nvPr>
            <p:ph type="title"/>
          </p:nvPr>
        </p:nvSpPr>
        <p:spPr/>
        <p:txBody>
          <a:bodyPr/>
          <a:lstStyle/>
          <a:p>
            <a:r>
              <a:rPr lang="en-US" dirty="0"/>
              <a:t>“Look at me …”</a:t>
            </a:r>
          </a:p>
        </p:txBody>
      </p:sp>
      <p:sp>
        <p:nvSpPr>
          <p:cNvPr id="3" name="Content Placeholder 2">
            <a:extLst>
              <a:ext uri="{FF2B5EF4-FFF2-40B4-BE49-F238E27FC236}">
                <a16:creationId xmlns:a16="http://schemas.microsoft.com/office/drawing/2014/main" id="{9E186CEF-29B8-AA46-3208-A226898E69D2}"/>
              </a:ext>
            </a:extLst>
          </p:cNvPr>
          <p:cNvSpPr>
            <a:spLocks noGrp="1"/>
          </p:cNvSpPr>
          <p:nvPr>
            <p:ph idx="1"/>
          </p:nvPr>
        </p:nvSpPr>
        <p:spPr/>
        <p:txBody>
          <a:bodyPr/>
          <a:lstStyle/>
          <a:p>
            <a:r>
              <a:rPr lang="en-US" dirty="0"/>
              <a:t>What are some ways people accidentally compete in church (even when we think we’re serving)?</a:t>
            </a:r>
          </a:p>
        </p:txBody>
      </p:sp>
      <p:pic>
        <p:nvPicPr>
          <p:cNvPr id="4" name="Picture 3" descr="Teachers">
            <a:extLst>
              <a:ext uri="{FF2B5EF4-FFF2-40B4-BE49-F238E27FC236}">
                <a16:creationId xmlns:a16="http://schemas.microsoft.com/office/drawing/2014/main" id="{BE006075-E8AF-13A8-291C-F4926A0EB399}"/>
              </a:ext>
            </a:extLst>
          </p:cNvPr>
          <p:cNvPicPr>
            <a:picLocks noChangeAspect="1"/>
          </p:cNvPicPr>
          <p:nvPr/>
        </p:nvPicPr>
        <p:blipFill>
          <a:blip r:embed="rId2"/>
          <a:stretch>
            <a:fillRect/>
          </a:stretch>
        </p:blipFill>
        <p:spPr>
          <a:xfrm>
            <a:off x="8596471" y="3429000"/>
            <a:ext cx="2630817" cy="2170424"/>
          </a:xfrm>
          <a:prstGeom prst="rect">
            <a:avLst/>
          </a:prstGeom>
        </p:spPr>
      </p:pic>
      <p:pic>
        <p:nvPicPr>
          <p:cNvPr id="5" name="Picture 4" descr="Presentation">
            <a:extLst>
              <a:ext uri="{FF2B5EF4-FFF2-40B4-BE49-F238E27FC236}">
                <a16:creationId xmlns:a16="http://schemas.microsoft.com/office/drawing/2014/main" id="{7AD0136C-3FA1-AE93-6BD0-C4FFF332EB99}"/>
              </a:ext>
            </a:extLst>
          </p:cNvPr>
          <p:cNvPicPr>
            <a:picLocks noChangeAspect="1"/>
          </p:cNvPicPr>
          <p:nvPr/>
        </p:nvPicPr>
        <p:blipFill>
          <a:blip r:embed="rId3"/>
          <a:stretch>
            <a:fillRect/>
          </a:stretch>
        </p:blipFill>
        <p:spPr>
          <a:xfrm>
            <a:off x="964712" y="3569184"/>
            <a:ext cx="2538508" cy="2170424"/>
          </a:xfrm>
          <a:prstGeom prst="rect">
            <a:avLst/>
          </a:prstGeom>
        </p:spPr>
      </p:pic>
      <p:pic>
        <p:nvPicPr>
          <p:cNvPr id="6" name="Picture 5" descr="Group Singing Praise">
            <a:extLst>
              <a:ext uri="{FF2B5EF4-FFF2-40B4-BE49-F238E27FC236}">
                <a16:creationId xmlns:a16="http://schemas.microsoft.com/office/drawing/2014/main" id="{C60575BA-2321-85F9-5950-BD62166454B1}"/>
              </a:ext>
            </a:extLst>
          </p:cNvPr>
          <p:cNvPicPr>
            <a:picLocks noChangeAspect="1"/>
          </p:cNvPicPr>
          <p:nvPr/>
        </p:nvPicPr>
        <p:blipFill>
          <a:blip r:embed="rId4"/>
          <a:stretch>
            <a:fillRect/>
          </a:stretch>
        </p:blipFill>
        <p:spPr>
          <a:xfrm>
            <a:off x="3917523" y="3569184"/>
            <a:ext cx="3677242" cy="2240819"/>
          </a:xfrm>
          <a:prstGeom prst="rect">
            <a:avLst/>
          </a:prstGeom>
        </p:spPr>
      </p:pic>
      <p:sp>
        <p:nvSpPr>
          <p:cNvPr id="7" name="TextBox 6">
            <a:extLst>
              <a:ext uri="{FF2B5EF4-FFF2-40B4-BE49-F238E27FC236}">
                <a16:creationId xmlns:a16="http://schemas.microsoft.com/office/drawing/2014/main" id="{D621902A-0B2A-D6A7-CBD4-F3255D2BA13C}"/>
              </a:ext>
            </a:extLst>
          </p:cNvPr>
          <p:cNvSpPr txBox="1"/>
          <p:nvPr/>
        </p:nvSpPr>
        <p:spPr>
          <a:xfrm rot="21423239">
            <a:off x="3798072" y="3154919"/>
            <a:ext cx="3677242" cy="369332"/>
          </a:xfrm>
          <a:prstGeom prst="rect">
            <a:avLst/>
          </a:prstGeom>
          <a:noFill/>
        </p:spPr>
        <p:txBody>
          <a:bodyPr wrap="square" rtlCol="0">
            <a:prstTxWarp prst="textDoubleWave1">
              <a:avLst>
                <a:gd name="adj1" fmla="val 12500"/>
                <a:gd name="adj2" fmla="val 1292"/>
              </a:avLst>
            </a:prstTxWarp>
            <a:spAutoFit/>
          </a:bodyPr>
          <a:lstStyle/>
          <a:p>
            <a:pPr algn="ctr"/>
            <a:r>
              <a:rPr lang="en-US" dirty="0"/>
              <a:t>“Amazing grace, how sweet …  “</a:t>
            </a:r>
          </a:p>
        </p:txBody>
      </p:sp>
    </p:spTree>
    <p:extLst>
      <p:ext uri="{BB962C8B-B14F-4D97-AF65-F5344CB8AC3E}">
        <p14:creationId xmlns:p14="http://schemas.microsoft.com/office/powerpoint/2010/main" val="3674433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9AC12-554B-DC92-5192-E89DF2D11F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E64312-68FB-E5A6-FF58-BBA7ED812614}"/>
              </a:ext>
            </a:extLst>
          </p:cNvPr>
          <p:cNvSpPr>
            <a:spLocks noGrp="1"/>
          </p:cNvSpPr>
          <p:nvPr>
            <p:ph type="title"/>
          </p:nvPr>
        </p:nvSpPr>
        <p:spPr/>
        <p:txBody>
          <a:bodyPr/>
          <a:lstStyle/>
          <a:p>
            <a:r>
              <a:rPr lang="en-US" dirty="0"/>
              <a:t>“Look at me …”</a:t>
            </a:r>
          </a:p>
        </p:txBody>
      </p:sp>
      <p:sp>
        <p:nvSpPr>
          <p:cNvPr id="3" name="Content Placeholder 2">
            <a:extLst>
              <a:ext uri="{FF2B5EF4-FFF2-40B4-BE49-F238E27FC236}">
                <a16:creationId xmlns:a16="http://schemas.microsoft.com/office/drawing/2014/main" id="{FD9BC022-6E59-C3A8-29BD-EC0AA438834B}"/>
              </a:ext>
            </a:extLst>
          </p:cNvPr>
          <p:cNvSpPr>
            <a:spLocks noGrp="1"/>
          </p:cNvSpPr>
          <p:nvPr>
            <p:ph idx="1"/>
          </p:nvPr>
        </p:nvSpPr>
        <p:spPr/>
        <p:txBody>
          <a:bodyPr/>
          <a:lstStyle/>
          <a:p>
            <a:r>
              <a:rPr lang="en-US" dirty="0"/>
              <a:t>What are some ways people accidentally compete in church (even when we think we’re serving)?</a:t>
            </a:r>
          </a:p>
          <a:p>
            <a:r>
              <a:rPr lang="en-US" dirty="0">
                <a:solidFill>
                  <a:srgbClr val="C00000"/>
                </a:solidFill>
              </a:rPr>
              <a:t>Today’s Bible study tells us there is no place for self-exaltation within the Church.</a:t>
            </a:r>
          </a:p>
          <a:p>
            <a:pPr lvl="1"/>
            <a:r>
              <a:rPr lang="en-US" dirty="0">
                <a:solidFill>
                  <a:srgbClr val="C00000"/>
                </a:solidFill>
              </a:rPr>
              <a:t>Humility calls for faithfulness to Christ.</a:t>
            </a:r>
          </a:p>
          <a:p>
            <a:pPr lvl="1"/>
            <a:r>
              <a:rPr lang="en-US" dirty="0">
                <a:solidFill>
                  <a:srgbClr val="C00000"/>
                </a:solidFill>
              </a:rPr>
              <a:t>Humility isn’t just helpful, it is essential</a:t>
            </a:r>
            <a:r>
              <a:rPr lang="en-US" dirty="0"/>
              <a:t>.</a:t>
            </a:r>
          </a:p>
          <a:p>
            <a:endParaRPr lang="en-US" dirty="0"/>
          </a:p>
        </p:txBody>
      </p:sp>
    </p:spTree>
    <p:extLst>
      <p:ext uri="{BB962C8B-B14F-4D97-AF65-F5344CB8AC3E}">
        <p14:creationId xmlns:p14="http://schemas.microsoft.com/office/powerpoint/2010/main" val="1780519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75393-4445-2A0E-2D4C-E3A69D6B1918}"/>
              </a:ext>
            </a:extLst>
          </p:cNvPr>
          <p:cNvSpPr>
            <a:spLocks noGrp="1"/>
          </p:cNvSpPr>
          <p:nvPr>
            <p:ph type="title"/>
          </p:nvPr>
        </p:nvSpPr>
        <p:spPr/>
        <p:txBody>
          <a:bodyPr/>
          <a:lstStyle/>
          <a:p>
            <a:pPr algn="l"/>
            <a:r>
              <a:rPr lang="en-US" dirty="0"/>
              <a:t>Listen for who is the fool.</a:t>
            </a:r>
          </a:p>
        </p:txBody>
      </p:sp>
      <p:sp>
        <p:nvSpPr>
          <p:cNvPr id="3" name="Content Placeholder 2">
            <a:extLst>
              <a:ext uri="{FF2B5EF4-FFF2-40B4-BE49-F238E27FC236}">
                <a16:creationId xmlns:a16="http://schemas.microsoft.com/office/drawing/2014/main" id="{41C99B92-141E-3482-082A-55224592A8A3}"/>
              </a:ext>
            </a:extLst>
          </p:cNvPr>
          <p:cNvSpPr>
            <a:spLocks noGrp="1"/>
          </p:cNvSpPr>
          <p:nvPr>
            <p:ph idx="1"/>
          </p:nvPr>
        </p:nvSpPr>
        <p:spPr>
          <a:xfrm>
            <a:off x="1449247" y="1883498"/>
            <a:ext cx="9293506" cy="4351338"/>
          </a:xfrm>
        </p:spPr>
        <p:txBody>
          <a:bodyPr/>
          <a:lstStyle/>
          <a:p>
            <a:pPr marL="0" indent="0" algn="ctr">
              <a:buNone/>
            </a:pPr>
            <a:r>
              <a:rPr lang="en-US" dirty="0"/>
              <a:t>1 Corinthians 3:18-23 (NIV)  Do not deceive yourselves. If any one of you thinks he is wise by the standards of this age, he should become a "fool" so that he may become wise. 19  For the wisdom of this world is foolishness in God's sight. As it is written: "He catches the wise in their </a:t>
            </a:r>
          </a:p>
        </p:txBody>
      </p:sp>
    </p:spTree>
    <p:extLst>
      <p:ext uri="{BB962C8B-B14F-4D97-AF65-F5344CB8AC3E}">
        <p14:creationId xmlns:p14="http://schemas.microsoft.com/office/powerpoint/2010/main" val="2818046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8DB11-B2EC-28D2-195D-069C9E4519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A77B2-0B42-53BA-8C8C-A8CE6F2E49CA}"/>
              </a:ext>
            </a:extLst>
          </p:cNvPr>
          <p:cNvSpPr>
            <a:spLocks noGrp="1"/>
          </p:cNvSpPr>
          <p:nvPr>
            <p:ph type="title"/>
          </p:nvPr>
        </p:nvSpPr>
        <p:spPr/>
        <p:txBody>
          <a:bodyPr/>
          <a:lstStyle/>
          <a:p>
            <a:pPr algn="l"/>
            <a:r>
              <a:rPr lang="en-US" dirty="0"/>
              <a:t>Listen for who is the fool.</a:t>
            </a:r>
          </a:p>
        </p:txBody>
      </p:sp>
      <p:sp>
        <p:nvSpPr>
          <p:cNvPr id="3" name="Content Placeholder 2">
            <a:extLst>
              <a:ext uri="{FF2B5EF4-FFF2-40B4-BE49-F238E27FC236}">
                <a16:creationId xmlns:a16="http://schemas.microsoft.com/office/drawing/2014/main" id="{CBD89039-ED8F-5704-A507-AEA6D4415F56}"/>
              </a:ext>
            </a:extLst>
          </p:cNvPr>
          <p:cNvSpPr>
            <a:spLocks noGrp="1"/>
          </p:cNvSpPr>
          <p:nvPr>
            <p:ph idx="1"/>
          </p:nvPr>
        </p:nvSpPr>
        <p:spPr>
          <a:xfrm>
            <a:off x="1449247" y="1883498"/>
            <a:ext cx="9293506" cy="4351338"/>
          </a:xfrm>
        </p:spPr>
        <p:txBody>
          <a:bodyPr/>
          <a:lstStyle/>
          <a:p>
            <a:pPr marL="0" indent="0" algn="ctr">
              <a:buNone/>
            </a:pPr>
            <a:r>
              <a:rPr lang="en-US" dirty="0"/>
              <a:t>craftiness"; 20  and again, "The Lord knows that the thoughts of the wise are futile." 21  So then, no more boasting about men! All things are yours, 22  whether Paul or Apollos or Cephas or the world or life or death or the present or the future--all are yours, 23  and you are of Christ, and Christ is of God.</a:t>
            </a:r>
          </a:p>
        </p:txBody>
      </p:sp>
      <p:pic>
        <p:nvPicPr>
          <p:cNvPr id="5" name="Picture 4">
            <a:extLst>
              <a:ext uri="{FF2B5EF4-FFF2-40B4-BE49-F238E27FC236}">
                <a16:creationId xmlns:a16="http://schemas.microsoft.com/office/drawing/2014/main" id="{6D5F65B4-0036-8871-AE15-22D422C9B13C}"/>
              </a:ext>
            </a:extLst>
          </p:cNvPr>
          <p:cNvPicPr>
            <a:picLocks noChangeAspect="1"/>
          </p:cNvPicPr>
          <p:nvPr/>
        </p:nvPicPr>
        <p:blipFill>
          <a:blip r:embed="rId2">
            <a:duotone>
              <a:schemeClr val="accent5">
                <a:shade val="45000"/>
                <a:satMod val="135000"/>
              </a:schemeClr>
              <a:prstClr val="white"/>
            </a:duotone>
          </a:blip>
          <a:stretch>
            <a:fillRect/>
          </a:stretch>
        </p:blipFill>
        <p:spPr>
          <a:xfrm>
            <a:off x="5226692" y="5696387"/>
            <a:ext cx="1923810" cy="33402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6407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A2AD-1ED6-BDB6-47E0-E24D62C92D9B}"/>
              </a:ext>
            </a:extLst>
          </p:cNvPr>
          <p:cNvSpPr>
            <a:spLocks noGrp="1"/>
          </p:cNvSpPr>
          <p:nvPr>
            <p:ph type="title"/>
          </p:nvPr>
        </p:nvSpPr>
        <p:spPr/>
        <p:txBody>
          <a:bodyPr/>
          <a:lstStyle/>
          <a:p>
            <a:r>
              <a:rPr lang="en-US" dirty="0"/>
              <a:t>No Room to Boast</a:t>
            </a:r>
          </a:p>
        </p:txBody>
      </p:sp>
      <p:sp>
        <p:nvSpPr>
          <p:cNvPr id="3" name="Content Placeholder 2">
            <a:extLst>
              <a:ext uri="{FF2B5EF4-FFF2-40B4-BE49-F238E27FC236}">
                <a16:creationId xmlns:a16="http://schemas.microsoft.com/office/drawing/2014/main" id="{219170C4-AF8D-3B85-6A9D-328EAB2A6DE7}"/>
              </a:ext>
            </a:extLst>
          </p:cNvPr>
          <p:cNvSpPr>
            <a:spLocks noGrp="1"/>
          </p:cNvSpPr>
          <p:nvPr>
            <p:ph idx="1"/>
          </p:nvPr>
        </p:nvSpPr>
        <p:spPr/>
        <p:txBody>
          <a:bodyPr/>
          <a:lstStyle/>
          <a:p>
            <a:r>
              <a:rPr lang="en-US" dirty="0"/>
              <a:t>What caution begins this section of verses?</a:t>
            </a:r>
          </a:p>
          <a:p>
            <a:r>
              <a:rPr lang="en-US" dirty="0"/>
              <a:t>Paul said you should become a “fool” so you can become wise.  How could that be true?</a:t>
            </a:r>
          </a:p>
          <a:p>
            <a:r>
              <a:rPr lang="en-US" dirty="0"/>
              <a:t>What good is human wisdom? </a:t>
            </a:r>
          </a:p>
          <a:p>
            <a:endParaRPr lang="en-US" dirty="0"/>
          </a:p>
        </p:txBody>
      </p:sp>
    </p:spTree>
    <p:extLst>
      <p:ext uri="{BB962C8B-B14F-4D97-AF65-F5344CB8AC3E}">
        <p14:creationId xmlns:p14="http://schemas.microsoft.com/office/powerpoint/2010/main" val="329160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6BEFB-5EE3-5B31-A040-DEE1F55E512E}"/>
              </a:ext>
            </a:extLst>
          </p:cNvPr>
          <p:cNvSpPr>
            <a:spLocks noGrp="1"/>
          </p:cNvSpPr>
          <p:nvPr>
            <p:ph type="title"/>
          </p:nvPr>
        </p:nvSpPr>
        <p:spPr/>
        <p:txBody>
          <a:bodyPr/>
          <a:lstStyle/>
          <a:p>
            <a:r>
              <a:rPr lang="en-US" dirty="0"/>
              <a:t>No Room to Boast</a:t>
            </a:r>
          </a:p>
        </p:txBody>
      </p:sp>
      <p:sp>
        <p:nvSpPr>
          <p:cNvPr id="3" name="Content Placeholder 2">
            <a:extLst>
              <a:ext uri="{FF2B5EF4-FFF2-40B4-BE49-F238E27FC236}">
                <a16:creationId xmlns:a16="http://schemas.microsoft.com/office/drawing/2014/main" id="{60063933-F22B-9BC2-327C-0ED54730CEB9}"/>
              </a:ext>
            </a:extLst>
          </p:cNvPr>
          <p:cNvSpPr>
            <a:spLocks noGrp="1"/>
          </p:cNvSpPr>
          <p:nvPr>
            <p:ph idx="1"/>
          </p:nvPr>
        </p:nvSpPr>
        <p:spPr/>
        <p:txBody>
          <a:bodyPr/>
          <a:lstStyle/>
          <a:p>
            <a:r>
              <a:rPr lang="en-US" dirty="0">
                <a:solidFill>
                  <a:srgbClr val="C00000"/>
                </a:solidFill>
              </a:rPr>
              <a:t>Note Paul’s statement, “For all things are yours.”</a:t>
            </a:r>
          </a:p>
          <a:p>
            <a:pPr lvl="1"/>
            <a:r>
              <a:rPr lang="en-US" sz="3600" dirty="0">
                <a:solidFill>
                  <a:srgbClr val="C00000"/>
                </a:solidFill>
              </a:rPr>
              <a:t>We are not limited to the wisdom or teaching of any one person.</a:t>
            </a:r>
          </a:p>
          <a:p>
            <a:pPr lvl="1"/>
            <a:r>
              <a:rPr lang="en-US" sz="3600" dirty="0">
                <a:solidFill>
                  <a:srgbClr val="C00000"/>
                </a:solidFill>
              </a:rPr>
              <a:t>All of God’s Truth is available to each of us.</a:t>
            </a:r>
          </a:p>
          <a:p>
            <a:pPr lvl="1"/>
            <a:r>
              <a:rPr lang="en-US" sz="3600" dirty="0">
                <a:solidFill>
                  <a:srgbClr val="C00000"/>
                </a:solidFill>
              </a:rPr>
              <a:t>God’s Holy Spirit reveals God’s Truth to all who will seek it.</a:t>
            </a:r>
          </a:p>
          <a:p>
            <a:endParaRPr lang="en-US" dirty="0"/>
          </a:p>
        </p:txBody>
      </p:sp>
    </p:spTree>
    <p:extLst>
      <p:ext uri="{BB962C8B-B14F-4D97-AF65-F5344CB8AC3E}">
        <p14:creationId xmlns:p14="http://schemas.microsoft.com/office/powerpoint/2010/main" val="445483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12CE4-07D9-A6A2-2779-62849FED2415}"/>
              </a:ext>
            </a:extLst>
          </p:cNvPr>
          <p:cNvSpPr>
            <a:spLocks noGrp="1"/>
          </p:cNvSpPr>
          <p:nvPr>
            <p:ph type="title"/>
          </p:nvPr>
        </p:nvSpPr>
        <p:spPr/>
        <p:txBody>
          <a:bodyPr/>
          <a:lstStyle/>
          <a:p>
            <a:r>
              <a:rPr lang="en-US" dirty="0"/>
              <a:t>No Room to Boast</a:t>
            </a:r>
          </a:p>
        </p:txBody>
      </p:sp>
      <p:sp>
        <p:nvSpPr>
          <p:cNvPr id="3" name="Content Placeholder 2">
            <a:extLst>
              <a:ext uri="{FF2B5EF4-FFF2-40B4-BE49-F238E27FC236}">
                <a16:creationId xmlns:a16="http://schemas.microsoft.com/office/drawing/2014/main" id="{A3EDBFF9-B4B3-77FC-D1A7-68C3F7EB3791}"/>
              </a:ext>
            </a:extLst>
          </p:cNvPr>
          <p:cNvSpPr>
            <a:spLocks noGrp="1"/>
          </p:cNvSpPr>
          <p:nvPr>
            <p:ph idx="1"/>
          </p:nvPr>
        </p:nvSpPr>
        <p:spPr/>
        <p:txBody>
          <a:bodyPr/>
          <a:lstStyle/>
          <a:p>
            <a:r>
              <a:rPr lang="en-US" dirty="0"/>
              <a:t>What are some examples of people deceiving themselves in our culture?</a:t>
            </a:r>
          </a:p>
          <a:p>
            <a:r>
              <a:rPr lang="en-US" dirty="0"/>
              <a:t>What harm can come from boasting in human leaders? </a:t>
            </a:r>
          </a:p>
          <a:p>
            <a:endParaRPr lang="en-US" dirty="0"/>
          </a:p>
        </p:txBody>
      </p:sp>
    </p:spTree>
    <p:extLst>
      <p:ext uri="{BB962C8B-B14F-4D97-AF65-F5344CB8AC3E}">
        <p14:creationId xmlns:p14="http://schemas.microsoft.com/office/powerpoint/2010/main" val="428834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38</TotalTime>
  <Words>1071</Words>
  <Application>Microsoft Office PowerPoint</Application>
  <PresentationFormat>Widescreen</PresentationFormat>
  <Paragraphs>70</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Comic Sans MS</vt:lpstr>
      <vt:lpstr>Office Theme</vt:lpstr>
      <vt:lpstr>A Humble Attitude</vt:lpstr>
      <vt:lpstr>Video Introduction</vt:lpstr>
      <vt:lpstr>“Look at me …”</vt:lpstr>
      <vt:lpstr>“Look at me …”</vt:lpstr>
      <vt:lpstr>Listen for who is the fool.</vt:lpstr>
      <vt:lpstr>Listen for who is the fool.</vt:lpstr>
      <vt:lpstr>No Room to Boast</vt:lpstr>
      <vt:lpstr>No Room to Boast</vt:lpstr>
      <vt:lpstr>No Room to Boast</vt:lpstr>
      <vt:lpstr>Listen for a requirement.</vt:lpstr>
      <vt:lpstr>Listen for a requirement.</vt:lpstr>
      <vt:lpstr>Stay Faithful</vt:lpstr>
      <vt:lpstr>Stay Faithful</vt:lpstr>
      <vt:lpstr>Stay Faithful</vt:lpstr>
      <vt:lpstr>Listen for warning against pride.</vt:lpstr>
      <vt:lpstr>Listen for warning against pride.</vt:lpstr>
      <vt:lpstr>Give God the Glory</vt:lpstr>
      <vt:lpstr>Give God the Glory</vt:lpstr>
      <vt:lpstr>Application</vt:lpstr>
      <vt:lpstr>Application</vt:lpstr>
      <vt:lpstr>Application</vt:lpstr>
      <vt:lpstr>Family Activities</vt:lpstr>
      <vt:lpstr>A Humble Attitude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4</cp:revision>
  <dcterms:created xsi:type="dcterms:W3CDTF">2026-07-23T14:20:40Z</dcterms:created>
  <dcterms:modified xsi:type="dcterms:W3CDTF">2026-07-23T14:59:20Z</dcterms:modified>
</cp:coreProperties>
</file>