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9fk2ahf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tinyurl.com/mr3zfdy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77097"/>
          </a:xfrm>
        </p:spPr>
        <p:txBody>
          <a:bodyPr/>
          <a:lstStyle/>
          <a:p>
            <a:r>
              <a:rPr lang="en-US" dirty="0"/>
              <a:t>A Cry for Justice</a:t>
            </a:r>
          </a:p>
        </p:txBody>
      </p:sp>
      <p:sp>
        <p:nvSpPr>
          <p:cNvPr id="3" name="Subtitle 2"/>
          <p:cNvSpPr>
            <a:spLocks noGrp="1"/>
          </p:cNvSpPr>
          <p:nvPr>
            <p:ph type="subTitle" idx="1"/>
          </p:nvPr>
        </p:nvSpPr>
        <p:spPr/>
        <p:txBody>
          <a:bodyPr/>
          <a:lstStyle/>
          <a:p>
            <a:r>
              <a:rPr lang="en-US" dirty="0"/>
              <a:t>January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5554-11A1-3A7D-729C-12CBC4E2E5B9}"/>
              </a:ext>
            </a:extLst>
          </p:cNvPr>
          <p:cNvSpPr>
            <a:spLocks noGrp="1"/>
          </p:cNvSpPr>
          <p:nvPr>
            <p:ph type="title"/>
          </p:nvPr>
        </p:nvSpPr>
        <p:spPr/>
        <p:txBody>
          <a:bodyPr/>
          <a:lstStyle/>
          <a:p>
            <a:pPr algn="l"/>
            <a:r>
              <a:rPr lang="en-US" dirty="0"/>
              <a:t>Listen for a request for God to work.</a:t>
            </a:r>
          </a:p>
        </p:txBody>
      </p:sp>
      <p:sp>
        <p:nvSpPr>
          <p:cNvPr id="3" name="Content Placeholder 2">
            <a:extLst>
              <a:ext uri="{FF2B5EF4-FFF2-40B4-BE49-F238E27FC236}">
                <a16:creationId xmlns:a16="http://schemas.microsoft.com/office/drawing/2014/main" id="{BBF32993-853F-7139-A8CD-D2BB9BE211F8}"/>
              </a:ext>
            </a:extLst>
          </p:cNvPr>
          <p:cNvSpPr>
            <a:spLocks noGrp="1"/>
          </p:cNvSpPr>
          <p:nvPr>
            <p:ph idx="1"/>
          </p:nvPr>
        </p:nvSpPr>
        <p:spPr>
          <a:xfrm>
            <a:off x="1714982" y="1825625"/>
            <a:ext cx="8762035" cy="4351338"/>
          </a:xfrm>
        </p:spPr>
        <p:txBody>
          <a:bodyPr/>
          <a:lstStyle/>
          <a:p>
            <a:pPr marL="0" indent="0" algn="ctr">
              <a:buNone/>
            </a:pPr>
            <a:r>
              <a:rPr lang="en-US" dirty="0"/>
              <a:t>and grief; you consider it to take it in hand. The victim commits himself to you; you are the helper of the fatherless. 15  Break the arm of the wicked and evil man; call him to account for his wickedness that would not be found out.</a:t>
            </a:r>
          </a:p>
        </p:txBody>
      </p:sp>
      <p:pic>
        <p:nvPicPr>
          <p:cNvPr id="4" name="Picture 3">
            <a:extLst>
              <a:ext uri="{FF2B5EF4-FFF2-40B4-BE49-F238E27FC236}">
                <a16:creationId xmlns:a16="http://schemas.microsoft.com/office/drawing/2014/main" id="{1DC8A010-9E94-2CB9-D016-00F2755BD25D}"/>
              </a:ext>
            </a:extLst>
          </p:cNvPr>
          <p:cNvPicPr>
            <a:picLocks noChangeAspect="1"/>
          </p:cNvPicPr>
          <p:nvPr/>
        </p:nvPicPr>
        <p:blipFill>
          <a:blip r:embed="rId2"/>
          <a:stretch>
            <a:fillRect/>
          </a:stretch>
        </p:blipFill>
        <p:spPr>
          <a:xfrm>
            <a:off x="4915495" y="5330101"/>
            <a:ext cx="1881624"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391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1CC1-E69C-1467-45DC-F0A02168FF22}"/>
              </a:ext>
            </a:extLst>
          </p:cNvPr>
          <p:cNvSpPr>
            <a:spLocks noGrp="1"/>
          </p:cNvSpPr>
          <p:nvPr>
            <p:ph type="title"/>
          </p:nvPr>
        </p:nvSpPr>
        <p:spPr/>
        <p:txBody>
          <a:bodyPr/>
          <a:lstStyle/>
          <a:p>
            <a:r>
              <a:rPr lang="en-US" dirty="0"/>
              <a:t>Look to God for Justice</a:t>
            </a:r>
          </a:p>
        </p:txBody>
      </p:sp>
      <p:sp>
        <p:nvSpPr>
          <p:cNvPr id="3" name="Content Placeholder 2">
            <a:extLst>
              <a:ext uri="{FF2B5EF4-FFF2-40B4-BE49-F238E27FC236}">
                <a16:creationId xmlns:a16="http://schemas.microsoft.com/office/drawing/2014/main" id="{D8524CBD-554C-6FF7-59ED-110FA77169B8}"/>
              </a:ext>
            </a:extLst>
          </p:cNvPr>
          <p:cNvSpPr>
            <a:spLocks noGrp="1"/>
          </p:cNvSpPr>
          <p:nvPr>
            <p:ph idx="1"/>
          </p:nvPr>
        </p:nvSpPr>
        <p:spPr/>
        <p:txBody>
          <a:bodyPr/>
          <a:lstStyle/>
          <a:p>
            <a:r>
              <a:rPr lang="en-US" dirty="0"/>
              <a:t>In verse 12, what appeal does the psalmist make to the Lord? </a:t>
            </a:r>
          </a:p>
          <a:p>
            <a:endParaRPr lang="en-US" dirty="0"/>
          </a:p>
          <a:p>
            <a:r>
              <a:rPr lang="en-US" dirty="0">
                <a:solidFill>
                  <a:srgbClr val="C00000"/>
                </a:solidFill>
              </a:rPr>
              <a:t>We see the flawed thinking of the wicked person.</a:t>
            </a:r>
          </a:p>
          <a:p>
            <a:pPr lvl="1"/>
            <a:r>
              <a:rPr lang="en-US" dirty="0">
                <a:solidFill>
                  <a:srgbClr val="C00000"/>
                </a:solidFill>
              </a:rPr>
              <a:t>He reviles God.</a:t>
            </a:r>
          </a:p>
          <a:p>
            <a:pPr lvl="1"/>
            <a:r>
              <a:rPr lang="en-US" dirty="0">
                <a:solidFill>
                  <a:srgbClr val="C00000"/>
                </a:solidFill>
              </a:rPr>
              <a:t>He believes he will get away with it, will not be called to account.</a:t>
            </a:r>
          </a:p>
          <a:p>
            <a:endParaRPr lang="en-US" dirty="0"/>
          </a:p>
        </p:txBody>
      </p:sp>
    </p:spTree>
    <p:extLst>
      <p:ext uri="{BB962C8B-B14F-4D97-AF65-F5344CB8AC3E}">
        <p14:creationId xmlns:p14="http://schemas.microsoft.com/office/powerpoint/2010/main" val="31492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690F-FF9D-31DF-2A50-73DD9F11EA8D}"/>
              </a:ext>
            </a:extLst>
          </p:cNvPr>
          <p:cNvSpPr>
            <a:spLocks noGrp="1"/>
          </p:cNvSpPr>
          <p:nvPr>
            <p:ph type="title"/>
          </p:nvPr>
        </p:nvSpPr>
        <p:spPr/>
        <p:txBody>
          <a:bodyPr/>
          <a:lstStyle/>
          <a:p>
            <a:r>
              <a:rPr lang="en-US" dirty="0"/>
              <a:t>Look to God for Justice</a:t>
            </a:r>
          </a:p>
        </p:txBody>
      </p:sp>
      <p:sp>
        <p:nvSpPr>
          <p:cNvPr id="3" name="Content Placeholder 2">
            <a:extLst>
              <a:ext uri="{FF2B5EF4-FFF2-40B4-BE49-F238E27FC236}">
                <a16:creationId xmlns:a16="http://schemas.microsoft.com/office/drawing/2014/main" id="{63F9A68E-88B7-FE87-83D1-71666332AAE6}"/>
              </a:ext>
            </a:extLst>
          </p:cNvPr>
          <p:cNvSpPr>
            <a:spLocks noGrp="1"/>
          </p:cNvSpPr>
          <p:nvPr>
            <p:ph idx="1"/>
          </p:nvPr>
        </p:nvSpPr>
        <p:spPr/>
        <p:txBody>
          <a:bodyPr/>
          <a:lstStyle/>
          <a:p>
            <a:r>
              <a:rPr lang="en-US" dirty="0"/>
              <a:t>What emotions and desperation are evident in the Psalmist's plea?</a:t>
            </a:r>
          </a:p>
          <a:p>
            <a:r>
              <a:rPr lang="en-US" dirty="0"/>
              <a:t>What confidence does the psalmist have that the Lord will act justly toward the humble of heart and toward the wicked and evil ones? </a:t>
            </a:r>
          </a:p>
        </p:txBody>
      </p:sp>
    </p:spTree>
    <p:extLst>
      <p:ext uri="{BB962C8B-B14F-4D97-AF65-F5344CB8AC3E}">
        <p14:creationId xmlns:p14="http://schemas.microsoft.com/office/powerpoint/2010/main" val="37496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3111-7242-13D4-7FA8-7D33EB88F503}"/>
              </a:ext>
            </a:extLst>
          </p:cNvPr>
          <p:cNvSpPr>
            <a:spLocks noGrp="1"/>
          </p:cNvSpPr>
          <p:nvPr>
            <p:ph type="title"/>
          </p:nvPr>
        </p:nvSpPr>
        <p:spPr/>
        <p:txBody>
          <a:bodyPr/>
          <a:lstStyle/>
          <a:p>
            <a:r>
              <a:rPr lang="en-US" dirty="0"/>
              <a:t>Look to God for Justice</a:t>
            </a:r>
          </a:p>
        </p:txBody>
      </p:sp>
      <p:sp>
        <p:nvSpPr>
          <p:cNvPr id="3" name="Content Placeholder 2">
            <a:extLst>
              <a:ext uri="{FF2B5EF4-FFF2-40B4-BE49-F238E27FC236}">
                <a16:creationId xmlns:a16="http://schemas.microsoft.com/office/drawing/2014/main" id="{F1A82235-F1A9-13C7-1E30-3347486CFD55}"/>
              </a:ext>
            </a:extLst>
          </p:cNvPr>
          <p:cNvSpPr>
            <a:spLocks noGrp="1"/>
          </p:cNvSpPr>
          <p:nvPr>
            <p:ph idx="1"/>
          </p:nvPr>
        </p:nvSpPr>
        <p:spPr/>
        <p:txBody>
          <a:bodyPr/>
          <a:lstStyle/>
          <a:p>
            <a:r>
              <a:rPr lang="en-US" dirty="0"/>
              <a:t>What does the psalmist appeal for the Lord to do against the wicked?</a:t>
            </a:r>
          </a:p>
          <a:p>
            <a:r>
              <a:rPr lang="en-US" dirty="0"/>
              <a:t>Why is it wise to look to God for justice?</a:t>
            </a:r>
          </a:p>
        </p:txBody>
      </p:sp>
    </p:spTree>
    <p:extLst>
      <p:ext uri="{BB962C8B-B14F-4D97-AF65-F5344CB8AC3E}">
        <p14:creationId xmlns:p14="http://schemas.microsoft.com/office/powerpoint/2010/main" val="35426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5640-9421-3920-AB53-4D67C5CE1D6A}"/>
              </a:ext>
            </a:extLst>
          </p:cNvPr>
          <p:cNvSpPr>
            <a:spLocks noGrp="1"/>
          </p:cNvSpPr>
          <p:nvPr>
            <p:ph type="title"/>
          </p:nvPr>
        </p:nvSpPr>
        <p:spPr/>
        <p:txBody>
          <a:bodyPr/>
          <a:lstStyle/>
          <a:p>
            <a:r>
              <a:rPr lang="en-US" dirty="0"/>
              <a:t>Look to God for Justice</a:t>
            </a:r>
          </a:p>
        </p:txBody>
      </p:sp>
      <p:sp>
        <p:nvSpPr>
          <p:cNvPr id="3" name="Content Placeholder 2">
            <a:extLst>
              <a:ext uri="{FF2B5EF4-FFF2-40B4-BE49-F238E27FC236}">
                <a16:creationId xmlns:a16="http://schemas.microsoft.com/office/drawing/2014/main" id="{C0B67FA2-965D-1110-E75E-13CBE59DD7D5}"/>
              </a:ext>
            </a:extLst>
          </p:cNvPr>
          <p:cNvSpPr>
            <a:spLocks noGrp="1"/>
          </p:cNvSpPr>
          <p:nvPr>
            <p:ph idx="1"/>
          </p:nvPr>
        </p:nvSpPr>
        <p:spPr/>
        <p:txBody>
          <a:bodyPr>
            <a:normAutofit/>
          </a:bodyPr>
          <a:lstStyle/>
          <a:p>
            <a:r>
              <a:rPr lang="en-US" dirty="0">
                <a:solidFill>
                  <a:srgbClr val="C00000"/>
                </a:solidFill>
              </a:rPr>
              <a:t>Our faith should impact our response to injustice.</a:t>
            </a:r>
          </a:p>
          <a:p>
            <a:pPr lvl="1"/>
            <a:r>
              <a:rPr lang="en-US" dirty="0">
                <a:solidFill>
                  <a:srgbClr val="C00000"/>
                </a:solidFill>
              </a:rPr>
              <a:t>Anger and desire for vengeance do no good</a:t>
            </a:r>
          </a:p>
          <a:p>
            <a:pPr lvl="1"/>
            <a:r>
              <a:rPr lang="en-US" dirty="0">
                <a:solidFill>
                  <a:srgbClr val="C00000"/>
                </a:solidFill>
              </a:rPr>
              <a:t>Neither are they the response of faith.</a:t>
            </a:r>
          </a:p>
          <a:p>
            <a:pPr lvl="1"/>
            <a:r>
              <a:rPr lang="en-US" dirty="0">
                <a:solidFill>
                  <a:srgbClr val="C00000"/>
                </a:solidFill>
              </a:rPr>
              <a:t>Give up the anger and revenge, put it in God’s hands.</a:t>
            </a:r>
          </a:p>
          <a:p>
            <a:pPr lvl="1"/>
            <a:r>
              <a:rPr lang="en-US" dirty="0">
                <a:solidFill>
                  <a:srgbClr val="C00000"/>
                </a:solidFill>
              </a:rPr>
              <a:t>Remember that God sees and knows your problem.</a:t>
            </a:r>
          </a:p>
          <a:p>
            <a:pPr lvl="1"/>
            <a:r>
              <a:rPr lang="en-US" dirty="0">
                <a:solidFill>
                  <a:srgbClr val="C00000"/>
                </a:solidFill>
              </a:rPr>
              <a:t>He will remedy the problem in His time, in His way.</a:t>
            </a:r>
          </a:p>
          <a:p>
            <a:pPr lvl="1"/>
            <a:r>
              <a:rPr lang="en-US" dirty="0">
                <a:solidFill>
                  <a:srgbClr val="C00000"/>
                </a:solidFill>
              </a:rPr>
              <a:t>He is also working to redeem those who are acting unjustly.</a:t>
            </a:r>
          </a:p>
          <a:p>
            <a:pPr lvl="1"/>
            <a:endParaRPr lang="en-US" dirty="0">
              <a:solidFill>
                <a:srgbClr val="C00000"/>
              </a:solidFill>
            </a:endParaRPr>
          </a:p>
          <a:p>
            <a:endParaRPr lang="en-US" dirty="0"/>
          </a:p>
        </p:txBody>
      </p:sp>
    </p:spTree>
    <p:extLst>
      <p:ext uri="{BB962C8B-B14F-4D97-AF65-F5344CB8AC3E}">
        <p14:creationId xmlns:p14="http://schemas.microsoft.com/office/powerpoint/2010/main" val="11361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3C04-D9A4-F731-7FE3-05DEC68483C1}"/>
              </a:ext>
            </a:extLst>
          </p:cNvPr>
          <p:cNvSpPr>
            <a:spLocks noGrp="1"/>
          </p:cNvSpPr>
          <p:nvPr>
            <p:ph type="title"/>
          </p:nvPr>
        </p:nvSpPr>
        <p:spPr/>
        <p:txBody>
          <a:bodyPr/>
          <a:lstStyle/>
          <a:p>
            <a:pPr algn="l"/>
            <a:r>
              <a:rPr lang="en-US" dirty="0"/>
              <a:t>Listen for hope expressed.</a:t>
            </a:r>
          </a:p>
        </p:txBody>
      </p:sp>
      <p:sp>
        <p:nvSpPr>
          <p:cNvPr id="3" name="Content Placeholder 2">
            <a:extLst>
              <a:ext uri="{FF2B5EF4-FFF2-40B4-BE49-F238E27FC236}">
                <a16:creationId xmlns:a16="http://schemas.microsoft.com/office/drawing/2014/main" id="{BFFE222E-DF12-CE9B-4E40-C315779AAA4C}"/>
              </a:ext>
            </a:extLst>
          </p:cNvPr>
          <p:cNvSpPr>
            <a:spLocks noGrp="1"/>
          </p:cNvSpPr>
          <p:nvPr>
            <p:ph idx="1"/>
          </p:nvPr>
        </p:nvSpPr>
        <p:spPr>
          <a:xfrm>
            <a:off x="1200391" y="1779327"/>
            <a:ext cx="9791218" cy="4351338"/>
          </a:xfrm>
        </p:spPr>
        <p:txBody>
          <a:bodyPr/>
          <a:lstStyle/>
          <a:p>
            <a:pPr marL="0" indent="0" algn="ctr">
              <a:buNone/>
            </a:pPr>
            <a:r>
              <a:rPr lang="en-US" dirty="0"/>
              <a:t>Psalm 10:16-18 (NIV)   The LORD is King for ever and ever; the nations will perish from his land. 17  You hear, O LORD, the desire of the afflicted; you encourage them, and you listen to their cry, 18  defending the fatherless and the oppressed, in order that man, who is of the earth, may terrify no more.</a:t>
            </a:r>
          </a:p>
        </p:txBody>
      </p:sp>
      <p:pic>
        <p:nvPicPr>
          <p:cNvPr id="4" name="Picture 3">
            <a:extLst>
              <a:ext uri="{FF2B5EF4-FFF2-40B4-BE49-F238E27FC236}">
                <a16:creationId xmlns:a16="http://schemas.microsoft.com/office/drawing/2014/main" id="{753DD251-10B9-A673-328F-78323FF88472}"/>
              </a:ext>
            </a:extLst>
          </p:cNvPr>
          <p:cNvPicPr>
            <a:picLocks noChangeAspect="1"/>
          </p:cNvPicPr>
          <p:nvPr/>
        </p:nvPicPr>
        <p:blipFill>
          <a:blip r:embed="rId2"/>
          <a:stretch>
            <a:fillRect/>
          </a:stretch>
        </p:blipFill>
        <p:spPr>
          <a:xfrm>
            <a:off x="4950219" y="5746790"/>
            <a:ext cx="1881624"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9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BC90-46C2-28E6-7592-CC90FC8F9B7F}"/>
              </a:ext>
            </a:extLst>
          </p:cNvPr>
          <p:cNvSpPr>
            <a:spLocks noGrp="1"/>
          </p:cNvSpPr>
          <p:nvPr>
            <p:ph type="title"/>
          </p:nvPr>
        </p:nvSpPr>
        <p:spPr/>
        <p:txBody>
          <a:bodyPr/>
          <a:lstStyle/>
          <a:p>
            <a:r>
              <a:rPr lang="en-US" dirty="0"/>
              <a:t>God Overthrows Injustice</a:t>
            </a:r>
          </a:p>
        </p:txBody>
      </p:sp>
      <p:sp>
        <p:nvSpPr>
          <p:cNvPr id="3" name="Content Placeholder 2">
            <a:extLst>
              <a:ext uri="{FF2B5EF4-FFF2-40B4-BE49-F238E27FC236}">
                <a16:creationId xmlns:a16="http://schemas.microsoft.com/office/drawing/2014/main" id="{B847ACC7-8C01-BD7D-C3E1-CF415C3D2DB6}"/>
              </a:ext>
            </a:extLst>
          </p:cNvPr>
          <p:cNvSpPr>
            <a:spLocks noGrp="1"/>
          </p:cNvSpPr>
          <p:nvPr>
            <p:ph idx="1"/>
          </p:nvPr>
        </p:nvSpPr>
        <p:spPr/>
        <p:txBody>
          <a:bodyPr/>
          <a:lstStyle/>
          <a:p>
            <a:r>
              <a:rPr lang="en-US" dirty="0"/>
              <a:t>What claims does the psalmist make concerning the Lord?</a:t>
            </a:r>
          </a:p>
          <a:p>
            <a:r>
              <a:rPr lang="en-US" dirty="0"/>
              <a:t>What does the Lord do on behalf of the humble or those who suffer?</a:t>
            </a:r>
          </a:p>
          <a:p>
            <a:r>
              <a:rPr lang="en-US" dirty="0"/>
              <a:t>Therefore, with what attitude can we face whatever befalls us? </a:t>
            </a:r>
          </a:p>
          <a:p>
            <a:endParaRPr lang="en-US" dirty="0"/>
          </a:p>
        </p:txBody>
      </p:sp>
    </p:spTree>
    <p:extLst>
      <p:ext uri="{BB962C8B-B14F-4D97-AF65-F5344CB8AC3E}">
        <p14:creationId xmlns:p14="http://schemas.microsoft.com/office/powerpoint/2010/main" val="9655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FDB9-0DCE-907B-B29A-27A5AAD4B663}"/>
              </a:ext>
            </a:extLst>
          </p:cNvPr>
          <p:cNvSpPr>
            <a:spLocks noGrp="1"/>
          </p:cNvSpPr>
          <p:nvPr>
            <p:ph type="title"/>
          </p:nvPr>
        </p:nvSpPr>
        <p:spPr/>
        <p:txBody>
          <a:bodyPr/>
          <a:lstStyle/>
          <a:p>
            <a:r>
              <a:rPr lang="en-US" dirty="0"/>
              <a:t>God Overthrows Injustice</a:t>
            </a:r>
          </a:p>
        </p:txBody>
      </p:sp>
      <p:sp>
        <p:nvSpPr>
          <p:cNvPr id="3" name="Content Placeholder 2">
            <a:extLst>
              <a:ext uri="{FF2B5EF4-FFF2-40B4-BE49-F238E27FC236}">
                <a16:creationId xmlns:a16="http://schemas.microsoft.com/office/drawing/2014/main" id="{1819CAA4-2795-A882-C69B-D5F8A1B11658}"/>
              </a:ext>
            </a:extLst>
          </p:cNvPr>
          <p:cNvSpPr>
            <a:spLocks noGrp="1"/>
          </p:cNvSpPr>
          <p:nvPr>
            <p:ph idx="1"/>
          </p:nvPr>
        </p:nvSpPr>
        <p:spPr/>
        <p:txBody>
          <a:bodyPr/>
          <a:lstStyle/>
          <a:p>
            <a:r>
              <a:rPr lang="en-US" dirty="0"/>
              <a:t>How should we handle our frustration with unfairness or wrongdoing that goes unpunished?</a:t>
            </a:r>
          </a:p>
          <a:p>
            <a:r>
              <a:rPr lang="en-US" dirty="0"/>
              <a:t>What role can the church play in seeking justice?</a:t>
            </a:r>
          </a:p>
          <a:p>
            <a:endParaRPr lang="en-US" dirty="0"/>
          </a:p>
        </p:txBody>
      </p:sp>
    </p:spTree>
    <p:extLst>
      <p:ext uri="{BB962C8B-B14F-4D97-AF65-F5344CB8AC3E}">
        <p14:creationId xmlns:p14="http://schemas.microsoft.com/office/powerpoint/2010/main" val="31973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704B-394A-DA4F-2ED3-9E9472012540}"/>
              </a:ext>
            </a:extLst>
          </p:cNvPr>
          <p:cNvSpPr>
            <a:spLocks noGrp="1"/>
          </p:cNvSpPr>
          <p:nvPr>
            <p:ph type="title"/>
          </p:nvPr>
        </p:nvSpPr>
        <p:spPr/>
        <p:txBody>
          <a:bodyPr/>
          <a:lstStyle/>
          <a:p>
            <a:r>
              <a:rPr lang="en-US" dirty="0"/>
              <a:t>God Overthrows Injustice</a:t>
            </a:r>
          </a:p>
        </p:txBody>
      </p:sp>
      <p:sp>
        <p:nvSpPr>
          <p:cNvPr id="3" name="Content Placeholder 2">
            <a:extLst>
              <a:ext uri="{FF2B5EF4-FFF2-40B4-BE49-F238E27FC236}">
                <a16:creationId xmlns:a16="http://schemas.microsoft.com/office/drawing/2014/main" id="{0D6A2D81-439C-F058-D2EB-7683A3433719}"/>
              </a:ext>
            </a:extLst>
          </p:cNvPr>
          <p:cNvSpPr>
            <a:spLocks noGrp="1"/>
          </p:cNvSpPr>
          <p:nvPr>
            <p:ph idx="1"/>
          </p:nvPr>
        </p:nvSpPr>
        <p:spPr/>
        <p:txBody>
          <a:bodyPr>
            <a:normAutofit/>
          </a:bodyPr>
          <a:lstStyle/>
          <a:p>
            <a:r>
              <a:rPr lang="en-US" dirty="0">
                <a:solidFill>
                  <a:srgbClr val="C00000"/>
                </a:solidFill>
              </a:rPr>
              <a:t>This Psalm inspires individuals or communities to address social issues today.</a:t>
            </a:r>
          </a:p>
          <a:p>
            <a:pPr lvl="1"/>
            <a:r>
              <a:rPr lang="en-US" dirty="0">
                <a:solidFill>
                  <a:srgbClr val="C00000"/>
                </a:solidFill>
              </a:rPr>
              <a:t>Know that God is in charge</a:t>
            </a:r>
          </a:p>
          <a:p>
            <a:pPr lvl="1"/>
            <a:r>
              <a:rPr lang="en-US" dirty="0">
                <a:solidFill>
                  <a:srgbClr val="C00000"/>
                </a:solidFill>
              </a:rPr>
              <a:t>He has BOTH the power and authority to work for the right</a:t>
            </a:r>
          </a:p>
          <a:p>
            <a:pPr lvl="1"/>
            <a:r>
              <a:rPr lang="en-US" dirty="0">
                <a:solidFill>
                  <a:srgbClr val="C00000"/>
                </a:solidFill>
              </a:rPr>
              <a:t>He hears our prayers</a:t>
            </a:r>
          </a:p>
          <a:p>
            <a:pPr lvl="1"/>
            <a:r>
              <a:rPr lang="en-US" dirty="0">
                <a:solidFill>
                  <a:srgbClr val="C00000"/>
                </a:solidFill>
              </a:rPr>
              <a:t>He defends the fatherless and oppressed</a:t>
            </a:r>
          </a:p>
          <a:p>
            <a:pPr lvl="1"/>
            <a:r>
              <a:rPr lang="en-US" dirty="0">
                <a:solidFill>
                  <a:srgbClr val="C00000"/>
                </a:solidFill>
              </a:rPr>
              <a:t>He will do away with the terror against injustice</a:t>
            </a:r>
          </a:p>
          <a:p>
            <a:endParaRPr lang="en-US" dirty="0"/>
          </a:p>
        </p:txBody>
      </p:sp>
    </p:spTree>
    <p:extLst>
      <p:ext uri="{BB962C8B-B14F-4D97-AF65-F5344CB8AC3E}">
        <p14:creationId xmlns:p14="http://schemas.microsoft.com/office/powerpoint/2010/main" val="5714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3004-BF3C-4B92-9E53-763B848F90E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D5C1479-743E-9644-1396-4573E03DF6E9}"/>
              </a:ext>
            </a:extLst>
          </p:cNvPr>
          <p:cNvSpPr>
            <a:spLocks noGrp="1"/>
          </p:cNvSpPr>
          <p:nvPr>
            <p:ph idx="1"/>
          </p:nvPr>
        </p:nvSpPr>
        <p:spPr>
          <a:xfrm>
            <a:off x="838200" y="2129741"/>
            <a:ext cx="10515600" cy="4047221"/>
          </a:xfrm>
        </p:spPr>
        <p:txBody>
          <a:bodyPr/>
          <a:lstStyle/>
          <a:p>
            <a:r>
              <a:rPr lang="en-US" dirty="0"/>
              <a:t>Pray. </a:t>
            </a:r>
          </a:p>
          <a:p>
            <a:pPr lvl="1"/>
            <a:r>
              <a:rPr lang="en-US" dirty="0"/>
              <a:t>Seek God’s protection for those who cannot fight for themselves.</a:t>
            </a:r>
          </a:p>
          <a:p>
            <a:pPr lvl="1"/>
            <a:r>
              <a:rPr lang="en-US" dirty="0"/>
              <a:t>Pray for them and for those who care for them and minister to them.</a:t>
            </a:r>
          </a:p>
          <a:p>
            <a:endParaRPr lang="en-US" dirty="0"/>
          </a:p>
        </p:txBody>
      </p:sp>
    </p:spTree>
    <p:extLst>
      <p:ext uri="{BB962C8B-B14F-4D97-AF65-F5344CB8AC3E}">
        <p14:creationId xmlns:p14="http://schemas.microsoft.com/office/powerpoint/2010/main" val="283171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F2FDB-D38D-2D9D-F3F6-A7541FE7563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4908406-C58E-ED57-C8C1-EE95D00B164A}"/>
              </a:ext>
            </a:extLst>
          </p:cNvPr>
          <p:cNvGrpSpPr/>
          <p:nvPr/>
        </p:nvGrpSpPr>
        <p:grpSpPr>
          <a:xfrm>
            <a:off x="2849598" y="1567542"/>
            <a:ext cx="6492803" cy="4284827"/>
            <a:chOff x="2849598" y="1567542"/>
            <a:chExt cx="6492803" cy="4284827"/>
          </a:xfrm>
        </p:grpSpPr>
        <p:pic>
          <p:nvPicPr>
            <p:cNvPr id="6" name="Picture 5" descr="A statue of a person holding a scale&#10;&#10;Description automatically generated">
              <a:extLst>
                <a:ext uri="{FF2B5EF4-FFF2-40B4-BE49-F238E27FC236}">
                  <a16:creationId xmlns:a16="http://schemas.microsoft.com/office/drawing/2014/main" id="{AD718AD5-BE04-8014-14F0-664BC71D7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05190"/>
              <a:ext cx="5714286" cy="3047619"/>
            </a:xfrm>
            <a:prstGeom prst="rect">
              <a:avLst/>
            </a:prstGeom>
            <a:ln>
              <a:noFill/>
            </a:ln>
            <a:effectLst>
              <a:outerShdw blurRad="190500" algn="tl" rotWithShape="0">
                <a:srgbClr val="000000">
                  <a:alpha val="70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CBDF7F54-ACD3-9229-4795-2D77A1228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7BFF8206-5123-75B9-2917-3E185EA776C2}"/>
              </a:ext>
            </a:extLst>
          </p:cNvPr>
          <p:cNvSpPr txBox="1"/>
          <p:nvPr/>
        </p:nvSpPr>
        <p:spPr>
          <a:xfrm>
            <a:off x="3930732" y="5886575"/>
            <a:ext cx="463137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77817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200-3404-9628-B11B-9FE50C79A5A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C17702F-9A45-C882-D650-AA07484A2BE5}"/>
              </a:ext>
            </a:extLst>
          </p:cNvPr>
          <p:cNvSpPr>
            <a:spLocks noGrp="1"/>
          </p:cNvSpPr>
          <p:nvPr>
            <p:ph idx="1"/>
          </p:nvPr>
        </p:nvSpPr>
        <p:spPr>
          <a:xfrm>
            <a:off x="838200" y="1967695"/>
            <a:ext cx="10515600" cy="4209267"/>
          </a:xfrm>
        </p:spPr>
        <p:txBody>
          <a:bodyPr/>
          <a:lstStyle/>
          <a:p>
            <a:r>
              <a:rPr lang="en-US" dirty="0"/>
              <a:t>Learn more. </a:t>
            </a:r>
          </a:p>
          <a:p>
            <a:pPr lvl="1"/>
            <a:r>
              <a:rPr lang="en-US" dirty="0"/>
              <a:t>Seek out a local Christian pregnancy center that is helping moms make choices that honor God and protect their babies. </a:t>
            </a:r>
          </a:p>
          <a:p>
            <a:pPr lvl="1"/>
            <a:r>
              <a:rPr lang="en-US" dirty="0"/>
              <a:t>Sign up for their mailing list and participate in opportunities they provide.</a:t>
            </a:r>
          </a:p>
          <a:p>
            <a:endParaRPr lang="en-US" dirty="0"/>
          </a:p>
        </p:txBody>
      </p:sp>
    </p:spTree>
    <p:extLst>
      <p:ext uri="{BB962C8B-B14F-4D97-AF65-F5344CB8AC3E}">
        <p14:creationId xmlns:p14="http://schemas.microsoft.com/office/powerpoint/2010/main" val="409314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200-3404-9628-B11B-9FE50C79A5A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C17702F-9A45-C882-D650-AA07484A2BE5}"/>
              </a:ext>
            </a:extLst>
          </p:cNvPr>
          <p:cNvSpPr>
            <a:spLocks noGrp="1"/>
          </p:cNvSpPr>
          <p:nvPr>
            <p:ph idx="1"/>
          </p:nvPr>
        </p:nvSpPr>
        <p:spPr>
          <a:xfrm>
            <a:off x="838200" y="1967695"/>
            <a:ext cx="10515600" cy="4209267"/>
          </a:xfrm>
        </p:spPr>
        <p:txBody>
          <a:bodyPr/>
          <a:lstStyle/>
          <a:p>
            <a:r>
              <a:rPr lang="en-US" dirty="0"/>
              <a:t>Change some diapers. </a:t>
            </a:r>
          </a:p>
          <a:p>
            <a:pPr lvl="1"/>
            <a:r>
              <a:rPr lang="en-US" dirty="0"/>
              <a:t>Do you know a mom who is struggling? </a:t>
            </a:r>
          </a:p>
          <a:p>
            <a:pPr lvl="1"/>
            <a:r>
              <a:rPr lang="en-US" dirty="0"/>
              <a:t>Ask for ways you can help. Care for her little ones so she can run errands. </a:t>
            </a:r>
          </a:p>
          <a:p>
            <a:pPr lvl="1"/>
            <a:r>
              <a:rPr lang="en-US" dirty="0"/>
              <a:t>Enlist your Bible study group to provide for their needs. </a:t>
            </a:r>
          </a:p>
          <a:p>
            <a:endParaRPr lang="en-US" dirty="0"/>
          </a:p>
        </p:txBody>
      </p:sp>
    </p:spTree>
    <p:extLst>
      <p:ext uri="{BB962C8B-B14F-4D97-AF65-F5344CB8AC3E}">
        <p14:creationId xmlns:p14="http://schemas.microsoft.com/office/powerpoint/2010/main" val="3279661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0F047-9324-71A7-00B6-74C16F176981}"/>
              </a:ext>
            </a:extLst>
          </p:cNvPr>
          <p:cNvSpPr>
            <a:spLocks noGrp="1"/>
          </p:cNvSpPr>
          <p:nvPr>
            <p:ph type="title"/>
          </p:nvPr>
        </p:nvSpPr>
        <p:spPr/>
        <p:txBody>
          <a:bodyPr/>
          <a:lstStyle/>
          <a:p>
            <a:r>
              <a:rPr lang="en-US" dirty="0"/>
              <a:t>Family Activities</a:t>
            </a:r>
          </a:p>
        </p:txBody>
      </p:sp>
      <p:pic>
        <p:nvPicPr>
          <p:cNvPr id="6" name="Picture 5" descr="A person in a black shirt&#10;&#10;Description automatically generated">
            <a:extLst>
              <a:ext uri="{FF2B5EF4-FFF2-40B4-BE49-F238E27FC236}">
                <a16:creationId xmlns:a16="http://schemas.microsoft.com/office/drawing/2014/main" id="{FDDD3C49-BC26-1249-BE8A-35FCA4254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347" y="2242595"/>
            <a:ext cx="1552047" cy="4033777"/>
          </a:xfrm>
          <a:prstGeom prst="rect">
            <a:avLst/>
          </a:prstGeom>
          <a:ln>
            <a:noFill/>
          </a:ln>
          <a:effectLst>
            <a:outerShdw blurRad="292100" dist="139700" dir="2700000" algn="tl" rotWithShape="0">
              <a:srgbClr val="333333">
                <a:alpha val="65000"/>
              </a:srgbClr>
            </a:outerShdw>
          </a:effectLst>
        </p:spPr>
      </p:pic>
      <p:pic>
        <p:nvPicPr>
          <p:cNvPr id="11" name="Picture 10" descr="A close up of a word&#10;&#10;Description automatically generated">
            <a:extLst>
              <a:ext uri="{FF2B5EF4-FFF2-40B4-BE49-F238E27FC236}">
                <a16:creationId xmlns:a16="http://schemas.microsoft.com/office/drawing/2014/main" id="{741625BF-8827-8C64-E4CD-7666F7AA3AD7}"/>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66612" y="1690688"/>
            <a:ext cx="4190035" cy="358736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12" name="Speech Bubble: Rectangle with Corners Rounded 11">
            <a:extLst>
              <a:ext uri="{FF2B5EF4-FFF2-40B4-BE49-F238E27FC236}">
                <a16:creationId xmlns:a16="http://schemas.microsoft.com/office/drawing/2014/main" id="{84118A76-5490-F3E5-05FA-BF63C487BA7F}"/>
              </a:ext>
            </a:extLst>
          </p:cNvPr>
          <p:cNvSpPr/>
          <p:nvPr/>
        </p:nvSpPr>
        <p:spPr>
          <a:xfrm>
            <a:off x="3472406" y="1690688"/>
            <a:ext cx="4548850" cy="2962335"/>
          </a:xfrm>
          <a:prstGeom prst="wedgeRoundRectCallout">
            <a:avLst>
              <a:gd name="adj1" fmla="val -69535"/>
              <a:gd name="adj2" fmla="val -164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Word Search Lady has cut us a break.  No backwards words.  Neither up, to the left, or upwards diagonal.  Do your best to find as many words as possible from our Bible Study that you can.  If you need hints,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http://tinyurl.com/mr3zfdyc</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US"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Remember, there are other great family activities there also.</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9786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77097"/>
          </a:xfrm>
        </p:spPr>
        <p:txBody>
          <a:bodyPr/>
          <a:lstStyle/>
          <a:p>
            <a:r>
              <a:rPr lang="en-US" dirty="0"/>
              <a:t>A Cry for Justice</a:t>
            </a:r>
          </a:p>
        </p:txBody>
      </p:sp>
      <p:sp>
        <p:nvSpPr>
          <p:cNvPr id="3" name="Subtitle 2"/>
          <p:cNvSpPr>
            <a:spLocks noGrp="1"/>
          </p:cNvSpPr>
          <p:nvPr>
            <p:ph type="subTitle" idx="1"/>
          </p:nvPr>
        </p:nvSpPr>
        <p:spPr/>
        <p:txBody>
          <a:bodyPr/>
          <a:lstStyle/>
          <a:p>
            <a:r>
              <a:rPr lang="en-US" dirty="0"/>
              <a:t>January 21</a:t>
            </a:r>
          </a:p>
        </p:txBody>
      </p:sp>
    </p:spTree>
    <p:extLst>
      <p:ext uri="{BB962C8B-B14F-4D97-AF65-F5344CB8AC3E}">
        <p14:creationId xmlns:p14="http://schemas.microsoft.com/office/powerpoint/2010/main" val="32817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EDE9-5209-E939-932B-341C1D11DAA8}"/>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2F815047-8DC9-CFC2-1431-49EC9D234CD7}"/>
              </a:ext>
            </a:extLst>
          </p:cNvPr>
          <p:cNvSpPr>
            <a:spLocks noGrp="1"/>
          </p:cNvSpPr>
          <p:nvPr>
            <p:ph idx="1"/>
          </p:nvPr>
        </p:nvSpPr>
        <p:spPr/>
        <p:txBody>
          <a:bodyPr/>
          <a:lstStyle/>
          <a:p>
            <a:r>
              <a:rPr lang="en-US" dirty="0"/>
              <a:t>What would make you want to stand up for someone?</a:t>
            </a:r>
          </a:p>
          <a:p>
            <a:endParaRPr lang="en-US" dirty="0"/>
          </a:p>
          <a:p>
            <a:r>
              <a:rPr lang="en-US" dirty="0">
                <a:solidFill>
                  <a:srgbClr val="C00000"/>
                </a:solidFill>
              </a:rPr>
              <a:t>God calls us to defend, to stand up those who cannot defend themselves.</a:t>
            </a:r>
          </a:p>
          <a:p>
            <a:pPr lvl="1"/>
            <a:r>
              <a:rPr lang="en-US" dirty="0">
                <a:solidFill>
                  <a:srgbClr val="C00000"/>
                </a:solidFill>
              </a:rPr>
              <a:t>Join God in seeking justice, including justice for unborn children.</a:t>
            </a:r>
          </a:p>
          <a:p>
            <a:endParaRPr lang="en-US" dirty="0"/>
          </a:p>
        </p:txBody>
      </p:sp>
      <p:grpSp>
        <p:nvGrpSpPr>
          <p:cNvPr id="9" name="Group 8">
            <a:extLst>
              <a:ext uri="{FF2B5EF4-FFF2-40B4-BE49-F238E27FC236}">
                <a16:creationId xmlns:a16="http://schemas.microsoft.com/office/drawing/2014/main" id="{82687A2F-C6E1-3D48-7163-82B86359EFE0}"/>
              </a:ext>
            </a:extLst>
          </p:cNvPr>
          <p:cNvGrpSpPr/>
          <p:nvPr/>
        </p:nvGrpSpPr>
        <p:grpSpPr>
          <a:xfrm>
            <a:off x="1415080" y="2046421"/>
            <a:ext cx="9659690" cy="3909745"/>
            <a:chOff x="1415080" y="2046421"/>
            <a:chExt cx="9659690" cy="3909745"/>
          </a:xfrm>
        </p:grpSpPr>
        <p:pic>
          <p:nvPicPr>
            <p:cNvPr id="5" name="Picture 4">
              <a:extLst>
                <a:ext uri="{FF2B5EF4-FFF2-40B4-BE49-F238E27FC236}">
                  <a16:creationId xmlns:a16="http://schemas.microsoft.com/office/drawing/2014/main" id="{BED1338F-A799-4049-B826-5F654C40F682}"/>
                </a:ext>
              </a:extLst>
            </p:cNvPr>
            <p:cNvPicPr>
              <a:picLocks noChangeAspect="1"/>
            </p:cNvPicPr>
            <p:nvPr/>
          </p:nvPicPr>
          <p:blipFill>
            <a:blip r:embed="rId2"/>
            <a:stretch>
              <a:fillRect/>
            </a:stretch>
          </p:blipFill>
          <p:spPr>
            <a:xfrm>
              <a:off x="1415080" y="3454545"/>
              <a:ext cx="2657143" cy="2076190"/>
            </a:xfrm>
            <a:prstGeom prst="rect">
              <a:avLst/>
            </a:prstGeom>
            <a:ln>
              <a:noFill/>
            </a:ln>
            <a:effectLst>
              <a:outerShdw blurRad="292100" dist="139700" dir="2700000" algn="tl" rotWithShape="0">
                <a:srgbClr val="333333">
                  <a:alpha val="65000"/>
                </a:srgbClr>
              </a:outerShdw>
            </a:effectLst>
          </p:spPr>
        </p:pic>
        <p:pic>
          <p:nvPicPr>
            <p:cNvPr id="1026" name="Picture 2" descr="Free court jury debate vector">
              <a:extLst>
                <a:ext uri="{FF2B5EF4-FFF2-40B4-BE49-F238E27FC236}">
                  <a16:creationId xmlns:a16="http://schemas.microsoft.com/office/drawing/2014/main" id="{DBE969F0-62E0-3969-886A-59D08D760C39}"/>
                </a:ext>
              </a:extLst>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89286" y="3031576"/>
              <a:ext cx="3413428" cy="2594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ith braided hair looking away&#10;&#10;Description automatically generated">
              <a:extLst>
                <a:ext uri="{FF2B5EF4-FFF2-40B4-BE49-F238E27FC236}">
                  <a16:creationId xmlns:a16="http://schemas.microsoft.com/office/drawing/2014/main" id="{B6A11323-E02A-E5C8-4D47-D0FEEF0A0A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274" y="2046421"/>
              <a:ext cx="2606496" cy="390974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01766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51F-D2FF-586D-2FB7-29622C4A817B}"/>
              </a:ext>
            </a:extLst>
          </p:cNvPr>
          <p:cNvSpPr>
            <a:spLocks noGrp="1"/>
          </p:cNvSpPr>
          <p:nvPr>
            <p:ph type="title"/>
          </p:nvPr>
        </p:nvSpPr>
        <p:spPr/>
        <p:txBody>
          <a:bodyPr/>
          <a:lstStyle/>
          <a:p>
            <a:pPr algn="l"/>
            <a:r>
              <a:rPr lang="en-US" dirty="0"/>
              <a:t>Listen for a cry of injustice.</a:t>
            </a:r>
          </a:p>
        </p:txBody>
      </p:sp>
      <p:sp>
        <p:nvSpPr>
          <p:cNvPr id="3" name="Content Placeholder 2">
            <a:extLst>
              <a:ext uri="{FF2B5EF4-FFF2-40B4-BE49-F238E27FC236}">
                <a16:creationId xmlns:a16="http://schemas.microsoft.com/office/drawing/2014/main" id="{BAEEC200-872A-08DE-4C24-BFE55F855A48}"/>
              </a:ext>
            </a:extLst>
          </p:cNvPr>
          <p:cNvSpPr>
            <a:spLocks noGrp="1"/>
          </p:cNvSpPr>
          <p:nvPr>
            <p:ph idx="1"/>
          </p:nvPr>
        </p:nvSpPr>
        <p:spPr>
          <a:xfrm>
            <a:off x="1701478" y="2141537"/>
            <a:ext cx="8332808" cy="4351338"/>
          </a:xfrm>
        </p:spPr>
        <p:txBody>
          <a:bodyPr/>
          <a:lstStyle/>
          <a:p>
            <a:pPr marL="0" indent="0" algn="ctr">
              <a:buNone/>
            </a:pPr>
            <a:r>
              <a:rPr lang="en-US" dirty="0"/>
              <a:t>Psalm 10:1-4 (NIV)  Why, O LORD, do you stand far off? Why do you hide yourself in times of trouble? 2  In his arrogance the wicked man hunts down the weak, who are caught in the schemes he devises. </a:t>
            </a:r>
          </a:p>
        </p:txBody>
      </p:sp>
    </p:spTree>
    <p:extLst>
      <p:ext uri="{BB962C8B-B14F-4D97-AF65-F5344CB8AC3E}">
        <p14:creationId xmlns:p14="http://schemas.microsoft.com/office/powerpoint/2010/main" val="23078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51F-D2FF-586D-2FB7-29622C4A817B}"/>
              </a:ext>
            </a:extLst>
          </p:cNvPr>
          <p:cNvSpPr>
            <a:spLocks noGrp="1"/>
          </p:cNvSpPr>
          <p:nvPr>
            <p:ph type="title"/>
          </p:nvPr>
        </p:nvSpPr>
        <p:spPr/>
        <p:txBody>
          <a:bodyPr/>
          <a:lstStyle/>
          <a:p>
            <a:pPr algn="l"/>
            <a:r>
              <a:rPr lang="en-US" dirty="0"/>
              <a:t>Listen for a cry of injustice.</a:t>
            </a:r>
          </a:p>
        </p:txBody>
      </p:sp>
      <p:sp>
        <p:nvSpPr>
          <p:cNvPr id="3" name="Content Placeholder 2">
            <a:extLst>
              <a:ext uri="{FF2B5EF4-FFF2-40B4-BE49-F238E27FC236}">
                <a16:creationId xmlns:a16="http://schemas.microsoft.com/office/drawing/2014/main" id="{BAEEC200-872A-08DE-4C24-BFE55F855A48}"/>
              </a:ext>
            </a:extLst>
          </p:cNvPr>
          <p:cNvSpPr>
            <a:spLocks noGrp="1"/>
          </p:cNvSpPr>
          <p:nvPr>
            <p:ph idx="1"/>
          </p:nvPr>
        </p:nvSpPr>
        <p:spPr>
          <a:xfrm>
            <a:off x="1701478" y="2141537"/>
            <a:ext cx="8332808" cy="4351338"/>
          </a:xfrm>
        </p:spPr>
        <p:txBody>
          <a:bodyPr/>
          <a:lstStyle/>
          <a:p>
            <a:pPr marL="0" indent="0" algn="ctr">
              <a:buNone/>
            </a:pPr>
            <a:r>
              <a:rPr lang="en-US" dirty="0"/>
              <a:t>He boasts of the cravings of his heart; he blesses the greedy and reviles the LORD. 4  In his pride the wicked does not seek him; in all his thoughts there is no room for God.</a:t>
            </a:r>
          </a:p>
        </p:txBody>
      </p:sp>
      <p:pic>
        <p:nvPicPr>
          <p:cNvPr id="5" name="Picture 4">
            <a:extLst>
              <a:ext uri="{FF2B5EF4-FFF2-40B4-BE49-F238E27FC236}">
                <a16:creationId xmlns:a16="http://schemas.microsoft.com/office/drawing/2014/main" id="{4D6FA31E-2A7C-468A-6F67-F91A83224BC8}"/>
              </a:ext>
            </a:extLst>
          </p:cNvPr>
          <p:cNvPicPr>
            <a:picLocks noChangeAspect="1"/>
          </p:cNvPicPr>
          <p:nvPr/>
        </p:nvPicPr>
        <p:blipFill>
          <a:blip r:embed="rId2"/>
          <a:stretch>
            <a:fillRect/>
          </a:stretch>
        </p:blipFill>
        <p:spPr>
          <a:xfrm>
            <a:off x="4579829" y="5306951"/>
            <a:ext cx="1881624"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6310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8464-127C-57AB-2BCE-9FD13D7E74F7}"/>
              </a:ext>
            </a:extLst>
          </p:cNvPr>
          <p:cNvSpPr>
            <a:spLocks noGrp="1"/>
          </p:cNvSpPr>
          <p:nvPr>
            <p:ph type="title"/>
          </p:nvPr>
        </p:nvSpPr>
        <p:spPr/>
        <p:txBody>
          <a:bodyPr/>
          <a:lstStyle/>
          <a:p>
            <a:r>
              <a:rPr lang="en-US" dirty="0"/>
              <a:t>No Fear of God</a:t>
            </a:r>
          </a:p>
        </p:txBody>
      </p:sp>
      <p:sp>
        <p:nvSpPr>
          <p:cNvPr id="3" name="Content Placeholder 2">
            <a:extLst>
              <a:ext uri="{FF2B5EF4-FFF2-40B4-BE49-F238E27FC236}">
                <a16:creationId xmlns:a16="http://schemas.microsoft.com/office/drawing/2014/main" id="{C75E1107-1DD2-483C-A792-66C5770526F2}"/>
              </a:ext>
            </a:extLst>
          </p:cNvPr>
          <p:cNvSpPr>
            <a:spLocks noGrp="1"/>
          </p:cNvSpPr>
          <p:nvPr>
            <p:ph idx="1"/>
          </p:nvPr>
        </p:nvSpPr>
        <p:spPr/>
        <p:txBody>
          <a:bodyPr/>
          <a:lstStyle/>
          <a:p>
            <a:r>
              <a:rPr lang="en-US" dirty="0"/>
              <a:t>What is the attitude of the wicked toward the Lord? How does the Psalmist describe the arrogance and pride of the wicked?</a:t>
            </a:r>
          </a:p>
          <a:p>
            <a:r>
              <a:rPr lang="en-US" dirty="0"/>
              <a:t>Why does that seem unjust? </a:t>
            </a:r>
          </a:p>
          <a:p>
            <a:r>
              <a:rPr lang="en-US" dirty="0"/>
              <a:t>Where do you see examples of injustice in our culture?</a:t>
            </a:r>
          </a:p>
        </p:txBody>
      </p:sp>
    </p:spTree>
    <p:extLst>
      <p:ext uri="{BB962C8B-B14F-4D97-AF65-F5344CB8AC3E}">
        <p14:creationId xmlns:p14="http://schemas.microsoft.com/office/powerpoint/2010/main" val="31765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59CC-00F2-8C33-A5D0-E376592293BF}"/>
              </a:ext>
            </a:extLst>
          </p:cNvPr>
          <p:cNvSpPr>
            <a:spLocks noGrp="1"/>
          </p:cNvSpPr>
          <p:nvPr>
            <p:ph type="title"/>
          </p:nvPr>
        </p:nvSpPr>
        <p:spPr/>
        <p:txBody>
          <a:bodyPr/>
          <a:lstStyle/>
          <a:p>
            <a:r>
              <a:rPr lang="en-US" dirty="0"/>
              <a:t>No Fear of God</a:t>
            </a:r>
          </a:p>
        </p:txBody>
      </p:sp>
      <p:sp>
        <p:nvSpPr>
          <p:cNvPr id="3" name="Content Placeholder 2">
            <a:extLst>
              <a:ext uri="{FF2B5EF4-FFF2-40B4-BE49-F238E27FC236}">
                <a16:creationId xmlns:a16="http://schemas.microsoft.com/office/drawing/2014/main" id="{7934E197-561F-0493-3F78-135440A5E5ED}"/>
              </a:ext>
            </a:extLst>
          </p:cNvPr>
          <p:cNvSpPr>
            <a:spLocks noGrp="1"/>
          </p:cNvSpPr>
          <p:nvPr>
            <p:ph idx="1"/>
          </p:nvPr>
        </p:nvSpPr>
        <p:spPr/>
        <p:txBody>
          <a:bodyPr/>
          <a:lstStyle/>
          <a:p>
            <a:r>
              <a:rPr lang="en-US" dirty="0"/>
              <a:t>When has it seemed God was far away in the face of injustice?  Identify moments in your life when you've experienced the sentiments expressed in this Psalm?</a:t>
            </a:r>
          </a:p>
        </p:txBody>
      </p:sp>
    </p:spTree>
    <p:extLst>
      <p:ext uri="{BB962C8B-B14F-4D97-AF65-F5344CB8AC3E}">
        <p14:creationId xmlns:p14="http://schemas.microsoft.com/office/powerpoint/2010/main" val="74046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59CC-00F2-8C33-A5D0-E376592293BF}"/>
              </a:ext>
            </a:extLst>
          </p:cNvPr>
          <p:cNvSpPr>
            <a:spLocks noGrp="1"/>
          </p:cNvSpPr>
          <p:nvPr>
            <p:ph type="title"/>
          </p:nvPr>
        </p:nvSpPr>
        <p:spPr/>
        <p:txBody>
          <a:bodyPr/>
          <a:lstStyle/>
          <a:p>
            <a:r>
              <a:rPr lang="en-US" dirty="0"/>
              <a:t>No Fear of God</a:t>
            </a:r>
          </a:p>
        </p:txBody>
      </p:sp>
      <p:sp>
        <p:nvSpPr>
          <p:cNvPr id="3" name="Content Placeholder 2">
            <a:extLst>
              <a:ext uri="{FF2B5EF4-FFF2-40B4-BE49-F238E27FC236}">
                <a16:creationId xmlns:a16="http://schemas.microsoft.com/office/drawing/2014/main" id="{7934E197-561F-0493-3F78-135440A5E5ED}"/>
              </a:ext>
            </a:extLst>
          </p:cNvPr>
          <p:cNvSpPr>
            <a:spLocks noGrp="1"/>
          </p:cNvSpPr>
          <p:nvPr>
            <p:ph idx="1"/>
          </p:nvPr>
        </p:nvSpPr>
        <p:spPr>
          <a:xfrm>
            <a:off x="838200" y="1423686"/>
            <a:ext cx="10515600" cy="4314223"/>
          </a:xfrm>
        </p:spPr>
        <p:txBody>
          <a:bodyPr/>
          <a:lstStyle/>
          <a:p>
            <a:r>
              <a:rPr lang="en-US" dirty="0">
                <a:solidFill>
                  <a:srgbClr val="C00000"/>
                </a:solidFill>
              </a:rPr>
              <a:t>Bottom line …</a:t>
            </a:r>
          </a:p>
          <a:p>
            <a:pPr lvl="1"/>
            <a:r>
              <a:rPr lang="en-US" dirty="0">
                <a:solidFill>
                  <a:srgbClr val="C00000"/>
                </a:solidFill>
              </a:rPr>
              <a:t>What was true for the psalmist is still true today.</a:t>
            </a:r>
          </a:p>
          <a:p>
            <a:pPr lvl="1"/>
            <a:r>
              <a:rPr lang="en-US" dirty="0">
                <a:solidFill>
                  <a:srgbClr val="C00000"/>
                </a:solidFill>
              </a:rPr>
              <a:t>Even though we are trying to live faithfully for the Lord, we see ourselves being victimized by the wicked who refuse to think about God at all. </a:t>
            </a:r>
          </a:p>
          <a:p>
            <a:endParaRPr lang="en-US" dirty="0"/>
          </a:p>
        </p:txBody>
      </p:sp>
      <p:pic>
        <p:nvPicPr>
          <p:cNvPr id="2052" name="Picture 4" descr="Free baby heart womb illustration">
            <a:extLst>
              <a:ext uri="{FF2B5EF4-FFF2-40B4-BE49-F238E27FC236}">
                <a16:creationId xmlns:a16="http://schemas.microsoft.com/office/drawing/2014/main" id="{29731255-CD50-660B-004E-E8B69E1CD7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465" y="4194336"/>
            <a:ext cx="2124919" cy="21249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5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5554-11A1-3A7D-729C-12CBC4E2E5B9}"/>
              </a:ext>
            </a:extLst>
          </p:cNvPr>
          <p:cNvSpPr>
            <a:spLocks noGrp="1"/>
          </p:cNvSpPr>
          <p:nvPr>
            <p:ph type="title"/>
          </p:nvPr>
        </p:nvSpPr>
        <p:spPr/>
        <p:txBody>
          <a:bodyPr/>
          <a:lstStyle/>
          <a:p>
            <a:pPr algn="l"/>
            <a:r>
              <a:rPr lang="en-US" dirty="0"/>
              <a:t>Listen for a request for God to work.</a:t>
            </a:r>
          </a:p>
        </p:txBody>
      </p:sp>
      <p:sp>
        <p:nvSpPr>
          <p:cNvPr id="3" name="Content Placeholder 2">
            <a:extLst>
              <a:ext uri="{FF2B5EF4-FFF2-40B4-BE49-F238E27FC236}">
                <a16:creationId xmlns:a16="http://schemas.microsoft.com/office/drawing/2014/main" id="{BBF32993-853F-7139-A8CD-D2BB9BE211F8}"/>
              </a:ext>
            </a:extLst>
          </p:cNvPr>
          <p:cNvSpPr>
            <a:spLocks noGrp="1"/>
          </p:cNvSpPr>
          <p:nvPr>
            <p:ph idx="1"/>
          </p:nvPr>
        </p:nvSpPr>
        <p:spPr>
          <a:xfrm>
            <a:off x="1840375" y="1883499"/>
            <a:ext cx="8923116" cy="4351338"/>
          </a:xfrm>
        </p:spPr>
        <p:txBody>
          <a:bodyPr/>
          <a:lstStyle/>
          <a:p>
            <a:pPr marL="0" indent="0" algn="ctr">
              <a:buNone/>
            </a:pPr>
            <a:r>
              <a:rPr lang="en-US" dirty="0"/>
              <a:t>Psalm 10:12-15 (NIV)   Arise, LORD! Lift up your hand, O God. Do not forget the helpless. 13  Why does the wicked man revile God? Why does he say to himself, "He won't call me to account"? 14  But you, O God, do see trouble</a:t>
            </a:r>
          </a:p>
        </p:txBody>
      </p:sp>
    </p:spTree>
    <p:extLst>
      <p:ext uri="{BB962C8B-B14F-4D97-AF65-F5344CB8AC3E}">
        <p14:creationId xmlns:p14="http://schemas.microsoft.com/office/powerpoint/2010/main" val="9350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Facet</Template>
  <TotalTime>311</TotalTime>
  <Words>982</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A Cry for Justice</vt:lpstr>
      <vt:lpstr>Video Introduction</vt:lpstr>
      <vt:lpstr>Think About It …</vt:lpstr>
      <vt:lpstr>Listen for a cry of injustice.</vt:lpstr>
      <vt:lpstr>Listen for a cry of injustice.</vt:lpstr>
      <vt:lpstr>No Fear of God</vt:lpstr>
      <vt:lpstr>No Fear of God</vt:lpstr>
      <vt:lpstr>No Fear of God</vt:lpstr>
      <vt:lpstr>Listen for a request for God to work.</vt:lpstr>
      <vt:lpstr>Listen for a request for God to work.</vt:lpstr>
      <vt:lpstr>Look to God for Justice</vt:lpstr>
      <vt:lpstr>Look to God for Justice</vt:lpstr>
      <vt:lpstr>Look to God for Justice</vt:lpstr>
      <vt:lpstr>Look to God for Justice</vt:lpstr>
      <vt:lpstr>Listen for hope expressed.</vt:lpstr>
      <vt:lpstr>God Overthrows Injustice</vt:lpstr>
      <vt:lpstr>God Overthrows Injustice</vt:lpstr>
      <vt:lpstr>God Overthrows Injustice</vt:lpstr>
      <vt:lpstr>Application</vt:lpstr>
      <vt:lpstr>Application</vt:lpstr>
      <vt:lpstr>Application</vt:lpstr>
      <vt:lpstr>Family Activities</vt:lpstr>
      <vt:lpstr>A Cry for Justice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Cry for Justice</dc:title>
  <dc:creator>Armstrong, Stephen (General Math and Science)</dc:creator>
  <cp:lastModifiedBy>Armstrong, Stephen (General Math and Science)</cp:lastModifiedBy>
  <cp:revision>3</cp:revision>
  <dcterms:created xsi:type="dcterms:W3CDTF">2024-01-04T15:06:04Z</dcterms:created>
  <dcterms:modified xsi:type="dcterms:W3CDTF">2024-01-04T20:17:52Z</dcterms:modified>
</cp:coreProperties>
</file>