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hyperlink" Target="https://tinyurl.com/y2gdt9os" TargetMode="External"/><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tjworqbq"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Centered Life</a:t>
            </a:r>
          </a:p>
        </p:txBody>
      </p:sp>
      <p:sp>
        <p:nvSpPr>
          <p:cNvPr id="3" name="Subtitle 2"/>
          <p:cNvSpPr>
            <a:spLocks noGrp="1"/>
          </p:cNvSpPr>
          <p:nvPr>
            <p:ph type="subTitle" idx="1"/>
          </p:nvPr>
        </p:nvSpPr>
        <p:spPr>
          <a:xfrm>
            <a:off x="1524000" y="3791414"/>
            <a:ext cx="9144000" cy="1466385"/>
          </a:xfrm>
        </p:spPr>
        <p:txBody>
          <a:bodyPr/>
          <a:lstStyle/>
          <a:p>
            <a:r>
              <a:rPr lang="en-US" dirty="0"/>
              <a:t>Sept.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F183-9CD2-4EE5-9A12-B5165A5F08E3}"/>
              </a:ext>
            </a:extLst>
          </p:cNvPr>
          <p:cNvSpPr>
            <a:spLocks noGrp="1"/>
          </p:cNvSpPr>
          <p:nvPr>
            <p:ph type="title"/>
          </p:nvPr>
        </p:nvSpPr>
        <p:spPr/>
        <p:txBody>
          <a:bodyPr/>
          <a:lstStyle/>
          <a:p>
            <a:r>
              <a:rPr lang="en-US" dirty="0"/>
              <a:t>Trust God</a:t>
            </a:r>
          </a:p>
        </p:txBody>
      </p:sp>
      <p:sp>
        <p:nvSpPr>
          <p:cNvPr id="3" name="Content Placeholder 2">
            <a:extLst>
              <a:ext uri="{FF2B5EF4-FFF2-40B4-BE49-F238E27FC236}">
                <a16:creationId xmlns:a16="http://schemas.microsoft.com/office/drawing/2014/main" id="{15B41EF4-BCF8-4179-A4F6-054684B85676}"/>
              </a:ext>
            </a:extLst>
          </p:cNvPr>
          <p:cNvSpPr>
            <a:spLocks noGrp="1"/>
          </p:cNvSpPr>
          <p:nvPr>
            <p:ph idx="1"/>
          </p:nvPr>
        </p:nvSpPr>
        <p:spPr/>
        <p:txBody>
          <a:bodyPr/>
          <a:lstStyle/>
          <a:p>
            <a:r>
              <a:rPr lang="en-US" dirty="0"/>
              <a:t>What are different translations of the word used for the people described in verse 32? </a:t>
            </a:r>
          </a:p>
          <a:p>
            <a:r>
              <a:rPr lang="en-US" dirty="0"/>
              <a:t>What are some ways people deal with worry in their lives?</a:t>
            </a:r>
          </a:p>
          <a:p>
            <a:r>
              <a:rPr lang="en-US" dirty="0"/>
              <a:t>What additional reasons did Jesus include for not worrying?</a:t>
            </a:r>
          </a:p>
          <a:p>
            <a:endParaRPr lang="en-US" dirty="0"/>
          </a:p>
        </p:txBody>
      </p:sp>
    </p:spTree>
    <p:extLst>
      <p:ext uri="{BB962C8B-B14F-4D97-AF65-F5344CB8AC3E}">
        <p14:creationId xmlns:p14="http://schemas.microsoft.com/office/powerpoint/2010/main" val="29974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3C5D-9457-4FEA-8CA4-868BECEA1A40}"/>
              </a:ext>
            </a:extLst>
          </p:cNvPr>
          <p:cNvSpPr>
            <a:spLocks noGrp="1"/>
          </p:cNvSpPr>
          <p:nvPr>
            <p:ph type="title"/>
          </p:nvPr>
        </p:nvSpPr>
        <p:spPr/>
        <p:txBody>
          <a:bodyPr/>
          <a:lstStyle/>
          <a:p>
            <a:r>
              <a:rPr lang="en-US" dirty="0"/>
              <a:t>Trust God</a:t>
            </a:r>
          </a:p>
        </p:txBody>
      </p:sp>
      <p:sp>
        <p:nvSpPr>
          <p:cNvPr id="3" name="Content Placeholder 2">
            <a:extLst>
              <a:ext uri="{FF2B5EF4-FFF2-40B4-BE49-F238E27FC236}">
                <a16:creationId xmlns:a16="http://schemas.microsoft.com/office/drawing/2014/main" id="{DF172900-79B1-43B1-AEF9-EB4F1A9E7B2F}"/>
              </a:ext>
            </a:extLst>
          </p:cNvPr>
          <p:cNvSpPr>
            <a:spLocks noGrp="1"/>
          </p:cNvSpPr>
          <p:nvPr>
            <p:ph idx="1"/>
          </p:nvPr>
        </p:nvSpPr>
        <p:spPr/>
        <p:txBody>
          <a:bodyPr/>
          <a:lstStyle/>
          <a:p>
            <a:r>
              <a:rPr lang="en-US" dirty="0"/>
              <a:t>Why do we sometimes have difficulty in trusting God to provide?</a:t>
            </a:r>
          </a:p>
          <a:p>
            <a:r>
              <a:rPr lang="en-US" dirty="0"/>
              <a:t>How would worry affect our witness?</a:t>
            </a:r>
          </a:p>
          <a:p>
            <a:r>
              <a:rPr lang="en-US" dirty="0"/>
              <a:t>How does praising God and giving Him glory keep you from worrying?</a:t>
            </a:r>
          </a:p>
          <a:p>
            <a:endParaRPr lang="en-US" dirty="0"/>
          </a:p>
        </p:txBody>
      </p:sp>
    </p:spTree>
    <p:extLst>
      <p:ext uri="{BB962C8B-B14F-4D97-AF65-F5344CB8AC3E}">
        <p14:creationId xmlns:p14="http://schemas.microsoft.com/office/powerpoint/2010/main" val="6599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F0D5-0B80-4DCD-A4F6-2AC22528E5ED}"/>
              </a:ext>
            </a:extLst>
          </p:cNvPr>
          <p:cNvSpPr>
            <a:spLocks noGrp="1"/>
          </p:cNvSpPr>
          <p:nvPr>
            <p:ph type="title"/>
          </p:nvPr>
        </p:nvSpPr>
        <p:spPr/>
        <p:txBody>
          <a:bodyPr/>
          <a:lstStyle/>
          <a:p>
            <a:pPr algn="l"/>
            <a:r>
              <a:rPr lang="en-US" dirty="0"/>
              <a:t>Listen for what is most important.</a:t>
            </a:r>
          </a:p>
        </p:txBody>
      </p:sp>
      <p:sp>
        <p:nvSpPr>
          <p:cNvPr id="3" name="Content Placeholder 2">
            <a:extLst>
              <a:ext uri="{FF2B5EF4-FFF2-40B4-BE49-F238E27FC236}">
                <a16:creationId xmlns:a16="http://schemas.microsoft.com/office/drawing/2014/main" id="{0C2681DD-D760-4EC8-A562-BF303FCB4BF1}"/>
              </a:ext>
            </a:extLst>
          </p:cNvPr>
          <p:cNvSpPr>
            <a:spLocks noGrp="1"/>
          </p:cNvSpPr>
          <p:nvPr>
            <p:ph idx="1"/>
          </p:nvPr>
        </p:nvSpPr>
        <p:spPr>
          <a:xfrm>
            <a:off x="838200" y="2104373"/>
            <a:ext cx="10515600" cy="4072590"/>
          </a:xfrm>
        </p:spPr>
        <p:txBody>
          <a:bodyPr/>
          <a:lstStyle/>
          <a:p>
            <a:pPr marL="0" indent="0" algn="ctr">
              <a:buNone/>
            </a:pPr>
            <a:r>
              <a:rPr lang="en-US" dirty="0"/>
              <a:t>Matthew 6:33-34 (NIV)   But seek first his kingdom and his righteousness, and all these things will be given to you as well. 34  Therefore do not worry about tomorrow, for tomorrow will worry about itself. Each day has enough trouble of its own.</a:t>
            </a:r>
          </a:p>
          <a:p>
            <a:pPr marL="0" indent="0" algn="ctr">
              <a:buNone/>
            </a:pPr>
            <a:endParaRPr lang="en-US" dirty="0"/>
          </a:p>
        </p:txBody>
      </p:sp>
      <p:pic>
        <p:nvPicPr>
          <p:cNvPr id="4" name="Picture 3">
            <a:extLst>
              <a:ext uri="{FF2B5EF4-FFF2-40B4-BE49-F238E27FC236}">
                <a16:creationId xmlns:a16="http://schemas.microsoft.com/office/drawing/2014/main" id="{C35BDC3D-9411-42CD-BBB4-DE251C3BF3C2}"/>
              </a:ext>
            </a:extLst>
          </p:cNvPr>
          <p:cNvPicPr>
            <a:picLocks noChangeAspect="1"/>
          </p:cNvPicPr>
          <p:nvPr/>
        </p:nvPicPr>
        <p:blipFill>
          <a:blip r:embed="rId2"/>
          <a:stretch>
            <a:fillRect/>
          </a:stretch>
        </p:blipFill>
        <p:spPr>
          <a:xfrm>
            <a:off x="4859455" y="5230681"/>
            <a:ext cx="2247619"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93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8EF5-2D8D-4AF3-814C-9C527151A3E9}"/>
              </a:ext>
            </a:extLst>
          </p:cNvPr>
          <p:cNvSpPr>
            <a:spLocks noGrp="1"/>
          </p:cNvSpPr>
          <p:nvPr>
            <p:ph type="title"/>
          </p:nvPr>
        </p:nvSpPr>
        <p:spPr/>
        <p:txBody>
          <a:bodyPr/>
          <a:lstStyle/>
          <a:p>
            <a:r>
              <a:rPr lang="en-US" dirty="0"/>
              <a:t>Seek God’s Kingdom Above All</a:t>
            </a:r>
          </a:p>
        </p:txBody>
      </p:sp>
      <p:sp>
        <p:nvSpPr>
          <p:cNvPr id="3" name="Content Placeholder 2">
            <a:extLst>
              <a:ext uri="{FF2B5EF4-FFF2-40B4-BE49-F238E27FC236}">
                <a16:creationId xmlns:a16="http://schemas.microsoft.com/office/drawing/2014/main" id="{D776E714-9E4E-496E-A79D-0A9818FF55F6}"/>
              </a:ext>
            </a:extLst>
          </p:cNvPr>
          <p:cNvSpPr>
            <a:spLocks noGrp="1"/>
          </p:cNvSpPr>
          <p:nvPr>
            <p:ph idx="1"/>
          </p:nvPr>
        </p:nvSpPr>
        <p:spPr/>
        <p:txBody>
          <a:bodyPr/>
          <a:lstStyle/>
          <a:p>
            <a:r>
              <a:rPr lang="en-US" dirty="0"/>
              <a:t>What is the summary truth Jesus declared? </a:t>
            </a:r>
          </a:p>
          <a:p>
            <a:r>
              <a:rPr lang="en-US" dirty="0"/>
              <a:t>How is an earthly kingdom different from God’s kingdom?</a:t>
            </a:r>
          </a:p>
          <a:p>
            <a:endParaRPr lang="en-US" dirty="0"/>
          </a:p>
        </p:txBody>
      </p:sp>
      <p:graphicFrame>
        <p:nvGraphicFramePr>
          <p:cNvPr id="4" name="Table 4">
            <a:extLst>
              <a:ext uri="{FF2B5EF4-FFF2-40B4-BE49-F238E27FC236}">
                <a16:creationId xmlns:a16="http://schemas.microsoft.com/office/drawing/2014/main" id="{6D51AD15-A9B8-4BD2-B4C7-6661F939A1B5}"/>
              </a:ext>
            </a:extLst>
          </p:cNvPr>
          <p:cNvGraphicFramePr>
            <a:graphicFrameLocks noGrp="1"/>
          </p:cNvGraphicFramePr>
          <p:nvPr>
            <p:extLst>
              <p:ext uri="{D42A27DB-BD31-4B8C-83A1-F6EECF244321}">
                <p14:modId xmlns:p14="http://schemas.microsoft.com/office/powerpoint/2010/main" val="239016616"/>
              </p:ext>
            </p:extLst>
          </p:nvPr>
        </p:nvGraphicFramePr>
        <p:xfrm>
          <a:off x="1205282" y="3638230"/>
          <a:ext cx="9955408" cy="1463040"/>
        </p:xfrm>
        <a:graphic>
          <a:graphicData uri="http://schemas.openxmlformats.org/drawingml/2006/table">
            <a:tbl>
              <a:tblPr firstRow="1" bandRow="1">
                <a:tableStyleId>{5C22544A-7EE6-4342-B048-85BDC9FD1C3A}</a:tableStyleId>
              </a:tblPr>
              <a:tblGrid>
                <a:gridCol w="4977704">
                  <a:extLst>
                    <a:ext uri="{9D8B030D-6E8A-4147-A177-3AD203B41FA5}">
                      <a16:colId xmlns:a16="http://schemas.microsoft.com/office/drawing/2014/main" val="470977180"/>
                    </a:ext>
                  </a:extLst>
                </a:gridCol>
                <a:gridCol w="4977704">
                  <a:extLst>
                    <a:ext uri="{9D8B030D-6E8A-4147-A177-3AD203B41FA5}">
                      <a16:colId xmlns:a16="http://schemas.microsoft.com/office/drawing/2014/main" val="3929531271"/>
                    </a:ext>
                  </a:extLst>
                </a:gridCol>
              </a:tblGrid>
              <a:tr h="370840">
                <a:tc>
                  <a:txBody>
                    <a:bodyPr/>
                    <a:lstStyle/>
                    <a:p>
                      <a:pPr algn="ctr"/>
                      <a:r>
                        <a:rPr lang="en-US" sz="2800" dirty="0"/>
                        <a:t>Earthly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God’s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77353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441193"/>
                  </a:ext>
                </a:extLst>
              </a:tr>
            </a:tbl>
          </a:graphicData>
        </a:graphic>
      </p:graphicFrame>
    </p:spTree>
    <p:extLst>
      <p:ext uri="{BB962C8B-B14F-4D97-AF65-F5344CB8AC3E}">
        <p14:creationId xmlns:p14="http://schemas.microsoft.com/office/powerpoint/2010/main" val="18033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CA19-3D73-46DA-8D7D-3AA6D6EDBBFF}"/>
              </a:ext>
            </a:extLst>
          </p:cNvPr>
          <p:cNvSpPr>
            <a:spLocks noGrp="1"/>
          </p:cNvSpPr>
          <p:nvPr>
            <p:ph type="title"/>
          </p:nvPr>
        </p:nvSpPr>
        <p:spPr/>
        <p:txBody>
          <a:bodyPr/>
          <a:lstStyle/>
          <a:p>
            <a:r>
              <a:rPr lang="en-US" dirty="0"/>
              <a:t>Seek God’s Kingdom Above All</a:t>
            </a:r>
          </a:p>
        </p:txBody>
      </p:sp>
      <p:sp>
        <p:nvSpPr>
          <p:cNvPr id="3" name="Content Placeholder 2">
            <a:extLst>
              <a:ext uri="{FF2B5EF4-FFF2-40B4-BE49-F238E27FC236}">
                <a16:creationId xmlns:a16="http://schemas.microsoft.com/office/drawing/2014/main" id="{53E9CCC6-9D06-417D-B4F7-97E9D3C8E5E7}"/>
              </a:ext>
            </a:extLst>
          </p:cNvPr>
          <p:cNvSpPr>
            <a:spLocks noGrp="1"/>
          </p:cNvSpPr>
          <p:nvPr>
            <p:ph idx="1"/>
          </p:nvPr>
        </p:nvSpPr>
        <p:spPr/>
        <p:txBody>
          <a:bodyPr/>
          <a:lstStyle/>
          <a:p>
            <a:r>
              <a:rPr lang="en-US" dirty="0"/>
              <a:t>So, what does it mean for us to “seek first His kingdom”?  How do we do that?</a:t>
            </a:r>
          </a:p>
          <a:p>
            <a:r>
              <a:rPr lang="en-US" dirty="0"/>
              <a:t>How do our priorities affect our worries?</a:t>
            </a:r>
          </a:p>
          <a:p>
            <a:r>
              <a:rPr lang="en-US" dirty="0"/>
              <a:t>How can we follow Jesus’ word not to worry about tomorrow yet still plan for the future?</a:t>
            </a:r>
          </a:p>
          <a:p>
            <a:endParaRPr lang="en-US" dirty="0"/>
          </a:p>
        </p:txBody>
      </p:sp>
    </p:spTree>
    <p:extLst>
      <p:ext uri="{BB962C8B-B14F-4D97-AF65-F5344CB8AC3E}">
        <p14:creationId xmlns:p14="http://schemas.microsoft.com/office/powerpoint/2010/main" val="1721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013-19DF-4239-B34D-FA47012488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A816AA4-504D-4D92-8ADB-87ADA16DC327}"/>
              </a:ext>
            </a:extLst>
          </p:cNvPr>
          <p:cNvSpPr>
            <a:spLocks noGrp="1"/>
          </p:cNvSpPr>
          <p:nvPr>
            <p:ph idx="1"/>
          </p:nvPr>
        </p:nvSpPr>
        <p:spPr>
          <a:xfrm>
            <a:off x="838200" y="2016689"/>
            <a:ext cx="10515600" cy="4160273"/>
          </a:xfrm>
        </p:spPr>
        <p:txBody>
          <a:bodyPr/>
          <a:lstStyle/>
          <a:p>
            <a:r>
              <a:rPr lang="en-US" dirty="0"/>
              <a:t>Confess. </a:t>
            </a:r>
          </a:p>
          <a:p>
            <a:pPr lvl="1"/>
            <a:r>
              <a:rPr lang="en-US" dirty="0"/>
              <a:t>To overcome worry, confess the areas where you struggle to trust God. </a:t>
            </a:r>
          </a:p>
          <a:p>
            <a:pPr lvl="1"/>
            <a:r>
              <a:rPr lang="en-US" dirty="0"/>
              <a:t>Admit your struggles with life-long worry and allow God to begin working in you.</a:t>
            </a:r>
          </a:p>
          <a:p>
            <a:endParaRPr lang="en-US" dirty="0"/>
          </a:p>
        </p:txBody>
      </p:sp>
    </p:spTree>
    <p:extLst>
      <p:ext uri="{BB962C8B-B14F-4D97-AF65-F5344CB8AC3E}">
        <p14:creationId xmlns:p14="http://schemas.microsoft.com/office/powerpoint/2010/main" val="23931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013-19DF-4239-B34D-FA47012488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A816AA4-504D-4D92-8ADB-87ADA16DC327}"/>
              </a:ext>
            </a:extLst>
          </p:cNvPr>
          <p:cNvSpPr>
            <a:spLocks noGrp="1"/>
          </p:cNvSpPr>
          <p:nvPr>
            <p:ph idx="1"/>
          </p:nvPr>
        </p:nvSpPr>
        <p:spPr/>
        <p:txBody>
          <a:bodyPr/>
          <a:lstStyle/>
          <a:p>
            <a:r>
              <a:rPr lang="en-US" dirty="0"/>
              <a:t>Memorize. </a:t>
            </a:r>
          </a:p>
          <a:p>
            <a:pPr lvl="1"/>
            <a:r>
              <a:rPr lang="en-US" dirty="0"/>
              <a:t>Hold strongly to the promises of God by memorizing Matthew 6:33: </a:t>
            </a:r>
          </a:p>
          <a:p>
            <a:pPr lvl="1"/>
            <a:r>
              <a:rPr lang="en-US" dirty="0"/>
              <a:t>“</a:t>
            </a:r>
            <a:r>
              <a:rPr lang="en-US" i="1" dirty="0"/>
              <a:t>But seek first his kingdom and his righteousness, and all these things will be given to you as well</a:t>
            </a:r>
            <a:r>
              <a:rPr lang="en-US" dirty="0"/>
              <a:t>.” </a:t>
            </a:r>
          </a:p>
          <a:p>
            <a:pPr lvl="1"/>
            <a:r>
              <a:rPr lang="en-US" dirty="0"/>
              <a:t>Continually remind yourself of God’s promise to provide.</a:t>
            </a:r>
          </a:p>
          <a:p>
            <a:endParaRPr lang="en-US" dirty="0"/>
          </a:p>
        </p:txBody>
      </p:sp>
    </p:spTree>
    <p:extLst>
      <p:ext uri="{BB962C8B-B14F-4D97-AF65-F5344CB8AC3E}">
        <p14:creationId xmlns:p14="http://schemas.microsoft.com/office/powerpoint/2010/main" val="9522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013-19DF-4239-B34D-FA47012488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A816AA4-504D-4D92-8ADB-87ADA16DC327}"/>
              </a:ext>
            </a:extLst>
          </p:cNvPr>
          <p:cNvSpPr>
            <a:spLocks noGrp="1"/>
          </p:cNvSpPr>
          <p:nvPr>
            <p:ph idx="1"/>
          </p:nvPr>
        </p:nvSpPr>
        <p:spPr>
          <a:xfrm>
            <a:off x="838200" y="2104373"/>
            <a:ext cx="10515600" cy="4072590"/>
          </a:xfrm>
        </p:spPr>
        <p:txBody>
          <a:bodyPr/>
          <a:lstStyle/>
          <a:p>
            <a:r>
              <a:rPr lang="en-US" dirty="0"/>
              <a:t>Share. </a:t>
            </a:r>
          </a:p>
          <a:p>
            <a:pPr lvl="1"/>
            <a:r>
              <a:rPr lang="en-US" dirty="0"/>
              <a:t>Find someone you trust and share the things that cause you to worry and the areas of your life where you lack a trust in God. </a:t>
            </a:r>
          </a:p>
          <a:p>
            <a:pPr lvl="1"/>
            <a:r>
              <a:rPr lang="en-US" dirty="0"/>
              <a:t>Invite this friend to pray with you and for you.</a:t>
            </a:r>
          </a:p>
          <a:p>
            <a:endParaRPr lang="en-US" dirty="0"/>
          </a:p>
        </p:txBody>
      </p:sp>
    </p:spTree>
    <p:extLst>
      <p:ext uri="{BB962C8B-B14F-4D97-AF65-F5344CB8AC3E}">
        <p14:creationId xmlns:p14="http://schemas.microsoft.com/office/powerpoint/2010/main" val="39970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A518-5B00-46FC-8C5A-3C9DA3F797B1}"/>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D0F26D9C-8F38-4321-B196-BE5790552CD4}"/>
              </a:ext>
            </a:extLst>
          </p:cNvPr>
          <p:cNvPicPr>
            <a:picLocks noChangeAspect="1"/>
          </p:cNvPicPr>
          <p:nvPr/>
        </p:nvPicPr>
        <p:blipFill>
          <a:blip r:embed="rId2"/>
          <a:stretch>
            <a:fillRect/>
          </a:stretch>
        </p:blipFill>
        <p:spPr>
          <a:xfrm rot="481587">
            <a:off x="6158342" y="2226932"/>
            <a:ext cx="3733333" cy="2704762"/>
          </a:xfrm>
          <a:prstGeom prst="rect">
            <a:avLst/>
          </a:prstGeom>
          <a:ln>
            <a:noFill/>
          </a:ln>
          <a:effectLst>
            <a:outerShdw blurRad="292100" dist="139700" dir="2700000" algn="tl" rotWithShape="0">
              <a:srgbClr val="333333">
                <a:alpha val="65000"/>
              </a:srgbClr>
            </a:outerShdw>
          </a:effectLst>
        </p:spPr>
      </p:pic>
      <p:pic>
        <p:nvPicPr>
          <p:cNvPr id="6" name="Picture 5" descr="A close up of a mans face&#10;&#10;Description automatically generated">
            <a:extLst>
              <a:ext uri="{FF2B5EF4-FFF2-40B4-BE49-F238E27FC236}">
                <a16:creationId xmlns:a16="http://schemas.microsoft.com/office/drawing/2014/main" id="{6712DCFF-0FF2-488D-907A-7DD59A44A5F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328588" y="3707704"/>
            <a:ext cx="2878772" cy="2476943"/>
          </a:xfrm>
          <a:prstGeom prst="rect">
            <a:avLst/>
          </a:prstGeom>
          <a:ln>
            <a:noFill/>
          </a:ln>
          <a:effectLst>
            <a:outerShdw blurRad="292100" dist="139700" dir="2700000" algn="tl" rotWithShape="0">
              <a:srgbClr val="333333">
                <a:alpha val="65000"/>
              </a:srgbClr>
            </a:outerShdw>
          </a:effectLst>
        </p:spPr>
      </p:pic>
      <p:pic>
        <p:nvPicPr>
          <p:cNvPr id="8" name="Picture 7" descr="A close up of a logo&#10;&#10;Description automatically generated">
            <a:extLst>
              <a:ext uri="{FF2B5EF4-FFF2-40B4-BE49-F238E27FC236}">
                <a16:creationId xmlns:a16="http://schemas.microsoft.com/office/drawing/2014/main" id="{E654D97F-BCDD-48DA-84AB-28E1B4306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6346" y="792915"/>
            <a:ext cx="1550673" cy="1329148"/>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E8591D5F-9A46-4C2B-9974-0D2A09211DA4}"/>
              </a:ext>
            </a:extLst>
          </p:cNvPr>
          <p:cNvSpPr/>
          <p:nvPr/>
        </p:nvSpPr>
        <p:spPr>
          <a:xfrm>
            <a:off x="1941534" y="1540700"/>
            <a:ext cx="3582444" cy="1916483"/>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a:t>
            </a:r>
            <a:r>
              <a:rPr lang="en-US" dirty="0" err="1">
                <a:latin typeface="Comic Sans MS" panose="030F0702030302020204" pitchFamily="66" charset="0"/>
              </a:rPr>
              <a:t>NOOooooo</a:t>
            </a:r>
            <a:r>
              <a:rPr lang="en-US" dirty="0">
                <a:latin typeface="Comic Sans MS" panose="030F0702030302020204" pitchFamily="66" charset="0"/>
              </a:rPr>
              <a:t> …</a:t>
            </a:r>
          </a:p>
          <a:p>
            <a:pPr algn="ctr"/>
            <a:r>
              <a:rPr lang="en-US" dirty="0">
                <a:latin typeface="Comic Sans MS" panose="030F0702030302020204" pitchFamily="66" charset="0"/>
              </a:rPr>
              <a:t>It’s the Word Search Lady.  Quick, do the puzzle and get on to the other, friendlier Family Activities at </a:t>
            </a:r>
            <a:r>
              <a:rPr lang="en-US" u="sng" dirty="0">
                <a:latin typeface="Comic Sans MS" panose="030F0702030302020204" pitchFamily="66" charset="0"/>
                <a:hlinkClick r:id="rId6"/>
              </a:rPr>
              <a:t>https://tinyurl.com/y2gdt9os</a:t>
            </a:r>
            <a:endParaRPr lang="en-US" dirty="0">
              <a:latin typeface="Comic Sans MS" panose="030F0702030302020204" pitchFamily="66" charset="0"/>
            </a:endParaRPr>
          </a:p>
        </p:txBody>
      </p:sp>
    </p:spTree>
    <p:extLst>
      <p:ext uri="{BB962C8B-B14F-4D97-AF65-F5344CB8AC3E}">
        <p14:creationId xmlns:p14="http://schemas.microsoft.com/office/powerpoint/2010/main" val="298694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Centered Life</a:t>
            </a:r>
          </a:p>
        </p:txBody>
      </p:sp>
      <p:sp>
        <p:nvSpPr>
          <p:cNvPr id="3" name="Subtitle 2"/>
          <p:cNvSpPr>
            <a:spLocks noGrp="1"/>
          </p:cNvSpPr>
          <p:nvPr>
            <p:ph type="subTitle" idx="1"/>
          </p:nvPr>
        </p:nvSpPr>
        <p:spPr>
          <a:xfrm>
            <a:off x="1524000" y="3791414"/>
            <a:ext cx="9144000" cy="1466385"/>
          </a:xfrm>
        </p:spPr>
        <p:txBody>
          <a:bodyPr/>
          <a:lstStyle/>
          <a:p>
            <a:r>
              <a:rPr lang="en-US" dirty="0"/>
              <a:t>Sept. 1</a:t>
            </a:r>
          </a:p>
        </p:txBody>
      </p:sp>
    </p:spTree>
    <p:extLst>
      <p:ext uri="{BB962C8B-B14F-4D97-AF65-F5344CB8AC3E}">
        <p14:creationId xmlns:p14="http://schemas.microsoft.com/office/powerpoint/2010/main" val="106589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013-19DF-4239-B34D-FA4701248876}"/>
              </a:ext>
            </a:extLst>
          </p:cNvPr>
          <p:cNvSpPr>
            <a:spLocks noGrp="1"/>
          </p:cNvSpPr>
          <p:nvPr>
            <p:ph type="title"/>
          </p:nvPr>
        </p:nvSpPr>
        <p:spPr/>
        <p:txBody>
          <a:bodyPr/>
          <a:lstStyle/>
          <a:p>
            <a:r>
              <a:rPr lang="en-US" dirty="0"/>
              <a:t>Introduction</a:t>
            </a:r>
          </a:p>
        </p:txBody>
      </p:sp>
      <p:pic>
        <p:nvPicPr>
          <p:cNvPr id="4" name="Picture 3">
            <a:hlinkClick r:id="rId2"/>
            <a:extLst>
              <a:ext uri="{FF2B5EF4-FFF2-40B4-BE49-F238E27FC236}">
                <a16:creationId xmlns:a16="http://schemas.microsoft.com/office/drawing/2014/main" id="{94E7D6C3-EEDD-40D5-8792-B24F04BCD96E}"/>
              </a:ext>
            </a:extLst>
          </p:cNvPr>
          <p:cNvPicPr>
            <a:picLocks noChangeAspect="1"/>
          </p:cNvPicPr>
          <p:nvPr/>
        </p:nvPicPr>
        <p:blipFill>
          <a:blip r:embed="rId3"/>
          <a:stretch>
            <a:fillRect/>
          </a:stretch>
        </p:blipFill>
        <p:spPr>
          <a:xfrm>
            <a:off x="2204281" y="1452500"/>
            <a:ext cx="7733333" cy="422857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00E5ADB-CA2C-4FB3-9777-5E0B2DCF66B2}"/>
              </a:ext>
            </a:extLst>
          </p:cNvPr>
          <p:cNvSpPr txBox="1"/>
          <p:nvPr/>
        </p:nvSpPr>
        <p:spPr>
          <a:xfrm>
            <a:off x="4484318" y="5937337"/>
            <a:ext cx="3933172" cy="523220"/>
          </a:xfrm>
          <a:prstGeom prst="rect">
            <a:avLst/>
          </a:prstGeom>
          <a:noFill/>
        </p:spPr>
        <p:txBody>
          <a:bodyPr wrap="square" rtlCol="0">
            <a:spAutoFit/>
          </a:bodyPr>
          <a:lstStyle/>
          <a:p>
            <a:pPr algn="ctr"/>
            <a:r>
              <a:rPr lang="en-US" sz="2800" dirty="0">
                <a:hlinkClick r:id="rId2"/>
              </a:rPr>
              <a:t>View Introduction Video</a:t>
            </a:r>
            <a:endParaRPr lang="en-US" sz="2800" dirty="0"/>
          </a:p>
        </p:txBody>
      </p:sp>
    </p:spTree>
    <p:extLst>
      <p:ext uri="{BB962C8B-B14F-4D97-AF65-F5344CB8AC3E}">
        <p14:creationId xmlns:p14="http://schemas.microsoft.com/office/powerpoint/2010/main" val="364451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D1BF-EAE0-4418-BA16-1E5A1A060251}"/>
              </a:ext>
            </a:extLst>
          </p:cNvPr>
          <p:cNvSpPr>
            <a:spLocks noGrp="1"/>
          </p:cNvSpPr>
          <p:nvPr>
            <p:ph type="title"/>
          </p:nvPr>
        </p:nvSpPr>
        <p:spPr/>
        <p:txBody>
          <a:bodyPr/>
          <a:lstStyle/>
          <a:p>
            <a:r>
              <a:rPr lang="en-US" dirty="0"/>
              <a:t>Remember when?</a:t>
            </a:r>
          </a:p>
        </p:txBody>
      </p:sp>
      <p:sp>
        <p:nvSpPr>
          <p:cNvPr id="3" name="Content Placeholder 2">
            <a:extLst>
              <a:ext uri="{FF2B5EF4-FFF2-40B4-BE49-F238E27FC236}">
                <a16:creationId xmlns:a16="http://schemas.microsoft.com/office/drawing/2014/main" id="{E943D11D-5146-4834-9E7B-4C721449B751}"/>
              </a:ext>
            </a:extLst>
          </p:cNvPr>
          <p:cNvSpPr>
            <a:spLocks noGrp="1"/>
          </p:cNvSpPr>
          <p:nvPr>
            <p:ph idx="1"/>
          </p:nvPr>
        </p:nvSpPr>
        <p:spPr/>
        <p:txBody>
          <a:bodyPr/>
          <a:lstStyle/>
          <a:p>
            <a:r>
              <a:rPr lang="en-US" dirty="0"/>
              <a:t>What are things you worried about as a teenager?</a:t>
            </a:r>
          </a:p>
          <a:p>
            <a:r>
              <a:rPr lang="en-US" dirty="0">
                <a:solidFill>
                  <a:srgbClr val="C00000"/>
                </a:solidFill>
              </a:rPr>
              <a:t>Even when we’re mature adults, some of those worries come back</a:t>
            </a:r>
          </a:p>
          <a:p>
            <a:pPr lvl="1"/>
            <a:r>
              <a:rPr lang="en-US" dirty="0">
                <a:solidFill>
                  <a:srgbClr val="C00000"/>
                </a:solidFill>
              </a:rPr>
              <a:t>Now we have additional needs and responsibilities to concern us</a:t>
            </a:r>
          </a:p>
          <a:p>
            <a:pPr lvl="1"/>
            <a:r>
              <a:rPr lang="en-US" dirty="0">
                <a:solidFill>
                  <a:srgbClr val="C00000"/>
                </a:solidFill>
              </a:rPr>
              <a:t>Today we consider the fact that when your life is centered in Christ, you find all you need.</a:t>
            </a:r>
          </a:p>
          <a:p>
            <a:endParaRPr lang="en-US" dirty="0"/>
          </a:p>
        </p:txBody>
      </p:sp>
      <p:grpSp>
        <p:nvGrpSpPr>
          <p:cNvPr id="8" name="Group 7">
            <a:extLst>
              <a:ext uri="{FF2B5EF4-FFF2-40B4-BE49-F238E27FC236}">
                <a16:creationId xmlns:a16="http://schemas.microsoft.com/office/drawing/2014/main" id="{D76C07FD-2A02-46B5-B954-BA92031F9982}"/>
              </a:ext>
            </a:extLst>
          </p:cNvPr>
          <p:cNvGrpSpPr/>
          <p:nvPr/>
        </p:nvGrpSpPr>
        <p:grpSpPr>
          <a:xfrm>
            <a:off x="1717963" y="2809776"/>
            <a:ext cx="7802842" cy="3257430"/>
            <a:chOff x="1717963" y="2809776"/>
            <a:chExt cx="7802842" cy="3257430"/>
          </a:xfrm>
        </p:grpSpPr>
        <p:pic>
          <p:nvPicPr>
            <p:cNvPr id="4" name="Picture 3">
              <a:extLst>
                <a:ext uri="{FF2B5EF4-FFF2-40B4-BE49-F238E27FC236}">
                  <a16:creationId xmlns:a16="http://schemas.microsoft.com/office/drawing/2014/main" id="{28C3122A-FC11-4040-9A90-AC17C9904D33}"/>
                </a:ext>
              </a:extLst>
            </p:cNvPr>
            <p:cNvPicPr>
              <a:picLocks noChangeAspect="1"/>
            </p:cNvPicPr>
            <p:nvPr/>
          </p:nvPicPr>
          <p:blipFill>
            <a:blip r:embed="rId2"/>
            <a:stretch>
              <a:fillRect/>
            </a:stretch>
          </p:blipFill>
          <p:spPr>
            <a:xfrm>
              <a:off x="4466136" y="2809776"/>
              <a:ext cx="2380952" cy="138095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FB985C4-AD1F-4CF4-85CA-657507DAB932}"/>
                </a:ext>
              </a:extLst>
            </p:cNvPr>
            <p:cNvPicPr>
              <a:picLocks noChangeAspect="1"/>
            </p:cNvPicPr>
            <p:nvPr/>
          </p:nvPicPr>
          <p:blipFill>
            <a:blip r:embed="rId3"/>
            <a:stretch>
              <a:fillRect/>
            </a:stretch>
          </p:blipFill>
          <p:spPr>
            <a:xfrm>
              <a:off x="5711281" y="4543396"/>
              <a:ext cx="3809524" cy="15238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00548AC-0956-4506-B184-286B8208F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963" y="3990109"/>
              <a:ext cx="1902893" cy="178098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29042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FF77-E6B9-4748-A659-F59B68008493}"/>
              </a:ext>
            </a:extLst>
          </p:cNvPr>
          <p:cNvSpPr>
            <a:spLocks noGrp="1"/>
          </p:cNvSpPr>
          <p:nvPr>
            <p:ph type="title"/>
          </p:nvPr>
        </p:nvSpPr>
        <p:spPr/>
        <p:txBody>
          <a:bodyPr/>
          <a:lstStyle/>
          <a:p>
            <a:r>
              <a:rPr lang="en-US" dirty="0"/>
              <a:t>Think about this …</a:t>
            </a:r>
          </a:p>
        </p:txBody>
      </p:sp>
      <p:sp>
        <p:nvSpPr>
          <p:cNvPr id="3" name="Content Placeholder 2">
            <a:extLst>
              <a:ext uri="{FF2B5EF4-FFF2-40B4-BE49-F238E27FC236}">
                <a16:creationId xmlns:a16="http://schemas.microsoft.com/office/drawing/2014/main" id="{A43D5785-266F-4097-AF5E-2A9CCE923FD8}"/>
              </a:ext>
            </a:extLst>
          </p:cNvPr>
          <p:cNvSpPr>
            <a:spLocks noGrp="1"/>
          </p:cNvSpPr>
          <p:nvPr>
            <p:ph idx="1"/>
          </p:nvPr>
        </p:nvSpPr>
        <p:spPr/>
        <p:txBody>
          <a:bodyPr/>
          <a:lstStyle/>
          <a:p>
            <a:r>
              <a:rPr lang="en-US" dirty="0"/>
              <a:t>How would you </a:t>
            </a:r>
            <a:r>
              <a:rPr lang="en-US" i="1" dirty="0"/>
              <a:t>define</a:t>
            </a:r>
            <a:r>
              <a:rPr lang="en-US" dirty="0"/>
              <a:t> worry?</a:t>
            </a:r>
          </a:p>
          <a:p>
            <a:endParaRPr lang="en-US" dirty="0"/>
          </a:p>
          <a:p>
            <a:endParaRPr lang="en-US" dirty="0"/>
          </a:p>
          <a:p>
            <a:endParaRPr lang="en-US" dirty="0"/>
          </a:p>
          <a:p>
            <a:endParaRPr lang="en-US" dirty="0"/>
          </a:p>
          <a:p>
            <a:endParaRPr lang="en-US" dirty="0"/>
          </a:p>
          <a:p>
            <a:r>
              <a:rPr lang="en-US" dirty="0"/>
              <a:t>Listen for why </a:t>
            </a:r>
            <a:r>
              <a:rPr lang="en-US" i="1" dirty="0"/>
              <a:t>not</a:t>
            </a:r>
            <a:r>
              <a:rPr lang="en-US" dirty="0"/>
              <a:t> to worry</a:t>
            </a:r>
          </a:p>
        </p:txBody>
      </p:sp>
      <p:pic>
        <p:nvPicPr>
          <p:cNvPr id="6" name="Picture 5" descr="A picture containing object&#10;&#10;Description automatically generated">
            <a:extLst>
              <a:ext uri="{FF2B5EF4-FFF2-40B4-BE49-F238E27FC236}">
                <a16:creationId xmlns:a16="http://schemas.microsoft.com/office/drawing/2014/main" id="{3504E768-10B8-4A85-BDB4-9FAF49B1B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004" y="2617915"/>
            <a:ext cx="3224669" cy="2670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11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7A2A-0FF3-4329-ACEB-211BD38BB78E}"/>
              </a:ext>
            </a:extLst>
          </p:cNvPr>
          <p:cNvSpPr>
            <a:spLocks noGrp="1"/>
          </p:cNvSpPr>
          <p:nvPr>
            <p:ph type="title"/>
          </p:nvPr>
        </p:nvSpPr>
        <p:spPr/>
        <p:txBody>
          <a:bodyPr/>
          <a:lstStyle/>
          <a:p>
            <a:pPr algn="l"/>
            <a:r>
              <a:rPr lang="en-US" dirty="0"/>
              <a:t>Listen for why not to worry.</a:t>
            </a:r>
          </a:p>
        </p:txBody>
      </p:sp>
      <p:sp>
        <p:nvSpPr>
          <p:cNvPr id="3" name="Content Placeholder 2">
            <a:extLst>
              <a:ext uri="{FF2B5EF4-FFF2-40B4-BE49-F238E27FC236}">
                <a16:creationId xmlns:a16="http://schemas.microsoft.com/office/drawing/2014/main" id="{DCA1A79A-5C95-49B9-9DF6-4198D528DF5B}"/>
              </a:ext>
            </a:extLst>
          </p:cNvPr>
          <p:cNvSpPr>
            <a:spLocks noGrp="1"/>
          </p:cNvSpPr>
          <p:nvPr>
            <p:ph idx="1"/>
          </p:nvPr>
        </p:nvSpPr>
        <p:spPr/>
        <p:txBody>
          <a:bodyPr/>
          <a:lstStyle/>
          <a:p>
            <a:pPr marL="0" indent="0" algn="ctr">
              <a:buNone/>
            </a:pPr>
            <a:r>
              <a:rPr lang="en-US" dirty="0"/>
              <a:t>Matthew 6:25-30 (NIV)  "Therefore I tell you, do not worry about your life, what you will eat or drink; or about your body, what you will wear. Is not life more important than food, and the body more important than clothes? 26  Look at the birds of the air; they do not sow or reap or store away in barns, and yet your heavenly Father feeds them. Are you not much more valuable than they? </a:t>
            </a:r>
          </a:p>
        </p:txBody>
      </p:sp>
    </p:spTree>
    <p:extLst>
      <p:ext uri="{BB962C8B-B14F-4D97-AF65-F5344CB8AC3E}">
        <p14:creationId xmlns:p14="http://schemas.microsoft.com/office/powerpoint/2010/main" val="424062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7A2A-0FF3-4329-ACEB-211BD38BB78E}"/>
              </a:ext>
            </a:extLst>
          </p:cNvPr>
          <p:cNvSpPr>
            <a:spLocks noGrp="1"/>
          </p:cNvSpPr>
          <p:nvPr>
            <p:ph type="title"/>
          </p:nvPr>
        </p:nvSpPr>
        <p:spPr/>
        <p:txBody>
          <a:bodyPr/>
          <a:lstStyle/>
          <a:p>
            <a:pPr algn="l"/>
            <a:r>
              <a:rPr lang="en-US" dirty="0"/>
              <a:t>Listen for why not to worry.</a:t>
            </a:r>
          </a:p>
        </p:txBody>
      </p:sp>
      <p:sp>
        <p:nvSpPr>
          <p:cNvPr id="3" name="Content Placeholder 2">
            <a:extLst>
              <a:ext uri="{FF2B5EF4-FFF2-40B4-BE49-F238E27FC236}">
                <a16:creationId xmlns:a16="http://schemas.microsoft.com/office/drawing/2014/main" id="{DCA1A79A-5C95-49B9-9DF6-4198D528DF5B}"/>
              </a:ext>
            </a:extLst>
          </p:cNvPr>
          <p:cNvSpPr>
            <a:spLocks noGrp="1"/>
          </p:cNvSpPr>
          <p:nvPr>
            <p:ph idx="1"/>
          </p:nvPr>
        </p:nvSpPr>
        <p:spPr>
          <a:xfrm>
            <a:off x="775570" y="1487422"/>
            <a:ext cx="10515600" cy="4351338"/>
          </a:xfrm>
        </p:spPr>
        <p:txBody>
          <a:bodyPr/>
          <a:lstStyle/>
          <a:p>
            <a:pPr marL="0" indent="0" algn="ctr">
              <a:buNone/>
            </a:pPr>
            <a:r>
              <a:rPr lang="en-US" dirty="0"/>
              <a:t>Who of you by worrying can add a single hour to his life? 28  "And why do you worry about clothes? See how the lilies of the field grow. They do not labor or spin. 29  Yet I tell you that not even Solomon in all his splendor was dressed like one of these. 30  If that is how God clothes the grass of the field, which is here today and tomorrow is thrown into the fire, will he not much more clothe you, O you of little faith?</a:t>
            </a:r>
          </a:p>
          <a:p>
            <a:pPr marL="0" indent="0" algn="ctr">
              <a:buNone/>
            </a:pPr>
            <a:endParaRPr lang="en-US" dirty="0"/>
          </a:p>
        </p:txBody>
      </p:sp>
      <p:pic>
        <p:nvPicPr>
          <p:cNvPr id="4" name="Picture 3">
            <a:extLst>
              <a:ext uri="{FF2B5EF4-FFF2-40B4-BE49-F238E27FC236}">
                <a16:creationId xmlns:a16="http://schemas.microsoft.com/office/drawing/2014/main" id="{78E3CD3F-1728-4373-93A3-C58C12E730C6}"/>
              </a:ext>
            </a:extLst>
          </p:cNvPr>
          <p:cNvPicPr>
            <a:picLocks noChangeAspect="1"/>
          </p:cNvPicPr>
          <p:nvPr/>
        </p:nvPicPr>
        <p:blipFill>
          <a:blip r:embed="rId2"/>
          <a:stretch>
            <a:fillRect/>
          </a:stretch>
        </p:blipFill>
        <p:spPr>
          <a:xfrm>
            <a:off x="5009768" y="6120028"/>
            <a:ext cx="2247619"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978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B7DC-E224-4A3D-A1FE-4E9BFA9D7169}"/>
              </a:ext>
            </a:extLst>
          </p:cNvPr>
          <p:cNvSpPr>
            <a:spLocks noGrp="1"/>
          </p:cNvSpPr>
          <p:nvPr>
            <p:ph type="title"/>
          </p:nvPr>
        </p:nvSpPr>
        <p:spPr/>
        <p:txBody>
          <a:bodyPr/>
          <a:lstStyle/>
          <a:p>
            <a:r>
              <a:rPr lang="en-US" dirty="0"/>
              <a:t>Don’t Worry</a:t>
            </a:r>
          </a:p>
        </p:txBody>
      </p:sp>
      <p:sp>
        <p:nvSpPr>
          <p:cNvPr id="3" name="Content Placeholder 2">
            <a:extLst>
              <a:ext uri="{FF2B5EF4-FFF2-40B4-BE49-F238E27FC236}">
                <a16:creationId xmlns:a16="http://schemas.microsoft.com/office/drawing/2014/main" id="{ECDFA0BF-75C9-4755-BEF9-02058FF6D740}"/>
              </a:ext>
            </a:extLst>
          </p:cNvPr>
          <p:cNvSpPr>
            <a:spLocks noGrp="1"/>
          </p:cNvSpPr>
          <p:nvPr>
            <p:ph idx="1"/>
          </p:nvPr>
        </p:nvSpPr>
        <p:spPr/>
        <p:txBody>
          <a:bodyPr/>
          <a:lstStyle/>
          <a:p>
            <a:r>
              <a:rPr lang="en-US" dirty="0"/>
              <a:t>What things does Jesus say we tend to worry about?</a:t>
            </a:r>
          </a:p>
          <a:p>
            <a:r>
              <a:rPr lang="en-US" dirty="0"/>
              <a:t>What reasons then, does He give that we should </a:t>
            </a:r>
            <a:r>
              <a:rPr lang="en-US" i="1" dirty="0"/>
              <a:t>not</a:t>
            </a:r>
            <a:r>
              <a:rPr lang="en-US" dirty="0"/>
              <a:t> worry?</a:t>
            </a:r>
          </a:p>
          <a:p>
            <a:r>
              <a:rPr lang="en-US" dirty="0"/>
              <a:t>What elements of God’s creation did Jesus use to illustrate God’s reliability as a provider? Why? </a:t>
            </a:r>
          </a:p>
          <a:p>
            <a:r>
              <a:rPr lang="en-US" dirty="0"/>
              <a:t>Why do some of us worry about clothes more than others?</a:t>
            </a:r>
          </a:p>
          <a:p>
            <a:endParaRPr lang="en-US" dirty="0"/>
          </a:p>
        </p:txBody>
      </p:sp>
    </p:spTree>
    <p:extLst>
      <p:ext uri="{BB962C8B-B14F-4D97-AF65-F5344CB8AC3E}">
        <p14:creationId xmlns:p14="http://schemas.microsoft.com/office/powerpoint/2010/main" val="9639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AD73-BC27-47B4-A109-86A84E503DBD}"/>
              </a:ext>
            </a:extLst>
          </p:cNvPr>
          <p:cNvSpPr>
            <a:spLocks noGrp="1"/>
          </p:cNvSpPr>
          <p:nvPr>
            <p:ph type="title"/>
          </p:nvPr>
        </p:nvSpPr>
        <p:spPr/>
        <p:txBody>
          <a:bodyPr/>
          <a:lstStyle/>
          <a:p>
            <a:r>
              <a:rPr lang="en-US" dirty="0"/>
              <a:t>Don’t Worry</a:t>
            </a:r>
          </a:p>
        </p:txBody>
      </p:sp>
      <p:sp>
        <p:nvSpPr>
          <p:cNvPr id="3" name="Content Placeholder 2">
            <a:extLst>
              <a:ext uri="{FF2B5EF4-FFF2-40B4-BE49-F238E27FC236}">
                <a16:creationId xmlns:a16="http://schemas.microsoft.com/office/drawing/2014/main" id="{AEB1C20B-6CF0-46EC-8240-E845DBAF26AF}"/>
              </a:ext>
            </a:extLst>
          </p:cNvPr>
          <p:cNvSpPr>
            <a:spLocks noGrp="1"/>
          </p:cNvSpPr>
          <p:nvPr>
            <p:ph idx="1"/>
          </p:nvPr>
        </p:nvSpPr>
        <p:spPr/>
        <p:txBody>
          <a:bodyPr/>
          <a:lstStyle/>
          <a:p>
            <a:r>
              <a:rPr lang="en-US" dirty="0"/>
              <a:t>How do you think God feels about our society’s preoccupation with food? </a:t>
            </a:r>
          </a:p>
          <a:p>
            <a:r>
              <a:rPr lang="en-US" dirty="0"/>
              <a:t>What are some consequences of being </a:t>
            </a:r>
            <a:r>
              <a:rPr lang="en-US" i="1" dirty="0"/>
              <a:t>enslaved</a:t>
            </a:r>
            <a:r>
              <a:rPr lang="en-US" dirty="0"/>
              <a:t> to worry?</a:t>
            </a:r>
          </a:p>
          <a:p>
            <a:r>
              <a:rPr lang="en-US" dirty="0"/>
              <a:t>How do you know when you’ve crossed the line from reasonable concern to harmful worry?</a:t>
            </a:r>
          </a:p>
          <a:p>
            <a:endParaRPr lang="en-US" dirty="0"/>
          </a:p>
        </p:txBody>
      </p:sp>
    </p:spTree>
    <p:extLst>
      <p:ext uri="{BB962C8B-B14F-4D97-AF65-F5344CB8AC3E}">
        <p14:creationId xmlns:p14="http://schemas.microsoft.com/office/powerpoint/2010/main" val="23030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9A55-542C-4937-9A3B-67CA08D6CDE9}"/>
              </a:ext>
            </a:extLst>
          </p:cNvPr>
          <p:cNvSpPr>
            <a:spLocks noGrp="1"/>
          </p:cNvSpPr>
          <p:nvPr>
            <p:ph type="title"/>
          </p:nvPr>
        </p:nvSpPr>
        <p:spPr/>
        <p:txBody>
          <a:bodyPr/>
          <a:lstStyle/>
          <a:p>
            <a:pPr algn="l"/>
            <a:r>
              <a:rPr lang="en-US" dirty="0"/>
              <a:t>Listen for who Jesus says does worry.</a:t>
            </a:r>
          </a:p>
        </p:txBody>
      </p:sp>
      <p:sp>
        <p:nvSpPr>
          <p:cNvPr id="3" name="Content Placeholder 2">
            <a:extLst>
              <a:ext uri="{FF2B5EF4-FFF2-40B4-BE49-F238E27FC236}">
                <a16:creationId xmlns:a16="http://schemas.microsoft.com/office/drawing/2014/main" id="{7BA6BFEC-F720-43BE-B1E0-F1814382F92F}"/>
              </a:ext>
            </a:extLst>
          </p:cNvPr>
          <p:cNvSpPr>
            <a:spLocks noGrp="1"/>
          </p:cNvSpPr>
          <p:nvPr>
            <p:ph idx="1"/>
          </p:nvPr>
        </p:nvSpPr>
        <p:spPr>
          <a:xfrm>
            <a:off x="1089763" y="1788047"/>
            <a:ext cx="9800573" cy="4351338"/>
          </a:xfrm>
        </p:spPr>
        <p:txBody>
          <a:bodyPr/>
          <a:lstStyle/>
          <a:p>
            <a:pPr marL="0" indent="0" algn="ctr">
              <a:buNone/>
            </a:pPr>
            <a:r>
              <a:rPr lang="en-US" dirty="0"/>
              <a:t>Matthew 6:31-32 (NIV)   So do not worry, saying, 'What shall we eat?' or 'What shall we drink?' or 'What shall we wear?'  32  For the pagans run after all these things, and your heavenly Father knows that you need them.</a:t>
            </a:r>
          </a:p>
          <a:p>
            <a:pPr marL="0" indent="0" algn="ctr">
              <a:buNone/>
            </a:pPr>
            <a:endParaRPr lang="en-US" dirty="0"/>
          </a:p>
        </p:txBody>
      </p:sp>
      <p:pic>
        <p:nvPicPr>
          <p:cNvPr id="4" name="Picture 3">
            <a:extLst>
              <a:ext uri="{FF2B5EF4-FFF2-40B4-BE49-F238E27FC236}">
                <a16:creationId xmlns:a16="http://schemas.microsoft.com/office/drawing/2014/main" id="{530E7FF0-EBD3-445C-AEFB-EF0AB25A83A9}"/>
              </a:ext>
            </a:extLst>
          </p:cNvPr>
          <p:cNvPicPr>
            <a:picLocks noChangeAspect="1"/>
          </p:cNvPicPr>
          <p:nvPr/>
        </p:nvPicPr>
        <p:blipFill>
          <a:blip r:embed="rId2"/>
          <a:stretch>
            <a:fillRect/>
          </a:stretch>
        </p:blipFill>
        <p:spPr>
          <a:xfrm>
            <a:off x="4897033" y="5017738"/>
            <a:ext cx="2247619"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28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107</TotalTime>
  <Words>808</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A Centered Life</vt:lpstr>
      <vt:lpstr>Introduction</vt:lpstr>
      <vt:lpstr>Remember when?</vt:lpstr>
      <vt:lpstr>Think about this …</vt:lpstr>
      <vt:lpstr>Listen for why not to worry.</vt:lpstr>
      <vt:lpstr>Listen for why not to worry.</vt:lpstr>
      <vt:lpstr>Don’t Worry</vt:lpstr>
      <vt:lpstr>Don’t Worry</vt:lpstr>
      <vt:lpstr>Listen for who Jesus says does worry.</vt:lpstr>
      <vt:lpstr>Trust God</vt:lpstr>
      <vt:lpstr>Trust God</vt:lpstr>
      <vt:lpstr>Listen for what is most important.</vt:lpstr>
      <vt:lpstr>Seek God’s Kingdom Above All</vt:lpstr>
      <vt:lpstr>Seek God’s Kingdom Above All</vt:lpstr>
      <vt:lpstr>Application</vt:lpstr>
      <vt:lpstr>Application</vt:lpstr>
      <vt:lpstr>Application</vt:lpstr>
      <vt:lpstr>Family Activities</vt:lpstr>
      <vt:lpstr>A Centered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Centered Life</dc:title>
  <dc:creator>Steve Armstrong</dc:creator>
  <cp:lastModifiedBy>Steve Armstrong</cp:lastModifiedBy>
  <cp:revision>8</cp:revision>
  <dcterms:created xsi:type="dcterms:W3CDTF">2019-08-15T11:42:46Z</dcterms:created>
  <dcterms:modified xsi:type="dcterms:W3CDTF">2019-08-15T13:30:32Z</dcterms:modified>
</cp:coreProperties>
</file>