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y4bu29vp" TargetMode="Externa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xh42ks1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Pray for One Another</a:t>
            </a:r>
          </a:p>
        </p:txBody>
      </p:sp>
      <p:sp>
        <p:nvSpPr>
          <p:cNvPr id="3" name="Subtitle 2"/>
          <p:cNvSpPr>
            <a:spLocks noGrp="1"/>
          </p:cNvSpPr>
          <p:nvPr>
            <p:ph type="subTitle" idx="1"/>
          </p:nvPr>
        </p:nvSpPr>
        <p:spPr>
          <a:xfrm>
            <a:off x="1524000" y="3859480"/>
            <a:ext cx="9144000" cy="1398319"/>
          </a:xfrm>
        </p:spPr>
        <p:txBody>
          <a:bodyPr/>
          <a:lstStyle/>
          <a:p>
            <a:r>
              <a:rPr lang="en-US" dirty="0"/>
              <a:t>August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D569-C60D-4D8F-88E9-61E47991D262}"/>
              </a:ext>
            </a:extLst>
          </p:cNvPr>
          <p:cNvSpPr>
            <a:spLocks noGrp="1"/>
          </p:cNvSpPr>
          <p:nvPr>
            <p:ph type="title"/>
          </p:nvPr>
        </p:nvSpPr>
        <p:spPr/>
        <p:txBody>
          <a:bodyPr/>
          <a:lstStyle/>
          <a:p>
            <a:r>
              <a:rPr lang="en-US" dirty="0"/>
              <a:t>Pray to Know God’s Love</a:t>
            </a:r>
          </a:p>
        </p:txBody>
      </p:sp>
      <p:sp>
        <p:nvSpPr>
          <p:cNvPr id="3" name="Content Placeholder 2">
            <a:extLst>
              <a:ext uri="{FF2B5EF4-FFF2-40B4-BE49-F238E27FC236}">
                <a16:creationId xmlns:a16="http://schemas.microsoft.com/office/drawing/2014/main" id="{81786202-A8CC-429E-9A73-BBC7E85054F0}"/>
              </a:ext>
            </a:extLst>
          </p:cNvPr>
          <p:cNvSpPr>
            <a:spLocks noGrp="1"/>
          </p:cNvSpPr>
          <p:nvPr>
            <p:ph idx="1"/>
          </p:nvPr>
        </p:nvSpPr>
        <p:spPr/>
        <p:txBody>
          <a:bodyPr/>
          <a:lstStyle/>
          <a:p>
            <a:r>
              <a:rPr lang="en-US" dirty="0"/>
              <a:t>What facets of God’s love are the most amazing to you?  How does knowing you are loved by God give you confidence and assurance? </a:t>
            </a:r>
          </a:p>
          <a:p>
            <a:r>
              <a:rPr lang="en-US" dirty="0"/>
              <a:t>How is it possible to “be filled to the measure of all fullness of God”?  God is infinite.  What is Paul trying to communicate here?</a:t>
            </a:r>
          </a:p>
        </p:txBody>
      </p:sp>
    </p:spTree>
    <p:extLst>
      <p:ext uri="{BB962C8B-B14F-4D97-AF65-F5344CB8AC3E}">
        <p14:creationId xmlns:p14="http://schemas.microsoft.com/office/powerpoint/2010/main" val="23856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29FA-9DA7-4B6C-A733-EDFF0BC1B12D}"/>
              </a:ext>
            </a:extLst>
          </p:cNvPr>
          <p:cNvSpPr>
            <a:spLocks noGrp="1"/>
          </p:cNvSpPr>
          <p:nvPr>
            <p:ph type="title"/>
          </p:nvPr>
        </p:nvSpPr>
        <p:spPr/>
        <p:txBody>
          <a:bodyPr/>
          <a:lstStyle/>
          <a:p>
            <a:pPr algn="l"/>
            <a:r>
              <a:rPr lang="en-US" dirty="0"/>
              <a:t>Listen for extent of God’s power.</a:t>
            </a:r>
          </a:p>
        </p:txBody>
      </p:sp>
      <p:sp>
        <p:nvSpPr>
          <p:cNvPr id="3" name="Content Placeholder 2">
            <a:extLst>
              <a:ext uri="{FF2B5EF4-FFF2-40B4-BE49-F238E27FC236}">
                <a16:creationId xmlns:a16="http://schemas.microsoft.com/office/drawing/2014/main" id="{DE421637-1F64-4C49-9D33-F8ED1D2CCACA}"/>
              </a:ext>
            </a:extLst>
          </p:cNvPr>
          <p:cNvSpPr>
            <a:spLocks noGrp="1"/>
          </p:cNvSpPr>
          <p:nvPr>
            <p:ph idx="1"/>
          </p:nvPr>
        </p:nvSpPr>
        <p:spPr>
          <a:xfrm>
            <a:off x="1215023" y="1775521"/>
            <a:ext cx="9875729" cy="4351338"/>
          </a:xfrm>
        </p:spPr>
        <p:txBody>
          <a:bodyPr/>
          <a:lstStyle/>
          <a:p>
            <a:pPr marL="0" indent="0" algn="ctr">
              <a:buNone/>
            </a:pPr>
            <a:r>
              <a:rPr lang="en-US" dirty="0"/>
              <a:t>Ephesians 3:20-21 (NIV)   Now to him who is able to do immeasurably more than all we ask or imagine, according to his power that is at work within us, 21  to him be glory in the church and in Christ Jesus throughout all generations, for ever and ever! Amen.</a:t>
            </a:r>
          </a:p>
        </p:txBody>
      </p:sp>
      <p:pic>
        <p:nvPicPr>
          <p:cNvPr id="4" name="Picture 3">
            <a:extLst>
              <a:ext uri="{FF2B5EF4-FFF2-40B4-BE49-F238E27FC236}">
                <a16:creationId xmlns:a16="http://schemas.microsoft.com/office/drawing/2014/main" id="{C3CBD6E2-D1CC-4D3B-AED0-BD9EBA0D09A8}"/>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269913" y="5342171"/>
            <a:ext cx="1752381"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3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817-255B-47B1-9410-4DC01E192728}"/>
              </a:ext>
            </a:extLst>
          </p:cNvPr>
          <p:cNvSpPr>
            <a:spLocks noGrp="1"/>
          </p:cNvSpPr>
          <p:nvPr>
            <p:ph type="title"/>
          </p:nvPr>
        </p:nvSpPr>
        <p:spPr/>
        <p:txBody>
          <a:bodyPr/>
          <a:lstStyle/>
          <a:p>
            <a:r>
              <a:rPr lang="en-US" dirty="0"/>
              <a:t>Pray God is Glorified</a:t>
            </a:r>
          </a:p>
        </p:txBody>
      </p:sp>
      <p:sp>
        <p:nvSpPr>
          <p:cNvPr id="3" name="Content Placeholder 2">
            <a:extLst>
              <a:ext uri="{FF2B5EF4-FFF2-40B4-BE49-F238E27FC236}">
                <a16:creationId xmlns:a16="http://schemas.microsoft.com/office/drawing/2014/main" id="{96310217-4EFA-4FFF-A11A-D419959587A2}"/>
              </a:ext>
            </a:extLst>
          </p:cNvPr>
          <p:cNvSpPr>
            <a:spLocks noGrp="1"/>
          </p:cNvSpPr>
          <p:nvPr>
            <p:ph idx="1"/>
          </p:nvPr>
        </p:nvSpPr>
        <p:spPr/>
        <p:txBody>
          <a:bodyPr/>
          <a:lstStyle/>
          <a:p>
            <a:r>
              <a:rPr lang="en-US" dirty="0"/>
              <a:t>What does Paul affirm about the ability of God to respond to our requests or even our thoughts? </a:t>
            </a:r>
          </a:p>
          <a:p>
            <a:r>
              <a:rPr lang="en-US" dirty="0"/>
              <a:t>How does Paul describe God’s abilities in this passage?</a:t>
            </a:r>
          </a:p>
          <a:p>
            <a:r>
              <a:rPr lang="en-US" dirty="0">
                <a:solidFill>
                  <a:srgbClr val="C00000"/>
                </a:solidFill>
              </a:rPr>
              <a:t>“Glory” describes </a:t>
            </a:r>
            <a:br>
              <a:rPr lang="en-US" dirty="0">
                <a:solidFill>
                  <a:srgbClr val="C00000"/>
                </a:solidFill>
              </a:rPr>
            </a:br>
            <a:r>
              <a:rPr lang="en-US" dirty="0">
                <a:solidFill>
                  <a:srgbClr val="C00000"/>
                </a:solidFill>
              </a:rPr>
              <a:t>God’s splendor.  To glorify is to</a:t>
            </a:r>
          </a:p>
        </p:txBody>
      </p:sp>
      <p:sp>
        <p:nvSpPr>
          <p:cNvPr id="4" name="TextBox 3">
            <a:extLst>
              <a:ext uri="{FF2B5EF4-FFF2-40B4-BE49-F238E27FC236}">
                <a16:creationId xmlns:a16="http://schemas.microsoft.com/office/drawing/2014/main" id="{B07AF147-B9A0-402C-BC42-807EB1D1A0F7}"/>
              </a:ext>
            </a:extLst>
          </p:cNvPr>
          <p:cNvSpPr txBox="1"/>
          <p:nvPr/>
        </p:nvSpPr>
        <p:spPr>
          <a:xfrm>
            <a:off x="8116866" y="4070959"/>
            <a:ext cx="3394553"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Admire</a:t>
            </a:r>
          </a:p>
          <a:p>
            <a:pPr marL="285750" indent="-285750">
              <a:buFont typeface="Arial" panose="020B0604020202020204" pitchFamily="34" charset="0"/>
              <a:buChar char="•"/>
            </a:pPr>
            <a:r>
              <a:rPr lang="en-US" sz="3200" dirty="0">
                <a:solidFill>
                  <a:srgbClr val="C00000"/>
                </a:solidFill>
              </a:rPr>
              <a:t>Point out good in</a:t>
            </a:r>
          </a:p>
          <a:p>
            <a:pPr marL="285750" indent="-285750">
              <a:buFont typeface="Arial" panose="020B0604020202020204" pitchFamily="34" charset="0"/>
              <a:buChar char="•"/>
            </a:pPr>
            <a:r>
              <a:rPr lang="en-US" sz="3200" dirty="0">
                <a:solidFill>
                  <a:srgbClr val="C00000"/>
                </a:solidFill>
              </a:rPr>
              <a:t>Act so others see that good</a:t>
            </a:r>
          </a:p>
          <a:p>
            <a:endParaRPr lang="en-US" sz="3200" dirty="0"/>
          </a:p>
        </p:txBody>
      </p:sp>
      <p:sp>
        <p:nvSpPr>
          <p:cNvPr id="5" name="Left Brace 4">
            <a:extLst>
              <a:ext uri="{FF2B5EF4-FFF2-40B4-BE49-F238E27FC236}">
                <a16:creationId xmlns:a16="http://schemas.microsoft.com/office/drawing/2014/main" id="{537645D6-3E5B-4CCF-95A0-A5FA7EE28791}"/>
              </a:ext>
            </a:extLst>
          </p:cNvPr>
          <p:cNvSpPr/>
          <p:nvPr/>
        </p:nvSpPr>
        <p:spPr>
          <a:xfrm>
            <a:off x="7678454" y="4083485"/>
            <a:ext cx="325677" cy="1540701"/>
          </a:xfrm>
          <a:prstGeom prst="leftBrace">
            <a:avLst>
              <a:gd name="adj1" fmla="val 42948"/>
              <a:gd name="adj2" fmla="val 50000"/>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6F62-A7B9-40C1-ABFA-914A43F21459}"/>
              </a:ext>
            </a:extLst>
          </p:cNvPr>
          <p:cNvSpPr>
            <a:spLocks noGrp="1"/>
          </p:cNvSpPr>
          <p:nvPr>
            <p:ph type="title"/>
          </p:nvPr>
        </p:nvSpPr>
        <p:spPr/>
        <p:txBody>
          <a:bodyPr/>
          <a:lstStyle/>
          <a:p>
            <a:r>
              <a:rPr lang="en-US" dirty="0"/>
              <a:t>Pray God is Glorified</a:t>
            </a:r>
          </a:p>
        </p:txBody>
      </p:sp>
      <p:sp>
        <p:nvSpPr>
          <p:cNvPr id="3" name="Content Placeholder 2">
            <a:extLst>
              <a:ext uri="{FF2B5EF4-FFF2-40B4-BE49-F238E27FC236}">
                <a16:creationId xmlns:a16="http://schemas.microsoft.com/office/drawing/2014/main" id="{27FFE039-EA9F-4B57-9519-4177215F9163}"/>
              </a:ext>
            </a:extLst>
          </p:cNvPr>
          <p:cNvSpPr>
            <a:spLocks noGrp="1"/>
          </p:cNvSpPr>
          <p:nvPr>
            <p:ph idx="1"/>
          </p:nvPr>
        </p:nvSpPr>
        <p:spPr/>
        <p:txBody>
          <a:bodyPr/>
          <a:lstStyle/>
          <a:p>
            <a:r>
              <a:rPr lang="en-US" dirty="0"/>
              <a:t>What words or phrases does Paul use to </a:t>
            </a:r>
            <a:r>
              <a:rPr lang="en-US" i="1" dirty="0"/>
              <a:t>glorify</a:t>
            </a:r>
            <a:r>
              <a:rPr lang="en-US" dirty="0"/>
              <a:t>  God, to describe His splendor?</a:t>
            </a:r>
          </a:p>
          <a:p>
            <a:r>
              <a:rPr lang="en-US" dirty="0"/>
              <a:t>Why do you think praising/glorifying God should be such an important part of our prayers?  What are some reasons that God deserves our praise?</a:t>
            </a:r>
          </a:p>
          <a:p>
            <a:r>
              <a:rPr lang="en-US" dirty="0"/>
              <a:t>How might ending your prayer time with a doxology like Paul’s here, build your faith?</a:t>
            </a:r>
          </a:p>
        </p:txBody>
      </p:sp>
    </p:spTree>
    <p:extLst>
      <p:ext uri="{BB962C8B-B14F-4D97-AF65-F5344CB8AC3E}">
        <p14:creationId xmlns:p14="http://schemas.microsoft.com/office/powerpoint/2010/main" val="8180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4DC-3530-4DC6-91FF-DF1022CF4C7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583F6C9-B030-4E81-81F9-0C1EFA13B750}"/>
              </a:ext>
            </a:extLst>
          </p:cNvPr>
          <p:cNvSpPr>
            <a:spLocks noGrp="1"/>
          </p:cNvSpPr>
          <p:nvPr>
            <p:ph idx="1"/>
          </p:nvPr>
        </p:nvSpPr>
        <p:spPr>
          <a:xfrm>
            <a:off x="838200" y="2054267"/>
            <a:ext cx="10515600" cy="4122695"/>
          </a:xfrm>
        </p:spPr>
        <p:txBody>
          <a:bodyPr/>
          <a:lstStyle/>
          <a:p>
            <a:r>
              <a:rPr lang="en-US" dirty="0"/>
              <a:t>Confess. </a:t>
            </a:r>
          </a:p>
          <a:p>
            <a:pPr lvl="1"/>
            <a:r>
              <a:rPr lang="en-US" dirty="0"/>
              <a:t>Realign your prayer life in a more God-centered, others-focused direction.</a:t>
            </a:r>
          </a:p>
          <a:p>
            <a:pPr lvl="1"/>
            <a:r>
              <a:rPr lang="en-US" dirty="0"/>
              <a:t>Confess to God the ways you’ve prayed in self-centered ways. </a:t>
            </a:r>
          </a:p>
          <a:p>
            <a:endParaRPr lang="en-US" dirty="0"/>
          </a:p>
          <a:p>
            <a:endParaRPr lang="en-US" dirty="0"/>
          </a:p>
        </p:txBody>
      </p:sp>
    </p:spTree>
    <p:extLst>
      <p:ext uri="{BB962C8B-B14F-4D97-AF65-F5344CB8AC3E}">
        <p14:creationId xmlns:p14="http://schemas.microsoft.com/office/powerpoint/2010/main" val="428278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4DC-3530-4DC6-91FF-DF1022CF4C7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583F6C9-B030-4E81-81F9-0C1EFA13B750}"/>
              </a:ext>
            </a:extLst>
          </p:cNvPr>
          <p:cNvSpPr>
            <a:spLocks noGrp="1"/>
          </p:cNvSpPr>
          <p:nvPr>
            <p:ph idx="1"/>
          </p:nvPr>
        </p:nvSpPr>
        <p:spPr>
          <a:xfrm>
            <a:off x="838200" y="2041741"/>
            <a:ext cx="10515600" cy="4135221"/>
          </a:xfrm>
        </p:spPr>
        <p:txBody>
          <a:bodyPr/>
          <a:lstStyle/>
          <a:p>
            <a:r>
              <a:rPr lang="en-US" dirty="0"/>
              <a:t>Pray. </a:t>
            </a:r>
          </a:p>
          <a:p>
            <a:pPr lvl="1"/>
            <a:r>
              <a:rPr lang="en-US" dirty="0"/>
              <a:t>If you’re not in a regular discipline of prayer, begin now. </a:t>
            </a:r>
          </a:p>
          <a:p>
            <a:pPr lvl="1"/>
            <a:r>
              <a:rPr lang="en-US" dirty="0"/>
              <a:t>Keep a journal of your prayer requests to ensure you are also praying for the spiritual and physical needs of others. </a:t>
            </a:r>
          </a:p>
          <a:p>
            <a:endParaRPr lang="en-US" dirty="0"/>
          </a:p>
        </p:txBody>
      </p:sp>
    </p:spTree>
    <p:extLst>
      <p:ext uri="{BB962C8B-B14F-4D97-AF65-F5344CB8AC3E}">
        <p14:creationId xmlns:p14="http://schemas.microsoft.com/office/powerpoint/2010/main" val="279551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4DC-3530-4DC6-91FF-DF1022CF4C7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583F6C9-B030-4E81-81F9-0C1EFA13B750}"/>
              </a:ext>
            </a:extLst>
          </p:cNvPr>
          <p:cNvSpPr>
            <a:spLocks noGrp="1"/>
          </p:cNvSpPr>
          <p:nvPr>
            <p:ph idx="1"/>
          </p:nvPr>
        </p:nvSpPr>
        <p:spPr>
          <a:xfrm>
            <a:off x="838200" y="2141951"/>
            <a:ext cx="10515600" cy="4035012"/>
          </a:xfrm>
        </p:spPr>
        <p:txBody>
          <a:bodyPr/>
          <a:lstStyle/>
          <a:p>
            <a:r>
              <a:rPr lang="en-US" dirty="0"/>
              <a:t>Pray together. </a:t>
            </a:r>
          </a:p>
          <a:p>
            <a:pPr lvl="1"/>
            <a:r>
              <a:rPr lang="en-US" dirty="0"/>
              <a:t>The best way to grow in praying together in Christ’s church is by praying together in Christ’s church! </a:t>
            </a:r>
          </a:p>
          <a:p>
            <a:pPr lvl="1"/>
            <a:r>
              <a:rPr lang="en-US" dirty="0"/>
              <a:t>Commit to a regular time to meet and pray with one or two other believers from your Bible study group. </a:t>
            </a:r>
          </a:p>
          <a:p>
            <a:endParaRPr lang="en-US" dirty="0"/>
          </a:p>
        </p:txBody>
      </p:sp>
    </p:spTree>
    <p:extLst>
      <p:ext uri="{BB962C8B-B14F-4D97-AF65-F5344CB8AC3E}">
        <p14:creationId xmlns:p14="http://schemas.microsoft.com/office/powerpoint/2010/main" val="184172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B0229F3-7D07-4921-A759-A15E12D4E6A2}"/>
              </a:ext>
            </a:extLst>
          </p:cNvPr>
          <p:cNvSpPr/>
          <p:nvPr/>
        </p:nvSpPr>
        <p:spPr>
          <a:xfrm>
            <a:off x="8040874" y="4768408"/>
            <a:ext cx="3700022" cy="1108136"/>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48865D6-EC33-45B2-A95D-76704C0577ED}"/>
              </a:ext>
            </a:extLst>
          </p:cNvPr>
          <p:cNvSpPr>
            <a:spLocks noGrp="1"/>
          </p:cNvSpPr>
          <p:nvPr>
            <p:ph type="title"/>
          </p:nvPr>
        </p:nvSpPr>
        <p:spPr>
          <a:xfrm>
            <a:off x="899160" y="304165"/>
            <a:ext cx="10515600" cy="1325563"/>
          </a:xfrm>
        </p:spPr>
        <p:txBody>
          <a:bodyPr/>
          <a:lstStyle/>
          <a:p>
            <a:r>
              <a:rPr lang="en-US" dirty="0"/>
              <a:t>Family Activities</a:t>
            </a:r>
          </a:p>
        </p:txBody>
      </p:sp>
      <p:pic>
        <p:nvPicPr>
          <p:cNvPr id="6" name="Picture 5">
            <a:extLst>
              <a:ext uri="{FF2B5EF4-FFF2-40B4-BE49-F238E27FC236}">
                <a16:creationId xmlns:a16="http://schemas.microsoft.com/office/drawing/2014/main" id="{C16BB9F4-F7B9-4623-9358-E06B09482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7" t="3662" r="2525" b="3351"/>
          <a:stretch/>
        </p:blipFill>
        <p:spPr>
          <a:xfrm rot="297850">
            <a:off x="1477905" y="1684367"/>
            <a:ext cx="2555308" cy="188087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0" name="Speech Bubble: Rectangle with Corners Rounded 9">
            <a:extLst>
              <a:ext uri="{FF2B5EF4-FFF2-40B4-BE49-F238E27FC236}">
                <a16:creationId xmlns:a16="http://schemas.microsoft.com/office/drawing/2014/main" id="{7C7DE06E-BB48-4C02-B0CB-25BA064C24F7}"/>
              </a:ext>
            </a:extLst>
          </p:cNvPr>
          <p:cNvSpPr/>
          <p:nvPr/>
        </p:nvSpPr>
        <p:spPr>
          <a:xfrm>
            <a:off x="2353056" y="4255008"/>
            <a:ext cx="5291328" cy="1926336"/>
          </a:xfrm>
          <a:prstGeom prst="wedgeRoundRectCallout">
            <a:avLst>
              <a:gd name="adj1" fmla="val 68199"/>
              <a:gd name="adj2" fmla="val -369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They told me this was a Word Search.  I can see letters, but the words are hard to find. That </a:t>
            </a:r>
            <a:r>
              <a:rPr lang="en-US" i="1" dirty="0">
                <a:latin typeface="Comic Sans MS" panose="030F0702030302020204" pitchFamily="66" charset="0"/>
              </a:rPr>
              <a:t>Word Search Lady</a:t>
            </a:r>
            <a:r>
              <a:rPr lang="en-US" dirty="0">
                <a:latin typeface="Comic Sans MS" panose="030F0702030302020204" pitchFamily="66" charset="0"/>
              </a:rPr>
              <a:t> told me there’s help and other “instructive” activities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3"/>
              </a:rPr>
              <a:t>https://tinyurl.com/y4bu29vp</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rPr>
              <a:t> </a:t>
            </a:r>
          </a:p>
        </p:txBody>
      </p:sp>
      <p:pic>
        <p:nvPicPr>
          <p:cNvPr id="12" name="Picture 11">
            <a:extLst>
              <a:ext uri="{FF2B5EF4-FFF2-40B4-BE49-F238E27FC236}">
                <a16:creationId xmlns:a16="http://schemas.microsoft.com/office/drawing/2014/main" id="{E3F94D2F-D08A-4114-A333-2B9B32E35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6915">
            <a:off x="8583168" y="3363010"/>
            <a:ext cx="3998976" cy="2174443"/>
          </a:xfrm>
          <a:prstGeom prst="rect">
            <a:avLst/>
          </a:prstGeom>
        </p:spPr>
      </p:pic>
      <p:cxnSp>
        <p:nvCxnSpPr>
          <p:cNvPr id="14" name="Straight Connector 13">
            <a:extLst>
              <a:ext uri="{FF2B5EF4-FFF2-40B4-BE49-F238E27FC236}">
                <a16:creationId xmlns:a16="http://schemas.microsoft.com/office/drawing/2014/main" id="{8DE53F89-FCEF-470D-8023-BD67B7FF5145}"/>
              </a:ext>
            </a:extLst>
          </p:cNvPr>
          <p:cNvCxnSpPr>
            <a:cxnSpLocks/>
          </p:cNvCxnSpPr>
          <p:nvPr/>
        </p:nvCxnSpPr>
        <p:spPr>
          <a:xfrm>
            <a:off x="3486912" y="1780032"/>
            <a:ext cx="5437632" cy="14630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968E2D-E19D-4EEB-985D-AF79800C7461}"/>
              </a:ext>
            </a:extLst>
          </p:cNvPr>
          <p:cNvCxnSpPr>
            <a:cxnSpLocks/>
          </p:cNvCxnSpPr>
          <p:nvPr/>
        </p:nvCxnSpPr>
        <p:spPr>
          <a:xfrm>
            <a:off x="3145536" y="1840992"/>
            <a:ext cx="5498592" cy="151180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BD13CA6A-FA52-4E86-BB31-1710AC744682}"/>
              </a:ext>
            </a:extLst>
          </p:cNvPr>
          <p:cNvSpPr/>
          <p:nvPr/>
        </p:nvSpPr>
        <p:spPr>
          <a:xfrm rot="21349906">
            <a:off x="2852928" y="1621537"/>
            <a:ext cx="670560" cy="195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92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Pray for One Another</a:t>
            </a:r>
          </a:p>
        </p:txBody>
      </p:sp>
      <p:sp>
        <p:nvSpPr>
          <p:cNvPr id="3" name="Subtitle 2"/>
          <p:cNvSpPr>
            <a:spLocks noGrp="1"/>
          </p:cNvSpPr>
          <p:nvPr>
            <p:ph type="subTitle" idx="1"/>
          </p:nvPr>
        </p:nvSpPr>
        <p:spPr>
          <a:xfrm>
            <a:off x="1524000" y="3859480"/>
            <a:ext cx="9144000" cy="1398319"/>
          </a:xfrm>
        </p:spPr>
        <p:txBody>
          <a:bodyPr/>
          <a:lstStyle/>
          <a:p>
            <a:r>
              <a:rPr lang="en-US" dirty="0"/>
              <a:t>August 2</a:t>
            </a:r>
          </a:p>
        </p:txBody>
      </p:sp>
    </p:spTree>
    <p:extLst>
      <p:ext uri="{BB962C8B-B14F-4D97-AF65-F5344CB8AC3E}">
        <p14:creationId xmlns:p14="http://schemas.microsoft.com/office/powerpoint/2010/main" val="235620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F85-4BFE-4019-A211-B8CAB2756D25}"/>
              </a:ext>
            </a:extLst>
          </p:cNvPr>
          <p:cNvSpPr>
            <a:spLocks noGrp="1"/>
          </p:cNvSpPr>
          <p:nvPr>
            <p:ph type="title"/>
          </p:nvPr>
        </p:nvSpPr>
        <p:spPr/>
        <p:txBody>
          <a:bodyPr/>
          <a:lstStyle/>
          <a:p>
            <a:r>
              <a:rPr lang="en-US" dirty="0"/>
              <a:t>Video Introduction</a:t>
            </a:r>
          </a:p>
        </p:txBody>
      </p:sp>
      <p:pic>
        <p:nvPicPr>
          <p:cNvPr id="5" name="Picture 4">
            <a:hlinkClick r:id="rId2"/>
            <a:extLst>
              <a:ext uri="{FF2B5EF4-FFF2-40B4-BE49-F238E27FC236}">
                <a16:creationId xmlns:a16="http://schemas.microsoft.com/office/drawing/2014/main" id="{7E02B1C3-9B01-4BF3-887B-E2E89D9B9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248" y="1413263"/>
            <a:ext cx="6127011" cy="5005250"/>
          </a:xfrm>
          <a:prstGeom prst="rect">
            <a:avLst/>
          </a:prstGeom>
        </p:spPr>
      </p:pic>
      <p:sp>
        <p:nvSpPr>
          <p:cNvPr id="6" name="TextBox 5">
            <a:extLst>
              <a:ext uri="{FF2B5EF4-FFF2-40B4-BE49-F238E27FC236}">
                <a16:creationId xmlns:a16="http://schemas.microsoft.com/office/drawing/2014/main" id="{C62CA2BE-E616-493A-ABC5-49EFA58F2DCE}"/>
              </a:ext>
            </a:extLst>
          </p:cNvPr>
          <p:cNvSpPr txBox="1"/>
          <p:nvPr/>
        </p:nvSpPr>
        <p:spPr>
          <a:xfrm>
            <a:off x="4631377" y="5925788"/>
            <a:ext cx="2921330"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227570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33996-0F2C-477E-B3EE-636D5FE21620}"/>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B3C8119B-DC41-4B1D-B253-345B8151D5CD}"/>
              </a:ext>
            </a:extLst>
          </p:cNvPr>
          <p:cNvSpPr>
            <a:spLocks noGrp="1"/>
          </p:cNvSpPr>
          <p:nvPr>
            <p:ph idx="1"/>
          </p:nvPr>
        </p:nvSpPr>
        <p:spPr/>
        <p:txBody>
          <a:bodyPr/>
          <a:lstStyle/>
          <a:p>
            <a:r>
              <a:rPr lang="en-US" dirty="0"/>
              <a:t>When have you really enjoyed being a part of a group?</a:t>
            </a:r>
          </a:p>
          <a:p>
            <a:r>
              <a:rPr lang="en-US" dirty="0">
                <a:solidFill>
                  <a:srgbClr val="C00000"/>
                </a:solidFill>
              </a:rPr>
              <a:t>Our relationships are strengthened when we do fun things together as a group.</a:t>
            </a:r>
          </a:p>
          <a:p>
            <a:pPr lvl="1"/>
            <a:r>
              <a:rPr lang="en-US" dirty="0">
                <a:solidFill>
                  <a:srgbClr val="C00000"/>
                </a:solidFill>
              </a:rPr>
              <a:t>Our own lives are enriched when we pray as a group.</a:t>
            </a:r>
          </a:p>
          <a:p>
            <a:pPr lvl="1"/>
            <a:r>
              <a:rPr lang="en-US" dirty="0">
                <a:solidFill>
                  <a:srgbClr val="C00000"/>
                </a:solidFill>
              </a:rPr>
              <a:t>More important, the Church is strengthened as we pray.</a:t>
            </a:r>
          </a:p>
          <a:p>
            <a:endParaRPr lang="en-US" dirty="0"/>
          </a:p>
          <a:p>
            <a:endParaRPr lang="en-US" dirty="0"/>
          </a:p>
        </p:txBody>
      </p:sp>
      <p:grpSp>
        <p:nvGrpSpPr>
          <p:cNvPr id="2" name="Group 1">
            <a:extLst>
              <a:ext uri="{FF2B5EF4-FFF2-40B4-BE49-F238E27FC236}">
                <a16:creationId xmlns:a16="http://schemas.microsoft.com/office/drawing/2014/main" id="{DBF3173E-6A18-4DD0-AE2B-88251B381862}"/>
              </a:ext>
            </a:extLst>
          </p:cNvPr>
          <p:cNvGrpSpPr/>
          <p:nvPr/>
        </p:nvGrpSpPr>
        <p:grpSpPr>
          <a:xfrm>
            <a:off x="926276" y="2541320"/>
            <a:ext cx="10256884" cy="3182586"/>
            <a:chOff x="926276" y="2541320"/>
            <a:chExt cx="10256884" cy="3182586"/>
          </a:xfrm>
        </p:grpSpPr>
        <p:pic>
          <p:nvPicPr>
            <p:cNvPr id="1026" name="Picture 2" descr="Langley Intramural Softball League Championship">
              <a:extLst>
                <a:ext uri="{FF2B5EF4-FFF2-40B4-BE49-F238E27FC236}">
                  <a16:creationId xmlns:a16="http://schemas.microsoft.com/office/drawing/2014/main" id="{8EC25623-5841-4F5D-8421-FB3D164FC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882" y="3168873"/>
              <a:ext cx="2754086" cy="1967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athedral High School 'Pride of the Irish' Marching Band [… | Flickr">
              <a:extLst>
                <a:ext uri="{FF2B5EF4-FFF2-40B4-BE49-F238E27FC236}">
                  <a16:creationId xmlns:a16="http://schemas.microsoft.com/office/drawing/2014/main" id="{351C2EDE-50F0-489C-96CF-EE0DCC5F12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320" b="17922"/>
            <a:stretch/>
          </p:blipFill>
          <p:spPr bwMode="auto">
            <a:xfrm>
              <a:off x="926276" y="4118393"/>
              <a:ext cx="4027900" cy="160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U.S. Army Soldiers from the 101st Division, 2nd Battalion, 506th Infantry Regiment, 4th Platoon, East African Response Force (EARF), pose for a group photo after the EARF’s best platoon competition at Camp Lemonnier, Djibouti, Oct. 25, 2019. 4th Platoon was the winner of the EARF’s best platoon competition. (U.S. Air Force photo by Staff Sgt. J.D. Strong II">
              <a:extLst>
                <a:ext uri="{FF2B5EF4-FFF2-40B4-BE49-F238E27FC236}">
                  <a16:creationId xmlns:a16="http://schemas.microsoft.com/office/drawing/2014/main" id="{61E5E14D-0EE3-40A0-AB99-E41CEFDB4D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569" y="2541320"/>
              <a:ext cx="2712591" cy="1936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769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C9A4-4B9F-49AD-86A9-65A2480DA684}"/>
              </a:ext>
            </a:extLst>
          </p:cNvPr>
          <p:cNvSpPr>
            <a:spLocks noGrp="1"/>
          </p:cNvSpPr>
          <p:nvPr>
            <p:ph type="title"/>
          </p:nvPr>
        </p:nvSpPr>
        <p:spPr/>
        <p:txBody>
          <a:bodyPr/>
          <a:lstStyle/>
          <a:p>
            <a:pPr algn="l"/>
            <a:r>
              <a:rPr lang="en-US" dirty="0"/>
              <a:t>Listen for Paul’s prayer request.</a:t>
            </a:r>
          </a:p>
        </p:txBody>
      </p:sp>
      <p:sp>
        <p:nvSpPr>
          <p:cNvPr id="3" name="Content Placeholder 2">
            <a:extLst>
              <a:ext uri="{FF2B5EF4-FFF2-40B4-BE49-F238E27FC236}">
                <a16:creationId xmlns:a16="http://schemas.microsoft.com/office/drawing/2014/main" id="{0A145B14-CD95-4B91-9554-6F30DEEF1DC3}"/>
              </a:ext>
            </a:extLst>
          </p:cNvPr>
          <p:cNvSpPr>
            <a:spLocks noGrp="1"/>
          </p:cNvSpPr>
          <p:nvPr>
            <p:ph idx="1"/>
          </p:nvPr>
        </p:nvSpPr>
        <p:spPr>
          <a:xfrm>
            <a:off x="1189971" y="1838151"/>
            <a:ext cx="9975937" cy="4351338"/>
          </a:xfrm>
        </p:spPr>
        <p:txBody>
          <a:bodyPr/>
          <a:lstStyle/>
          <a:p>
            <a:pPr marL="0" indent="0" algn="ctr">
              <a:buNone/>
            </a:pPr>
            <a:r>
              <a:rPr lang="en-US" dirty="0"/>
              <a:t>Ephesians 3:14-17a (NIV)  For this reason I kneel before the Father,  15  from whom his whole family in heaven and on earth derives its name. 16  I pray that out of his glorious riches he may strengthen you with power through his Spirit in your inner being, 17  so that Christ may dwell in your hearts through faith. </a:t>
            </a:r>
          </a:p>
        </p:txBody>
      </p:sp>
      <p:pic>
        <p:nvPicPr>
          <p:cNvPr id="5" name="Picture 4">
            <a:extLst>
              <a:ext uri="{FF2B5EF4-FFF2-40B4-BE49-F238E27FC236}">
                <a16:creationId xmlns:a16="http://schemas.microsoft.com/office/drawing/2014/main" id="{BAC24868-EC08-417D-A730-27BAAABCCB2E}"/>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558011" y="5755530"/>
            <a:ext cx="1752381"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94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177B-ADEE-412A-9023-E425724A485F}"/>
              </a:ext>
            </a:extLst>
          </p:cNvPr>
          <p:cNvSpPr>
            <a:spLocks noGrp="1"/>
          </p:cNvSpPr>
          <p:nvPr>
            <p:ph type="title"/>
          </p:nvPr>
        </p:nvSpPr>
        <p:spPr/>
        <p:txBody>
          <a:bodyPr/>
          <a:lstStyle/>
          <a:p>
            <a:r>
              <a:rPr lang="en-US" dirty="0"/>
              <a:t>Pray for Christ’s Power and Presence</a:t>
            </a:r>
          </a:p>
        </p:txBody>
      </p:sp>
      <p:sp>
        <p:nvSpPr>
          <p:cNvPr id="3" name="Content Placeholder 2">
            <a:extLst>
              <a:ext uri="{FF2B5EF4-FFF2-40B4-BE49-F238E27FC236}">
                <a16:creationId xmlns:a16="http://schemas.microsoft.com/office/drawing/2014/main" id="{E0869656-3555-4C7C-8FD1-E304D5F51138}"/>
              </a:ext>
            </a:extLst>
          </p:cNvPr>
          <p:cNvSpPr>
            <a:spLocks noGrp="1"/>
          </p:cNvSpPr>
          <p:nvPr>
            <p:ph idx="1"/>
          </p:nvPr>
        </p:nvSpPr>
        <p:spPr/>
        <p:txBody>
          <a:bodyPr/>
          <a:lstStyle/>
          <a:p>
            <a:r>
              <a:rPr lang="en-US" dirty="0"/>
              <a:t>What indicates the earnestness and urgency of Paul’s prayer?</a:t>
            </a:r>
          </a:p>
          <a:p>
            <a:r>
              <a:rPr lang="en-US" dirty="0"/>
              <a:t>According to these verses, to whom is God the Father? </a:t>
            </a:r>
          </a:p>
          <a:p>
            <a:r>
              <a:rPr lang="en-US" dirty="0"/>
              <a:t>So, what was Paul’s request?</a:t>
            </a:r>
          </a:p>
          <a:p>
            <a:r>
              <a:rPr lang="en-US" dirty="0"/>
              <a:t> When have you experienced something that was obviously an answer to prayer? </a:t>
            </a:r>
          </a:p>
          <a:p>
            <a:endParaRPr lang="en-US" dirty="0"/>
          </a:p>
        </p:txBody>
      </p:sp>
    </p:spTree>
    <p:extLst>
      <p:ext uri="{BB962C8B-B14F-4D97-AF65-F5344CB8AC3E}">
        <p14:creationId xmlns:p14="http://schemas.microsoft.com/office/powerpoint/2010/main" val="383321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E869-7F25-431F-A1A9-0EC669BB8ABF}"/>
              </a:ext>
            </a:extLst>
          </p:cNvPr>
          <p:cNvSpPr>
            <a:spLocks noGrp="1"/>
          </p:cNvSpPr>
          <p:nvPr>
            <p:ph type="title"/>
          </p:nvPr>
        </p:nvSpPr>
        <p:spPr/>
        <p:txBody>
          <a:bodyPr/>
          <a:lstStyle/>
          <a:p>
            <a:r>
              <a:rPr lang="en-US" dirty="0"/>
              <a:t>Pray for Christ’s Power and Presence</a:t>
            </a:r>
          </a:p>
        </p:txBody>
      </p:sp>
      <p:sp>
        <p:nvSpPr>
          <p:cNvPr id="3" name="Content Placeholder 2">
            <a:extLst>
              <a:ext uri="{FF2B5EF4-FFF2-40B4-BE49-F238E27FC236}">
                <a16:creationId xmlns:a16="http://schemas.microsoft.com/office/drawing/2014/main" id="{A254573E-4843-4D29-9113-5F1C193C0B81}"/>
              </a:ext>
            </a:extLst>
          </p:cNvPr>
          <p:cNvSpPr>
            <a:spLocks noGrp="1"/>
          </p:cNvSpPr>
          <p:nvPr>
            <p:ph idx="1"/>
          </p:nvPr>
        </p:nvSpPr>
        <p:spPr/>
        <p:txBody>
          <a:bodyPr/>
          <a:lstStyle/>
          <a:p>
            <a:r>
              <a:rPr lang="en-US" dirty="0"/>
              <a:t>What is the source and the means by which the believers could be strengthened?</a:t>
            </a:r>
          </a:p>
          <a:p>
            <a:r>
              <a:rPr lang="en-US" dirty="0"/>
              <a:t>Why might these early Christian believers need God’s strength in church life?</a:t>
            </a:r>
          </a:p>
        </p:txBody>
      </p:sp>
    </p:spTree>
    <p:extLst>
      <p:ext uri="{BB962C8B-B14F-4D97-AF65-F5344CB8AC3E}">
        <p14:creationId xmlns:p14="http://schemas.microsoft.com/office/powerpoint/2010/main" val="30957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E869-7F25-431F-A1A9-0EC669BB8ABF}"/>
              </a:ext>
            </a:extLst>
          </p:cNvPr>
          <p:cNvSpPr>
            <a:spLocks noGrp="1"/>
          </p:cNvSpPr>
          <p:nvPr>
            <p:ph type="title"/>
          </p:nvPr>
        </p:nvSpPr>
        <p:spPr/>
        <p:txBody>
          <a:bodyPr/>
          <a:lstStyle/>
          <a:p>
            <a:r>
              <a:rPr lang="en-US" dirty="0"/>
              <a:t>Pray for Christ’s Power and Presence</a:t>
            </a:r>
          </a:p>
        </p:txBody>
      </p:sp>
      <p:sp>
        <p:nvSpPr>
          <p:cNvPr id="3" name="Content Placeholder 2">
            <a:extLst>
              <a:ext uri="{FF2B5EF4-FFF2-40B4-BE49-F238E27FC236}">
                <a16:creationId xmlns:a16="http://schemas.microsoft.com/office/drawing/2014/main" id="{A254573E-4843-4D29-9113-5F1C193C0B81}"/>
              </a:ext>
            </a:extLst>
          </p:cNvPr>
          <p:cNvSpPr>
            <a:spLocks noGrp="1"/>
          </p:cNvSpPr>
          <p:nvPr>
            <p:ph idx="1"/>
          </p:nvPr>
        </p:nvSpPr>
        <p:spPr/>
        <p:txBody>
          <a:bodyPr/>
          <a:lstStyle/>
          <a:p>
            <a:r>
              <a:rPr lang="en-US" dirty="0"/>
              <a:t>Why do </a:t>
            </a:r>
            <a:r>
              <a:rPr lang="en-US" i="1" dirty="0"/>
              <a:t>we</a:t>
            </a:r>
            <a:r>
              <a:rPr lang="en-US" dirty="0"/>
              <a:t> need God’s strength at work in our lives and churches?</a:t>
            </a:r>
          </a:p>
          <a:p>
            <a:r>
              <a:rPr lang="en-US" dirty="0"/>
              <a:t>Note the resource Paul mentions from which God will provide strength … out of his glorious riches.  In what ways should that effect how we pray?</a:t>
            </a:r>
          </a:p>
        </p:txBody>
      </p:sp>
    </p:spTree>
    <p:extLst>
      <p:ext uri="{BB962C8B-B14F-4D97-AF65-F5344CB8AC3E}">
        <p14:creationId xmlns:p14="http://schemas.microsoft.com/office/powerpoint/2010/main" val="6933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8EC6-8012-40EC-BE49-B326C41A709B}"/>
              </a:ext>
            </a:extLst>
          </p:cNvPr>
          <p:cNvSpPr>
            <a:spLocks noGrp="1"/>
          </p:cNvSpPr>
          <p:nvPr>
            <p:ph type="title"/>
          </p:nvPr>
        </p:nvSpPr>
        <p:spPr/>
        <p:txBody>
          <a:bodyPr/>
          <a:lstStyle/>
          <a:p>
            <a:pPr algn="l"/>
            <a:r>
              <a:rPr lang="en-US" dirty="0"/>
              <a:t>Listen for references to love.</a:t>
            </a:r>
          </a:p>
        </p:txBody>
      </p:sp>
      <p:sp>
        <p:nvSpPr>
          <p:cNvPr id="3" name="Content Placeholder 2">
            <a:extLst>
              <a:ext uri="{FF2B5EF4-FFF2-40B4-BE49-F238E27FC236}">
                <a16:creationId xmlns:a16="http://schemas.microsoft.com/office/drawing/2014/main" id="{6889640E-4AA2-40D8-A4FE-EFDEF3EBA33F}"/>
              </a:ext>
            </a:extLst>
          </p:cNvPr>
          <p:cNvSpPr>
            <a:spLocks noGrp="1"/>
          </p:cNvSpPr>
          <p:nvPr>
            <p:ph idx="1"/>
          </p:nvPr>
        </p:nvSpPr>
        <p:spPr/>
        <p:txBody>
          <a:bodyPr/>
          <a:lstStyle/>
          <a:p>
            <a:pPr marL="0" indent="0" algn="ctr">
              <a:buNone/>
            </a:pPr>
            <a:r>
              <a:rPr lang="en-US" dirty="0"/>
              <a:t>Ephesians 3:17b-19 (NIV) And I pray that you, being rooted and established in love, 18  may have power, together with all the saints, to grasp how wide and long and high and deep is the love of Christ, 19  and to know this love that surpasses knowledge--that you may be filled to the measure of all the fullness of God.</a:t>
            </a:r>
          </a:p>
        </p:txBody>
      </p:sp>
      <p:pic>
        <p:nvPicPr>
          <p:cNvPr id="4" name="Picture 3">
            <a:extLst>
              <a:ext uri="{FF2B5EF4-FFF2-40B4-BE49-F238E27FC236}">
                <a16:creationId xmlns:a16="http://schemas.microsoft.com/office/drawing/2014/main" id="{5F3515BE-79C4-4B42-BDC0-58CAA480343B}"/>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558011" y="5755530"/>
            <a:ext cx="1752381"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42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7ADE-FA50-4763-83DA-58B790784092}"/>
              </a:ext>
            </a:extLst>
          </p:cNvPr>
          <p:cNvSpPr>
            <a:spLocks noGrp="1"/>
          </p:cNvSpPr>
          <p:nvPr>
            <p:ph type="title"/>
          </p:nvPr>
        </p:nvSpPr>
        <p:spPr/>
        <p:txBody>
          <a:bodyPr/>
          <a:lstStyle/>
          <a:p>
            <a:r>
              <a:rPr lang="en-US" dirty="0"/>
              <a:t>Pray to Know God’s Love</a:t>
            </a:r>
          </a:p>
        </p:txBody>
      </p:sp>
      <p:sp>
        <p:nvSpPr>
          <p:cNvPr id="3" name="Content Placeholder 2">
            <a:extLst>
              <a:ext uri="{FF2B5EF4-FFF2-40B4-BE49-F238E27FC236}">
                <a16:creationId xmlns:a16="http://schemas.microsoft.com/office/drawing/2014/main" id="{0D9F6AD9-59C3-4D6F-B547-A793589BDB05}"/>
              </a:ext>
            </a:extLst>
          </p:cNvPr>
          <p:cNvSpPr>
            <a:spLocks noGrp="1"/>
          </p:cNvSpPr>
          <p:nvPr>
            <p:ph idx="1"/>
          </p:nvPr>
        </p:nvSpPr>
        <p:spPr/>
        <p:txBody>
          <a:bodyPr/>
          <a:lstStyle/>
          <a:p>
            <a:r>
              <a:rPr lang="en-US" dirty="0"/>
              <a:t>Paul speaks of being “rooted and grounded in love.”  What do you think he had in mind?</a:t>
            </a:r>
          </a:p>
          <a:p>
            <a:r>
              <a:rPr lang="en-US" dirty="0"/>
              <a:t>What does Paul want his readers to comprehend? </a:t>
            </a:r>
          </a:p>
          <a:p>
            <a:r>
              <a:rPr lang="en-US" dirty="0"/>
              <a:t>What does it mean to “know” the love of Christ? </a:t>
            </a:r>
          </a:p>
          <a:p>
            <a:endParaRPr lang="en-US" dirty="0"/>
          </a:p>
        </p:txBody>
      </p:sp>
    </p:spTree>
    <p:extLst>
      <p:ext uri="{BB962C8B-B14F-4D97-AF65-F5344CB8AC3E}">
        <p14:creationId xmlns:p14="http://schemas.microsoft.com/office/powerpoint/2010/main" val="14015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282</TotalTime>
  <Words>793</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We Pray for One Another</vt:lpstr>
      <vt:lpstr>Video Introduction</vt:lpstr>
      <vt:lpstr>Think about it …</vt:lpstr>
      <vt:lpstr>Listen for Paul’s prayer request.</vt:lpstr>
      <vt:lpstr>Pray for Christ’s Power and Presence</vt:lpstr>
      <vt:lpstr>Pray for Christ’s Power and Presence</vt:lpstr>
      <vt:lpstr>Pray for Christ’s Power and Presence</vt:lpstr>
      <vt:lpstr>Listen for references to love.</vt:lpstr>
      <vt:lpstr>Pray to Know God’s Love</vt:lpstr>
      <vt:lpstr>Pray to Know God’s Love</vt:lpstr>
      <vt:lpstr>Listen for extent of God’s power.</vt:lpstr>
      <vt:lpstr>Pray God is Glorified</vt:lpstr>
      <vt:lpstr>Pray God is Glorified</vt:lpstr>
      <vt:lpstr>Application</vt:lpstr>
      <vt:lpstr>Application</vt:lpstr>
      <vt:lpstr>Application</vt:lpstr>
      <vt:lpstr>Family Activities</vt:lpstr>
      <vt:lpstr>We Pray for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Pray for One Another</dc:title>
  <dc:creator>Steve Armstrong</dc:creator>
  <cp:lastModifiedBy>Steve Armstrong</cp:lastModifiedBy>
  <cp:revision>4</cp:revision>
  <dcterms:created xsi:type="dcterms:W3CDTF">2020-07-17T13:10:34Z</dcterms:created>
  <dcterms:modified xsi:type="dcterms:W3CDTF">2020-07-17T17:53:15Z</dcterms:modified>
</cp:coreProperties>
</file>