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6" d="100"/>
          <a:sy n="86" d="100"/>
        </p:scale>
        <p:origin x="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000" b="-7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schemeClr>
              </a:gs>
              <a:gs pos="55000">
                <a:schemeClr val="accent1">
                  <a:lumMod val="45000"/>
                  <a:lumOff val="55000"/>
                  <a:alpha val="91000"/>
                </a:schemeClr>
              </a:gs>
              <a:gs pos="85000">
                <a:schemeClr val="accent1">
                  <a:lumMod val="45000"/>
                  <a:lumOff val="55000"/>
                  <a:alpha val="69000"/>
                </a:schemeClr>
              </a:gs>
              <a:gs pos="100000">
                <a:schemeClr val="accent1">
                  <a:lumMod val="30000"/>
                  <a:lumOff val="70000"/>
                  <a:alpha val="81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atch.liberty.edu/media/t/1_jfzpzv3e"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s://tinyurl.com/2p98a7z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Pitfall of Injustice</a:t>
            </a:r>
          </a:p>
        </p:txBody>
      </p:sp>
      <p:sp>
        <p:nvSpPr>
          <p:cNvPr id="3" name="Subtitle 2"/>
          <p:cNvSpPr>
            <a:spLocks noGrp="1"/>
          </p:cNvSpPr>
          <p:nvPr>
            <p:ph type="subTitle" idx="1"/>
          </p:nvPr>
        </p:nvSpPr>
        <p:spPr>
          <a:xfrm>
            <a:off x="1524000" y="4037610"/>
            <a:ext cx="9144000" cy="1220190"/>
          </a:xfrm>
        </p:spPr>
        <p:txBody>
          <a:bodyPr/>
          <a:lstStyle/>
          <a:p>
            <a:r>
              <a:rPr lang="en-US" dirty="0"/>
              <a:t>February 6</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8E6F-C143-4678-A26D-50FF2B317EE6}"/>
              </a:ext>
            </a:extLst>
          </p:cNvPr>
          <p:cNvSpPr>
            <a:spLocks noGrp="1"/>
          </p:cNvSpPr>
          <p:nvPr>
            <p:ph type="title"/>
          </p:nvPr>
        </p:nvSpPr>
        <p:spPr/>
        <p:txBody>
          <a:bodyPr/>
          <a:lstStyle/>
          <a:p>
            <a:pPr algn="l"/>
            <a:r>
              <a:rPr lang="en-US" dirty="0"/>
              <a:t>Listen for two dreamers.</a:t>
            </a:r>
          </a:p>
        </p:txBody>
      </p:sp>
      <p:sp>
        <p:nvSpPr>
          <p:cNvPr id="3" name="Content Placeholder 2">
            <a:extLst>
              <a:ext uri="{FF2B5EF4-FFF2-40B4-BE49-F238E27FC236}">
                <a16:creationId xmlns:a16="http://schemas.microsoft.com/office/drawing/2014/main" id="{A73267AF-85E5-421B-B7EA-2A823B5B2472}"/>
              </a:ext>
            </a:extLst>
          </p:cNvPr>
          <p:cNvSpPr>
            <a:spLocks noGrp="1"/>
          </p:cNvSpPr>
          <p:nvPr>
            <p:ph idx="1"/>
          </p:nvPr>
        </p:nvSpPr>
        <p:spPr>
          <a:xfrm>
            <a:off x="1082597" y="1690688"/>
            <a:ext cx="10026805" cy="4351338"/>
          </a:xfrm>
        </p:spPr>
        <p:txBody>
          <a:bodyPr/>
          <a:lstStyle/>
          <a:p>
            <a:pPr marL="0" indent="0" algn="ctr">
              <a:buNone/>
            </a:pPr>
            <a:r>
              <a:rPr lang="en-US" dirty="0"/>
              <a:t>the next morning, he saw that they were dejected. 7  So he asked Pharaoh's officials who were in custody with him in his master's house, "Why are your faces so sad today?" 8  "We both had dreams," they answered, "but there is no one to interpret them." Then Joseph said to them, "Do not interpretations belong to God? Tell me your dreams."</a:t>
            </a:r>
          </a:p>
        </p:txBody>
      </p:sp>
      <p:pic>
        <p:nvPicPr>
          <p:cNvPr id="4" name="Picture 3">
            <a:extLst>
              <a:ext uri="{FF2B5EF4-FFF2-40B4-BE49-F238E27FC236}">
                <a16:creationId xmlns:a16="http://schemas.microsoft.com/office/drawing/2014/main" id="{251D0B96-5914-4E7F-8DD8-F2301D221828}"/>
              </a:ext>
            </a:extLst>
          </p:cNvPr>
          <p:cNvPicPr>
            <a:picLocks noChangeAspect="1"/>
          </p:cNvPicPr>
          <p:nvPr/>
        </p:nvPicPr>
        <p:blipFill>
          <a:blip r:embed="rId2"/>
          <a:stretch>
            <a:fillRect/>
          </a:stretch>
        </p:blipFill>
        <p:spPr>
          <a:xfrm>
            <a:off x="4892468" y="5954751"/>
            <a:ext cx="2225349" cy="3585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7709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92B4B-4D2C-4BFD-A10A-6BEE74B1C713}"/>
              </a:ext>
            </a:extLst>
          </p:cNvPr>
          <p:cNvSpPr>
            <a:spLocks noGrp="1"/>
          </p:cNvSpPr>
          <p:nvPr>
            <p:ph type="title"/>
          </p:nvPr>
        </p:nvSpPr>
        <p:spPr/>
        <p:txBody>
          <a:bodyPr/>
          <a:lstStyle/>
          <a:p>
            <a:r>
              <a:rPr lang="en-US" dirty="0"/>
              <a:t>Don’t Take It Out on Others</a:t>
            </a:r>
          </a:p>
        </p:txBody>
      </p:sp>
      <p:sp>
        <p:nvSpPr>
          <p:cNvPr id="3" name="Content Placeholder 2">
            <a:extLst>
              <a:ext uri="{FF2B5EF4-FFF2-40B4-BE49-F238E27FC236}">
                <a16:creationId xmlns:a16="http://schemas.microsoft.com/office/drawing/2014/main" id="{7BFCCA7E-64FF-491F-A830-4B5F3442411E}"/>
              </a:ext>
            </a:extLst>
          </p:cNvPr>
          <p:cNvSpPr>
            <a:spLocks noGrp="1"/>
          </p:cNvSpPr>
          <p:nvPr>
            <p:ph idx="1"/>
          </p:nvPr>
        </p:nvSpPr>
        <p:spPr/>
        <p:txBody>
          <a:bodyPr/>
          <a:lstStyle/>
          <a:p>
            <a:r>
              <a:rPr lang="en-US" dirty="0"/>
              <a:t>In addition to being in prison, what else caused two new prisoners to be troubled?</a:t>
            </a:r>
          </a:p>
          <a:p>
            <a:r>
              <a:rPr lang="en-US" dirty="0"/>
              <a:t>What words or actions suggest Joseph was sensitive to and concerned about their well-being?</a:t>
            </a:r>
          </a:p>
          <a:p>
            <a:r>
              <a:rPr lang="en-US" dirty="0"/>
              <a:t>What did Joseph say about dreams? </a:t>
            </a:r>
          </a:p>
        </p:txBody>
      </p:sp>
    </p:spTree>
    <p:extLst>
      <p:ext uri="{BB962C8B-B14F-4D97-AF65-F5344CB8AC3E}">
        <p14:creationId xmlns:p14="http://schemas.microsoft.com/office/powerpoint/2010/main" val="261575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265E-5926-43C2-97F5-5570E351B029}"/>
              </a:ext>
            </a:extLst>
          </p:cNvPr>
          <p:cNvSpPr>
            <a:spLocks noGrp="1"/>
          </p:cNvSpPr>
          <p:nvPr>
            <p:ph type="title"/>
          </p:nvPr>
        </p:nvSpPr>
        <p:spPr/>
        <p:txBody>
          <a:bodyPr/>
          <a:lstStyle/>
          <a:p>
            <a:r>
              <a:rPr lang="en-US" dirty="0"/>
              <a:t>Don’t Take It Out on Others</a:t>
            </a:r>
          </a:p>
        </p:txBody>
      </p:sp>
      <p:sp>
        <p:nvSpPr>
          <p:cNvPr id="3" name="Content Placeholder 2">
            <a:extLst>
              <a:ext uri="{FF2B5EF4-FFF2-40B4-BE49-F238E27FC236}">
                <a16:creationId xmlns:a16="http://schemas.microsoft.com/office/drawing/2014/main" id="{B10397EF-C47F-4331-A7AB-E0E920FF34BA}"/>
              </a:ext>
            </a:extLst>
          </p:cNvPr>
          <p:cNvSpPr>
            <a:spLocks noGrp="1"/>
          </p:cNvSpPr>
          <p:nvPr>
            <p:ph idx="1"/>
          </p:nvPr>
        </p:nvSpPr>
        <p:spPr/>
        <p:txBody>
          <a:bodyPr/>
          <a:lstStyle/>
          <a:p>
            <a:r>
              <a:rPr lang="en-US" dirty="0"/>
              <a:t>How might Joseph have begun to recognize that he was in prison for a purpose?</a:t>
            </a:r>
          </a:p>
          <a:p>
            <a:r>
              <a:rPr lang="en-US" dirty="0"/>
              <a:t>What are some ways we can demonstrate God’s concern to others, especially when we are struggling with some life event?</a:t>
            </a:r>
          </a:p>
        </p:txBody>
      </p:sp>
    </p:spTree>
    <p:extLst>
      <p:ext uri="{BB962C8B-B14F-4D97-AF65-F5344CB8AC3E}">
        <p14:creationId xmlns:p14="http://schemas.microsoft.com/office/powerpoint/2010/main" val="301519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E5B8-08A5-4337-B05C-1DD0A61DF62B}"/>
              </a:ext>
            </a:extLst>
          </p:cNvPr>
          <p:cNvSpPr>
            <a:spLocks noGrp="1"/>
          </p:cNvSpPr>
          <p:nvPr>
            <p:ph type="title"/>
          </p:nvPr>
        </p:nvSpPr>
        <p:spPr/>
        <p:txBody>
          <a:bodyPr/>
          <a:lstStyle/>
          <a:p>
            <a:pPr algn="l"/>
            <a:r>
              <a:rPr lang="en-US" dirty="0"/>
              <a:t>Listen for who is forgetful.</a:t>
            </a:r>
          </a:p>
        </p:txBody>
      </p:sp>
      <p:sp>
        <p:nvSpPr>
          <p:cNvPr id="3" name="Content Placeholder 2">
            <a:extLst>
              <a:ext uri="{FF2B5EF4-FFF2-40B4-BE49-F238E27FC236}">
                <a16:creationId xmlns:a16="http://schemas.microsoft.com/office/drawing/2014/main" id="{CF8FB85B-09F4-4890-A471-783622077D52}"/>
              </a:ext>
            </a:extLst>
          </p:cNvPr>
          <p:cNvSpPr>
            <a:spLocks noGrp="1"/>
          </p:cNvSpPr>
          <p:nvPr>
            <p:ph idx="1"/>
          </p:nvPr>
        </p:nvSpPr>
        <p:spPr>
          <a:xfrm>
            <a:off x="1683833" y="1803323"/>
            <a:ext cx="9112405" cy="4351338"/>
          </a:xfrm>
        </p:spPr>
        <p:txBody>
          <a:bodyPr/>
          <a:lstStyle/>
          <a:p>
            <a:pPr marL="0" indent="0" algn="ctr">
              <a:buNone/>
            </a:pPr>
            <a:r>
              <a:rPr lang="en-US" dirty="0"/>
              <a:t>Genesis 40:20-23 (NIV)   Now the third day was Pharaoh's birthday, and he gave a feast for all his officials. He lifted up the heads of the chief cupbearer and the chief baker in the presence of his officials: 21  He restored the chief cupbearer </a:t>
            </a:r>
          </a:p>
        </p:txBody>
      </p:sp>
    </p:spTree>
    <p:extLst>
      <p:ext uri="{BB962C8B-B14F-4D97-AF65-F5344CB8AC3E}">
        <p14:creationId xmlns:p14="http://schemas.microsoft.com/office/powerpoint/2010/main" val="91187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E5B8-08A5-4337-B05C-1DD0A61DF62B}"/>
              </a:ext>
            </a:extLst>
          </p:cNvPr>
          <p:cNvSpPr>
            <a:spLocks noGrp="1"/>
          </p:cNvSpPr>
          <p:nvPr>
            <p:ph type="title"/>
          </p:nvPr>
        </p:nvSpPr>
        <p:spPr/>
        <p:txBody>
          <a:bodyPr/>
          <a:lstStyle/>
          <a:p>
            <a:pPr algn="l"/>
            <a:r>
              <a:rPr lang="en-US" dirty="0"/>
              <a:t>Listen for who is forgetful.</a:t>
            </a:r>
          </a:p>
        </p:txBody>
      </p:sp>
      <p:sp>
        <p:nvSpPr>
          <p:cNvPr id="3" name="Content Placeholder 2">
            <a:extLst>
              <a:ext uri="{FF2B5EF4-FFF2-40B4-BE49-F238E27FC236}">
                <a16:creationId xmlns:a16="http://schemas.microsoft.com/office/drawing/2014/main" id="{CF8FB85B-09F4-4890-A471-783622077D52}"/>
              </a:ext>
            </a:extLst>
          </p:cNvPr>
          <p:cNvSpPr>
            <a:spLocks noGrp="1"/>
          </p:cNvSpPr>
          <p:nvPr>
            <p:ph idx="1"/>
          </p:nvPr>
        </p:nvSpPr>
        <p:spPr>
          <a:xfrm>
            <a:off x="1683833" y="1803323"/>
            <a:ext cx="9112405" cy="4351338"/>
          </a:xfrm>
        </p:spPr>
        <p:txBody>
          <a:bodyPr/>
          <a:lstStyle/>
          <a:p>
            <a:pPr marL="0" indent="0" algn="ctr">
              <a:buNone/>
            </a:pPr>
            <a:r>
              <a:rPr lang="en-US" dirty="0"/>
              <a:t>to his position, so that he once again put the cup into Pharaoh's hand, 22  but he hanged the chief baker, just as Joseph had said to them in his interpretation. 23  The chief cupbearer, however, did not remember Joseph; he forgot him.</a:t>
            </a:r>
          </a:p>
        </p:txBody>
      </p:sp>
      <p:pic>
        <p:nvPicPr>
          <p:cNvPr id="4" name="Picture 3">
            <a:extLst>
              <a:ext uri="{FF2B5EF4-FFF2-40B4-BE49-F238E27FC236}">
                <a16:creationId xmlns:a16="http://schemas.microsoft.com/office/drawing/2014/main" id="{006EFAC3-F017-4F41-9DC6-AA91BB83C3FF}"/>
              </a:ext>
            </a:extLst>
          </p:cNvPr>
          <p:cNvPicPr>
            <a:picLocks noChangeAspect="1"/>
          </p:cNvPicPr>
          <p:nvPr/>
        </p:nvPicPr>
        <p:blipFill>
          <a:blip r:embed="rId2"/>
          <a:stretch>
            <a:fillRect/>
          </a:stretch>
        </p:blipFill>
        <p:spPr>
          <a:xfrm>
            <a:off x="4983325" y="5542156"/>
            <a:ext cx="2225349" cy="3585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12696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71BFC-6DBF-4D3F-8EF5-24E78003A18B}"/>
              </a:ext>
            </a:extLst>
          </p:cNvPr>
          <p:cNvSpPr>
            <a:spLocks noGrp="1"/>
          </p:cNvSpPr>
          <p:nvPr>
            <p:ph type="title"/>
          </p:nvPr>
        </p:nvSpPr>
        <p:spPr/>
        <p:txBody>
          <a:bodyPr/>
          <a:lstStyle/>
          <a:p>
            <a:r>
              <a:rPr lang="en-US" dirty="0"/>
              <a:t>Don’t Get Discouraged</a:t>
            </a:r>
          </a:p>
        </p:txBody>
      </p:sp>
      <p:sp>
        <p:nvSpPr>
          <p:cNvPr id="3" name="Content Placeholder 2">
            <a:extLst>
              <a:ext uri="{FF2B5EF4-FFF2-40B4-BE49-F238E27FC236}">
                <a16:creationId xmlns:a16="http://schemas.microsoft.com/office/drawing/2014/main" id="{98F859C1-F63C-4AA5-9057-32E83EDBE1D9}"/>
              </a:ext>
            </a:extLst>
          </p:cNvPr>
          <p:cNvSpPr>
            <a:spLocks noGrp="1"/>
          </p:cNvSpPr>
          <p:nvPr>
            <p:ph idx="1"/>
          </p:nvPr>
        </p:nvSpPr>
        <p:spPr/>
        <p:txBody>
          <a:bodyPr/>
          <a:lstStyle/>
          <a:p>
            <a:r>
              <a:rPr lang="en-US" dirty="0"/>
              <a:t>What happened at Pharaoh’s birthday party? </a:t>
            </a:r>
          </a:p>
          <a:p>
            <a:r>
              <a:rPr lang="en-US" dirty="0"/>
              <a:t>What did the chief cupbearer not do?  	</a:t>
            </a:r>
          </a:p>
          <a:p>
            <a:pPr lvl="1"/>
            <a:r>
              <a:rPr lang="en-US" dirty="0"/>
              <a:t>Why?</a:t>
            </a:r>
          </a:p>
          <a:p>
            <a:r>
              <a:rPr lang="en-US" dirty="0"/>
              <a:t>Why did Joseph have good reason to be disappointed? </a:t>
            </a:r>
          </a:p>
          <a:p>
            <a:endParaRPr lang="en-US" dirty="0"/>
          </a:p>
        </p:txBody>
      </p:sp>
    </p:spTree>
    <p:extLst>
      <p:ext uri="{BB962C8B-B14F-4D97-AF65-F5344CB8AC3E}">
        <p14:creationId xmlns:p14="http://schemas.microsoft.com/office/powerpoint/2010/main" val="334472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FA5C6-0219-4042-8B8C-2BA8A63DD258}"/>
              </a:ext>
            </a:extLst>
          </p:cNvPr>
          <p:cNvSpPr>
            <a:spLocks noGrp="1"/>
          </p:cNvSpPr>
          <p:nvPr>
            <p:ph type="title"/>
          </p:nvPr>
        </p:nvSpPr>
        <p:spPr/>
        <p:txBody>
          <a:bodyPr/>
          <a:lstStyle/>
          <a:p>
            <a:r>
              <a:rPr lang="en-US" dirty="0"/>
              <a:t>Don’t Get Discouraged</a:t>
            </a:r>
          </a:p>
        </p:txBody>
      </p:sp>
      <p:sp>
        <p:nvSpPr>
          <p:cNvPr id="3" name="Content Placeholder 2">
            <a:extLst>
              <a:ext uri="{FF2B5EF4-FFF2-40B4-BE49-F238E27FC236}">
                <a16:creationId xmlns:a16="http://schemas.microsoft.com/office/drawing/2014/main" id="{2C53F1BE-640D-4A38-8711-7528360A233A}"/>
              </a:ext>
            </a:extLst>
          </p:cNvPr>
          <p:cNvSpPr>
            <a:spLocks noGrp="1"/>
          </p:cNvSpPr>
          <p:nvPr>
            <p:ph idx="1"/>
          </p:nvPr>
        </p:nvSpPr>
        <p:spPr/>
        <p:txBody>
          <a:bodyPr/>
          <a:lstStyle/>
          <a:p>
            <a:r>
              <a:rPr lang="en-US" dirty="0"/>
              <a:t>How can we manage disappointment, anger, resentment, and sadness when we have not been treated fairly or let down by others?</a:t>
            </a:r>
          </a:p>
          <a:p>
            <a:r>
              <a:rPr lang="en-US" dirty="0"/>
              <a:t>How can we be encouraged to keep doing what God has gifted us to do, even when you receive little or no credit for it?</a:t>
            </a:r>
          </a:p>
        </p:txBody>
      </p:sp>
    </p:spTree>
    <p:extLst>
      <p:ext uri="{BB962C8B-B14F-4D97-AF65-F5344CB8AC3E}">
        <p14:creationId xmlns:p14="http://schemas.microsoft.com/office/powerpoint/2010/main" val="75387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A4EF-B2A1-4878-BC2C-5725A92C7608}"/>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6EB370CE-6118-4E34-BAD4-F19C8688CAC8}"/>
              </a:ext>
            </a:extLst>
          </p:cNvPr>
          <p:cNvSpPr>
            <a:spLocks noGrp="1"/>
          </p:cNvSpPr>
          <p:nvPr>
            <p:ph idx="1"/>
          </p:nvPr>
        </p:nvSpPr>
        <p:spPr/>
        <p:txBody>
          <a:bodyPr>
            <a:normAutofit/>
          </a:bodyPr>
          <a:lstStyle/>
          <a:p>
            <a:r>
              <a:rPr lang="en-US" dirty="0"/>
              <a:t>Pray. </a:t>
            </a:r>
          </a:p>
          <a:p>
            <a:pPr lvl="1"/>
            <a:r>
              <a:rPr lang="en-US" dirty="0"/>
              <a:t>Pray for patience. </a:t>
            </a:r>
          </a:p>
          <a:p>
            <a:pPr lvl="1"/>
            <a:r>
              <a:rPr lang="en-US" dirty="0"/>
              <a:t>Patience is a Fruit of the Holy Spirit at work in your life. </a:t>
            </a:r>
          </a:p>
          <a:p>
            <a:pPr lvl="1"/>
            <a:r>
              <a:rPr lang="en-US" dirty="0"/>
              <a:t>Pay attention to situations this week where you tend to lose your patience. </a:t>
            </a:r>
          </a:p>
          <a:p>
            <a:pPr lvl="1"/>
            <a:r>
              <a:rPr lang="en-US" dirty="0"/>
              <a:t>Ask the Holy Spirit to help you endure patiently in these moments.</a:t>
            </a:r>
          </a:p>
          <a:p>
            <a:endParaRPr lang="en-US" dirty="0"/>
          </a:p>
        </p:txBody>
      </p:sp>
    </p:spTree>
    <p:extLst>
      <p:ext uri="{BB962C8B-B14F-4D97-AF65-F5344CB8AC3E}">
        <p14:creationId xmlns:p14="http://schemas.microsoft.com/office/powerpoint/2010/main" val="3801243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A4EF-B2A1-4878-BC2C-5725A92C7608}"/>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6EB370CE-6118-4E34-BAD4-F19C8688CAC8}"/>
              </a:ext>
            </a:extLst>
          </p:cNvPr>
          <p:cNvSpPr>
            <a:spLocks noGrp="1"/>
          </p:cNvSpPr>
          <p:nvPr>
            <p:ph idx="1"/>
          </p:nvPr>
        </p:nvSpPr>
        <p:spPr>
          <a:xfrm>
            <a:off x="838200" y="2207941"/>
            <a:ext cx="10515600" cy="3969022"/>
          </a:xfrm>
        </p:spPr>
        <p:txBody>
          <a:bodyPr/>
          <a:lstStyle/>
          <a:p>
            <a:r>
              <a:rPr lang="en-US" dirty="0"/>
              <a:t>Write. </a:t>
            </a:r>
          </a:p>
          <a:p>
            <a:pPr lvl="1"/>
            <a:r>
              <a:rPr lang="en-US" dirty="0"/>
              <a:t>Write an inspiring Bible verse on a sticky note and attach it to your computer. </a:t>
            </a:r>
          </a:p>
          <a:p>
            <a:pPr lvl="1"/>
            <a:r>
              <a:rPr lang="en-US" dirty="0"/>
              <a:t>Every time you’re tempted to whine about your circumstances, pray that verse.</a:t>
            </a:r>
          </a:p>
          <a:p>
            <a:endParaRPr lang="en-US" dirty="0"/>
          </a:p>
        </p:txBody>
      </p:sp>
    </p:spTree>
    <p:extLst>
      <p:ext uri="{BB962C8B-B14F-4D97-AF65-F5344CB8AC3E}">
        <p14:creationId xmlns:p14="http://schemas.microsoft.com/office/powerpoint/2010/main" val="2382975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A4EF-B2A1-4878-BC2C-5725A92C7608}"/>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6EB370CE-6118-4E34-BAD4-F19C8688CAC8}"/>
              </a:ext>
            </a:extLst>
          </p:cNvPr>
          <p:cNvSpPr>
            <a:spLocks noGrp="1"/>
          </p:cNvSpPr>
          <p:nvPr>
            <p:ph idx="1"/>
          </p:nvPr>
        </p:nvSpPr>
        <p:spPr>
          <a:xfrm>
            <a:off x="838200" y="1996067"/>
            <a:ext cx="10515600" cy="4180895"/>
          </a:xfrm>
        </p:spPr>
        <p:txBody>
          <a:bodyPr/>
          <a:lstStyle/>
          <a:p>
            <a:r>
              <a:rPr lang="en-US" dirty="0"/>
              <a:t>Read. </a:t>
            </a:r>
          </a:p>
          <a:p>
            <a:pPr lvl="1"/>
            <a:r>
              <a:rPr lang="en-US" dirty="0"/>
              <a:t>Read through a great devotional book this month, like </a:t>
            </a:r>
            <a:r>
              <a:rPr lang="en-US" i="1" dirty="0"/>
              <a:t>Experiencing God </a:t>
            </a:r>
            <a:r>
              <a:rPr lang="en-US" dirty="0"/>
              <a:t>or </a:t>
            </a:r>
            <a:r>
              <a:rPr lang="en-US" i="1" dirty="0"/>
              <a:t>The Pursuit of God</a:t>
            </a:r>
            <a:r>
              <a:rPr lang="en-US" dirty="0"/>
              <a:t>. </a:t>
            </a:r>
          </a:p>
          <a:p>
            <a:pPr lvl="1"/>
            <a:r>
              <a:rPr lang="en-US" dirty="0"/>
              <a:t>Draw from the well of others. </a:t>
            </a:r>
          </a:p>
          <a:p>
            <a:endParaRPr lang="en-US" dirty="0"/>
          </a:p>
        </p:txBody>
      </p:sp>
    </p:spTree>
    <p:extLst>
      <p:ext uri="{BB962C8B-B14F-4D97-AF65-F5344CB8AC3E}">
        <p14:creationId xmlns:p14="http://schemas.microsoft.com/office/powerpoint/2010/main" val="418580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4BBF-CD9D-428F-BABB-17FBBB56F97D}"/>
              </a:ext>
            </a:extLst>
          </p:cNvPr>
          <p:cNvSpPr>
            <a:spLocks noGrp="1"/>
          </p:cNvSpPr>
          <p:nvPr>
            <p:ph type="title"/>
          </p:nvPr>
        </p:nvSpPr>
        <p:spPr/>
        <p:txBody>
          <a:bodyPr/>
          <a:lstStyle/>
          <a:p>
            <a:r>
              <a:rPr lang="en-US" dirty="0"/>
              <a:t>Video Introduction</a:t>
            </a:r>
          </a:p>
        </p:txBody>
      </p:sp>
      <p:grpSp>
        <p:nvGrpSpPr>
          <p:cNvPr id="8" name="Group 7">
            <a:extLst>
              <a:ext uri="{FF2B5EF4-FFF2-40B4-BE49-F238E27FC236}">
                <a16:creationId xmlns:a16="http://schemas.microsoft.com/office/drawing/2014/main" id="{9F34D9F5-3783-42F4-ADE1-7465F901D66B}"/>
              </a:ext>
            </a:extLst>
          </p:cNvPr>
          <p:cNvGrpSpPr/>
          <p:nvPr/>
        </p:nvGrpSpPr>
        <p:grpSpPr>
          <a:xfrm>
            <a:off x="2849598" y="1690688"/>
            <a:ext cx="6492803" cy="4161682"/>
            <a:chOff x="2849598" y="1690688"/>
            <a:chExt cx="6492803" cy="4161682"/>
          </a:xfrm>
        </p:grpSpPr>
        <p:pic>
          <p:nvPicPr>
            <p:cNvPr id="5" name="Picture 4">
              <a:extLst>
                <a:ext uri="{FF2B5EF4-FFF2-40B4-BE49-F238E27FC236}">
                  <a16:creationId xmlns:a16="http://schemas.microsoft.com/office/drawing/2014/main" id="{D037C33E-4A61-47F7-905C-71A9138D951C}"/>
                </a:ext>
              </a:extLst>
            </p:cNvPr>
            <p:cNvPicPr>
              <a:picLocks noChangeAspect="1"/>
            </p:cNvPicPr>
            <p:nvPr/>
          </p:nvPicPr>
          <p:blipFill>
            <a:blip r:embed="rId2"/>
            <a:stretch>
              <a:fillRect/>
            </a:stretch>
          </p:blipFill>
          <p:spPr>
            <a:xfrm>
              <a:off x="3238857" y="1924238"/>
              <a:ext cx="5714286" cy="3009524"/>
            </a:xfrm>
            <a:prstGeom prst="rect">
              <a:avLst/>
            </a:prstGeom>
            <a:ln>
              <a:noFill/>
            </a:ln>
            <a:effectLst>
              <a:outerShdw blurRad="292100" dist="139700" dir="2700000" algn="tl" rotWithShape="0">
                <a:srgbClr val="333333">
                  <a:alpha val="65000"/>
                </a:srgbClr>
              </a:outerShdw>
            </a:effectLst>
          </p:spPr>
        </p:pic>
        <p:pic>
          <p:nvPicPr>
            <p:cNvPr id="7" name="Picture 6" descr="Shape&#10;&#10;Description automatically generated with medium confidence">
              <a:hlinkClick r:id="rId3"/>
              <a:extLst>
                <a:ext uri="{FF2B5EF4-FFF2-40B4-BE49-F238E27FC236}">
                  <a16:creationId xmlns:a16="http://schemas.microsoft.com/office/drawing/2014/main" id="{7761069F-6FEE-4ADF-BAD0-45F69254B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598" y="1690688"/>
              <a:ext cx="6492803" cy="4161682"/>
            </a:xfrm>
            <a:prstGeom prst="rect">
              <a:avLst/>
            </a:prstGeom>
            <a:ln>
              <a:noFill/>
            </a:ln>
            <a:effectLst>
              <a:outerShdw blurRad="292100" dist="139700" dir="2700000" algn="tl" rotWithShape="0">
                <a:srgbClr val="333333">
                  <a:alpha val="65000"/>
                </a:srgbClr>
              </a:outerShdw>
            </a:effectLst>
          </p:spPr>
        </p:pic>
      </p:grpSp>
      <p:sp>
        <p:nvSpPr>
          <p:cNvPr id="9" name="TextBox 8">
            <a:extLst>
              <a:ext uri="{FF2B5EF4-FFF2-40B4-BE49-F238E27FC236}">
                <a16:creationId xmlns:a16="http://schemas.microsoft.com/office/drawing/2014/main" id="{5547F335-7392-4424-8260-178B5224453F}"/>
              </a:ext>
            </a:extLst>
          </p:cNvPr>
          <p:cNvSpPr txBox="1"/>
          <p:nvPr/>
        </p:nvSpPr>
        <p:spPr>
          <a:xfrm>
            <a:off x="4393870" y="5793532"/>
            <a:ext cx="3538847" cy="584775"/>
          </a:xfrm>
          <a:prstGeom prst="rect">
            <a:avLst/>
          </a:prstGeom>
          <a:noFill/>
        </p:spPr>
        <p:txBody>
          <a:bodyPr wrap="square" rtlCol="0">
            <a:spAutoFit/>
          </a:bodyPr>
          <a:lstStyle/>
          <a:p>
            <a:pPr algn="ctr"/>
            <a:r>
              <a:rPr lang="en-US" sz="3200" dirty="0">
                <a:hlinkClick r:id="rId3"/>
              </a:rPr>
              <a:t>View Video</a:t>
            </a:r>
            <a:endParaRPr lang="en-US" sz="3200" dirty="0"/>
          </a:p>
        </p:txBody>
      </p:sp>
    </p:spTree>
    <p:extLst>
      <p:ext uri="{BB962C8B-B14F-4D97-AF65-F5344CB8AC3E}">
        <p14:creationId xmlns:p14="http://schemas.microsoft.com/office/powerpoint/2010/main" val="1073626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11A7B8-130A-4052-9E82-B3233DB04279}"/>
              </a:ext>
            </a:extLst>
          </p:cNvPr>
          <p:cNvSpPr>
            <a:spLocks noGrp="1"/>
          </p:cNvSpPr>
          <p:nvPr>
            <p:ph type="title"/>
          </p:nvPr>
        </p:nvSpPr>
        <p:spPr/>
        <p:txBody>
          <a:bodyPr/>
          <a:lstStyle/>
          <a:p>
            <a:r>
              <a:rPr lang="en-US" dirty="0"/>
              <a:t>Family Activities</a:t>
            </a:r>
          </a:p>
        </p:txBody>
      </p:sp>
      <p:pic>
        <p:nvPicPr>
          <p:cNvPr id="9" name="Picture 8">
            <a:extLst>
              <a:ext uri="{FF2B5EF4-FFF2-40B4-BE49-F238E27FC236}">
                <a16:creationId xmlns:a16="http://schemas.microsoft.com/office/drawing/2014/main" id="{4A9ADC4A-94F6-437D-ADA1-37AACF03E3B2}"/>
              </a:ext>
            </a:extLst>
          </p:cNvPr>
          <p:cNvPicPr>
            <a:picLocks noChangeAspect="1"/>
          </p:cNvPicPr>
          <p:nvPr/>
        </p:nvPicPr>
        <p:blipFill>
          <a:blip r:embed="rId2"/>
          <a:stretch>
            <a:fillRect/>
          </a:stretch>
        </p:blipFill>
        <p:spPr>
          <a:xfrm>
            <a:off x="7200928" y="1460810"/>
            <a:ext cx="4152872" cy="4213586"/>
          </a:xfrm>
          <a:prstGeom prst="rect">
            <a:avLst/>
          </a:prstGeom>
          <a:ln>
            <a:noFill/>
          </a:ln>
          <a:effectLst>
            <a:outerShdw blurRad="190500" algn="tl" rotWithShape="0">
              <a:srgbClr val="000000">
                <a:alpha val="70000"/>
              </a:srgbClr>
            </a:outerShdw>
          </a:effectLst>
          <a:scene3d>
            <a:camera prst="perspectiveContrastingLeftFacing"/>
            <a:lightRig rig="threePt" dir="t"/>
          </a:scene3d>
        </p:spPr>
      </p:pic>
      <p:pic>
        <p:nvPicPr>
          <p:cNvPr id="10" name="Picture 9" descr="A picture containing text&#10;&#10;Description automatically generated">
            <a:extLst>
              <a:ext uri="{FF2B5EF4-FFF2-40B4-BE49-F238E27FC236}">
                <a16:creationId xmlns:a16="http://schemas.microsoft.com/office/drawing/2014/main" id="{C590FEE7-5334-483D-8F66-E902EA7DF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315" y="2114982"/>
            <a:ext cx="1779061" cy="3559414"/>
          </a:xfrm>
          <a:prstGeom prst="rect">
            <a:avLst/>
          </a:prstGeom>
          <a:ln>
            <a:noFill/>
          </a:ln>
          <a:effectLst>
            <a:outerShdw blurRad="292100" dist="139700" dir="2700000" algn="tl" rotWithShape="0">
              <a:srgbClr val="333333">
                <a:alpha val="65000"/>
              </a:srgbClr>
            </a:outerShdw>
          </a:effectLst>
        </p:spPr>
      </p:pic>
      <p:sp>
        <p:nvSpPr>
          <p:cNvPr id="11" name="Speech Bubble: Rectangle with Corners Rounded 10">
            <a:extLst>
              <a:ext uri="{FF2B5EF4-FFF2-40B4-BE49-F238E27FC236}">
                <a16:creationId xmlns:a16="http://schemas.microsoft.com/office/drawing/2014/main" id="{B9AFECEB-2089-4E56-983B-BF955BE32772}"/>
              </a:ext>
            </a:extLst>
          </p:cNvPr>
          <p:cNvSpPr/>
          <p:nvPr/>
        </p:nvSpPr>
        <p:spPr>
          <a:xfrm>
            <a:off x="3780264" y="1773043"/>
            <a:ext cx="3780263" cy="2676293"/>
          </a:xfrm>
          <a:prstGeom prst="wedgeRoundRectCallout">
            <a:avLst>
              <a:gd name="adj1" fmla="val -73242"/>
              <a:gd name="adj2" fmla="val -1375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Comic Sans MS" panose="030F0702030302020204" pitchFamily="66" charset="0"/>
              </a:rPr>
              <a:t>This just in … coded messages from Kiantsermal.  We need your assistance.  These are important communications!  Technical help available at </a:t>
            </a:r>
            <a:r>
              <a:rPr lang="en-US" sz="1800" u="sng" dirty="0">
                <a:solidFill>
                  <a:srgbClr val="0563C1"/>
                </a:solidFill>
                <a:effectLst/>
                <a:latin typeface="Comic Sans MS" panose="030F0702030302020204" pitchFamily="66" charset="0"/>
                <a:ea typeface="Calibri" panose="020F0502020204030204" pitchFamily="34" charset="0"/>
                <a:cs typeface="Times New Roman" panose="02020603050405020304" pitchFamily="18" charset="0"/>
                <a:hlinkClick r:id="rId4"/>
              </a:rPr>
              <a:t>https://tinyurl.com/2p98a7za</a:t>
            </a:r>
            <a:endParaRPr lang="en-US" sz="2000" dirty="0">
              <a:latin typeface="Comic Sans MS" panose="030F0702030302020204" pitchFamily="66" charset="0"/>
            </a:endParaRPr>
          </a:p>
        </p:txBody>
      </p:sp>
    </p:spTree>
    <p:extLst>
      <p:ext uri="{BB962C8B-B14F-4D97-AF65-F5344CB8AC3E}">
        <p14:creationId xmlns:p14="http://schemas.microsoft.com/office/powerpoint/2010/main" val="3856882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Pitfall of Injustice</a:t>
            </a:r>
          </a:p>
        </p:txBody>
      </p:sp>
      <p:sp>
        <p:nvSpPr>
          <p:cNvPr id="3" name="Subtitle 2"/>
          <p:cNvSpPr>
            <a:spLocks noGrp="1"/>
          </p:cNvSpPr>
          <p:nvPr>
            <p:ph type="subTitle" idx="1"/>
          </p:nvPr>
        </p:nvSpPr>
        <p:spPr>
          <a:xfrm>
            <a:off x="1524000" y="4037610"/>
            <a:ext cx="9144000" cy="1220190"/>
          </a:xfrm>
        </p:spPr>
        <p:txBody>
          <a:bodyPr/>
          <a:lstStyle/>
          <a:p>
            <a:r>
              <a:rPr lang="en-US" dirty="0"/>
              <a:t>February 6</a:t>
            </a:r>
          </a:p>
        </p:txBody>
      </p:sp>
    </p:spTree>
    <p:extLst>
      <p:ext uri="{BB962C8B-B14F-4D97-AF65-F5344CB8AC3E}">
        <p14:creationId xmlns:p14="http://schemas.microsoft.com/office/powerpoint/2010/main" val="2522968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6D985D-A8BA-4132-989A-884672B29AF8}"/>
              </a:ext>
            </a:extLst>
          </p:cNvPr>
          <p:cNvSpPr>
            <a:spLocks noGrp="1"/>
          </p:cNvSpPr>
          <p:nvPr>
            <p:ph type="title"/>
          </p:nvPr>
        </p:nvSpPr>
        <p:spPr/>
        <p:txBody>
          <a:bodyPr/>
          <a:lstStyle/>
          <a:p>
            <a:r>
              <a:rPr lang="en-US" dirty="0"/>
              <a:t>It was amazing …</a:t>
            </a:r>
          </a:p>
        </p:txBody>
      </p:sp>
      <p:sp>
        <p:nvSpPr>
          <p:cNvPr id="5" name="Content Placeholder 4">
            <a:extLst>
              <a:ext uri="{FF2B5EF4-FFF2-40B4-BE49-F238E27FC236}">
                <a16:creationId xmlns:a16="http://schemas.microsoft.com/office/drawing/2014/main" id="{E9D95873-78A6-4473-AB9A-1CE435AA4C0F}"/>
              </a:ext>
            </a:extLst>
          </p:cNvPr>
          <p:cNvSpPr>
            <a:spLocks noGrp="1"/>
          </p:cNvSpPr>
          <p:nvPr>
            <p:ph idx="1"/>
          </p:nvPr>
        </p:nvSpPr>
        <p:spPr/>
        <p:txBody>
          <a:bodyPr/>
          <a:lstStyle/>
          <a:p>
            <a:r>
              <a:rPr lang="en-US" dirty="0"/>
              <a:t>When have you seen someone simply refuse to quit? </a:t>
            </a:r>
            <a:br>
              <a:rPr lang="en-US" dirty="0"/>
            </a:br>
            <a:endParaRPr lang="en-US" dirty="0"/>
          </a:p>
          <a:p>
            <a:r>
              <a:rPr lang="en-US" dirty="0">
                <a:solidFill>
                  <a:srgbClr val="C00000"/>
                </a:solidFill>
              </a:rPr>
              <a:t>Today we continue with the study of Joseph.</a:t>
            </a:r>
          </a:p>
          <a:p>
            <a:pPr lvl="1"/>
            <a:r>
              <a:rPr lang="en-US" dirty="0">
                <a:solidFill>
                  <a:srgbClr val="C00000"/>
                </a:solidFill>
              </a:rPr>
              <a:t>He was treated unjustly by his brothers, then by his employer.</a:t>
            </a:r>
          </a:p>
          <a:p>
            <a:pPr lvl="1"/>
            <a:r>
              <a:rPr lang="en-US" dirty="0">
                <a:solidFill>
                  <a:srgbClr val="C00000"/>
                </a:solidFill>
              </a:rPr>
              <a:t>We will see that he pressed forward in spite of injustice. </a:t>
            </a:r>
          </a:p>
          <a:p>
            <a:endParaRPr lang="en-US" dirty="0"/>
          </a:p>
        </p:txBody>
      </p:sp>
      <p:grpSp>
        <p:nvGrpSpPr>
          <p:cNvPr id="6" name="Group 5">
            <a:extLst>
              <a:ext uri="{FF2B5EF4-FFF2-40B4-BE49-F238E27FC236}">
                <a16:creationId xmlns:a16="http://schemas.microsoft.com/office/drawing/2014/main" id="{6F6149FD-0FDA-454A-A4E5-951F849DEA94}"/>
              </a:ext>
            </a:extLst>
          </p:cNvPr>
          <p:cNvGrpSpPr/>
          <p:nvPr/>
        </p:nvGrpSpPr>
        <p:grpSpPr>
          <a:xfrm>
            <a:off x="926572" y="2933205"/>
            <a:ext cx="9953205" cy="3034145"/>
            <a:chOff x="926572" y="2933205"/>
            <a:chExt cx="9953205" cy="3034145"/>
          </a:xfrm>
        </p:grpSpPr>
        <p:pic>
          <p:nvPicPr>
            <p:cNvPr id="1026" name="Picture 2" descr="Baseball sports clipart">
              <a:extLst>
                <a:ext uri="{FF2B5EF4-FFF2-40B4-BE49-F238E27FC236}">
                  <a16:creationId xmlns:a16="http://schemas.microsoft.com/office/drawing/2014/main" id="{B31FF317-B66B-42EE-B9A4-BB843CAF30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3892" y="2933205"/>
              <a:ext cx="2419590" cy="30341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Body, Female, Diet, Sport, Healthy, Figure, Weight">
              <a:extLst>
                <a:ext uri="{FF2B5EF4-FFF2-40B4-BE49-F238E27FC236}">
                  <a16:creationId xmlns:a16="http://schemas.microsoft.com/office/drawing/2014/main" id="{93EB3C0D-923F-417C-9521-2440CE57CA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572" y="2933205"/>
              <a:ext cx="3012572" cy="2915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Fisherman in boat clipart">
              <a:extLst>
                <a:ext uri="{FF2B5EF4-FFF2-40B4-BE49-F238E27FC236}">
                  <a16:creationId xmlns:a16="http://schemas.microsoft.com/office/drawing/2014/main" id="{40E19283-D8F0-4F82-8AAE-E6B318D678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5705" y="3589378"/>
              <a:ext cx="3264072" cy="1721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686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4162-80AE-4657-94B2-34145CDFF9F8}"/>
              </a:ext>
            </a:extLst>
          </p:cNvPr>
          <p:cNvSpPr>
            <a:spLocks noGrp="1"/>
          </p:cNvSpPr>
          <p:nvPr>
            <p:ph type="title"/>
          </p:nvPr>
        </p:nvSpPr>
        <p:spPr/>
        <p:txBody>
          <a:bodyPr/>
          <a:lstStyle/>
          <a:p>
            <a:pPr algn="l"/>
            <a:r>
              <a:rPr lang="en-US" dirty="0"/>
              <a:t>Listen for Joseph’s new job.</a:t>
            </a:r>
          </a:p>
        </p:txBody>
      </p:sp>
      <p:sp>
        <p:nvSpPr>
          <p:cNvPr id="3" name="Content Placeholder 2">
            <a:extLst>
              <a:ext uri="{FF2B5EF4-FFF2-40B4-BE49-F238E27FC236}">
                <a16:creationId xmlns:a16="http://schemas.microsoft.com/office/drawing/2014/main" id="{2D66ED33-DC80-4AA1-88C1-9F56339F5044}"/>
              </a:ext>
            </a:extLst>
          </p:cNvPr>
          <p:cNvSpPr>
            <a:spLocks noGrp="1"/>
          </p:cNvSpPr>
          <p:nvPr>
            <p:ph idx="1"/>
          </p:nvPr>
        </p:nvSpPr>
        <p:spPr>
          <a:xfrm>
            <a:off x="2554629" y="1814051"/>
            <a:ext cx="7082742" cy="4351338"/>
          </a:xfrm>
        </p:spPr>
        <p:txBody>
          <a:bodyPr/>
          <a:lstStyle/>
          <a:p>
            <a:pPr marL="0" indent="0" algn="ctr">
              <a:buNone/>
            </a:pPr>
            <a:r>
              <a:rPr lang="en-US" dirty="0"/>
              <a:t>Genesis 39:21-23 (NIV)  the LORD was with him; he showed him kindness and granted him favor in the eyes of the prison warden. 22  So the warden put Joseph in charge of all those held in the prison, </a:t>
            </a:r>
          </a:p>
        </p:txBody>
      </p:sp>
    </p:spTree>
    <p:extLst>
      <p:ext uri="{BB962C8B-B14F-4D97-AF65-F5344CB8AC3E}">
        <p14:creationId xmlns:p14="http://schemas.microsoft.com/office/powerpoint/2010/main" val="418468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4162-80AE-4657-94B2-34145CDFF9F8}"/>
              </a:ext>
            </a:extLst>
          </p:cNvPr>
          <p:cNvSpPr>
            <a:spLocks noGrp="1"/>
          </p:cNvSpPr>
          <p:nvPr>
            <p:ph type="title"/>
          </p:nvPr>
        </p:nvSpPr>
        <p:spPr/>
        <p:txBody>
          <a:bodyPr/>
          <a:lstStyle/>
          <a:p>
            <a:pPr algn="l"/>
            <a:r>
              <a:rPr lang="en-US" dirty="0"/>
              <a:t>Listen for Joseph’s new job.</a:t>
            </a:r>
          </a:p>
        </p:txBody>
      </p:sp>
      <p:sp>
        <p:nvSpPr>
          <p:cNvPr id="3" name="Content Placeholder 2">
            <a:extLst>
              <a:ext uri="{FF2B5EF4-FFF2-40B4-BE49-F238E27FC236}">
                <a16:creationId xmlns:a16="http://schemas.microsoft.com/office/drawing/2014/main" id="{2D66ED33-DC80-4AA1-88C1-9F56339F5044}"/>
              </a:ext>
            </a:extLst>
          </p:cNvPr>
          <p:cNvSpPr>
            <a:spLocks noGrp="1"/>
          </p:cNvSpPr>
          <p:nvPr>
            <p:ph idx="1"/>
          </p:nvPr>
        </p:nvSpPr>
        <p:spPr>
          <a:xfrm>
            <a:off x="2106592" y="1814051"/>
            <a:ext cx="7685590" cy="4351338"/>
          </a:xfrm>
        </p:spPr>
        <p:txBody>
          <a:bodyPr/>
          <a:lstStyle/>
          <a:p>
            <a:pPr marL="0" indent="0" algn="ctr">
              <a:buNone/>
            </a:pPr>
            <a:r>
              <a:rPr lang="en-US" dirty="0"/>
              <a:t>and he was made responsible for all that was done there. 23  The warden paid no attention to anything under Joseph's care, because the LORD was with Joseph and gave him success in whatever he did.</a:t>
            </a:r>
          </a:p>
        </p:txBody>
      </p:sp>
      <p:pic>
        <p:nvPicPr>
          <p:cNvPr id="5" name="Picture 4">
            <a:extLst>
              <a:ext uri="{FF2B5EF4-FFF2-40B4-BE49-F238E27FC236}">
                <a16:creationId xmlns:a16="http://schemas.microsoft.com/office/drawing/2014/main" id="{7BF0C185-2EAD-4A68-A27C-9BD6EC5C988E}"/>
              </a:ext>
            </a:extLst>
          </p:cNvPr>
          <p:cNvPicPr>
            <a:picLocks noChangeAspect="1"/>
          </p:cNvPicPr>
          <p:nvPr/>
        </p:nvPicPr>
        <p:blipFill>
          <a:blip r:embed="rId2"/>
          <a:stretch>
            <a:fillRect/>
          </a:stretch>
        </p:blipFill>
        <p:spPr>
          <a:xfrm>
            <a:off x="4836712" y="5397190"/>
            <a:ext cx="2225349" cy="3585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24667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353B-3784-453A-8928-14AD8BAC403F}"/>
              </a:ext>
            </a:extLst>
          </p:cNvPr>
          <p:cNvSpPr>
            <a:spLocks noGrp="1"/>
          </p:cNvSpPr>
          <p:nvPr>
            <p:ph type="title"/>
          </p:nvPr>
        </p:nvSpPr>
        <p:spPr/>
        <p:txBody>
          <a:bodyPr/>
          <a:lstStyle/>
          <a:p>
            <a:r>
              <a:rPr lang="en-US" dirty="0"/>
              <a:t>Stay the Course</a:t>
            </a:r>
          </a:p>
        </p:txBody>
      </p:sp>
      <p:sp>
        <p:nvSpPr>
          <p:cNvPr id="3" name="Content Placeholder 2">
            <a:extLst>
              <a:ext uri="{FF2B5EF4-FFF2-40B4-BE49-F238E27FC236}">
                <a16:creationId xmlns:a16="http://schemas.microsoft.com/office/drawing/2014/main" id="{35675EA5-1702-4CD8-8726-932FF3A0AB4F}"/>
              </a:ext>
            </a:extLst>
          </p:cNvPr>
          <p:cNvSpPr>
            <a:spLocks noGrp="1"/>
          </p:cNvSpPr>
          <p:nvPr>
            <p:ph idx="1"/>
          </p:nvPr>
        </p:nvSpPr>
        <p:spPr>
          <a:xfrm>
            <a:off x="838200" y="1825625"/>
            <a:ext cx="10515600" cy="4667250"/>
          </a:xfrm>
        </p:spPr>
        <p:txBody>
          <a:bodyPr>
            <a:normAutofit/>
          </a:bodyPr>
          <a:lstStyle/>
          <a:p>
            <a:r>
              <a:rPr lang="en-US" dirty="0"/>
              <a:t>In what ways does this episode parallel Joseph’s rise to success in Potiphar’s house? </a:t>
            </a:r>
          </a:p>
          <a:p>
            <a:r>
              <a:rPr lang="en-US" dirty="0"/>
              <a:t>What evidence suggests that Joseph made diligent effort even in dark circumstances? </a:t>
            </a:r>
          </a:p>
          <a:p>
            <a:r>
              <a:rPr lang="en-US" dirty="0"/>
              <a:t>What might cause you to question God due to your circumstances?</a:t>
            </a:r>
          </a:p>
          <a:p>
            <a:r>
              <a:rPr lang="en-US" dirty="0"/>
              <a:t>What is your first reaction when someone acts unjustly towards you?</a:t>
            </a:r>
          </a:p>
        </p:txBody>
      </p:sp>
    </p:spTree>
    <p:extLst>
      <p:ext uri="{BB962C8B-B14F-4D97-AF65-F5344CB8AC3E}">
        <p14:creationId xmlns:p14="http://schemas.microsoft.com/office/powerpoint/2010/main" val="371329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A58B-7704-4629-9BE4-336B03EA7937}"/>
              </a:ext>
            </a:extLst>
          </p:cNvPr>
          <p:cNvSpPr>
            <a:spLocks noGrp="1"/>
          </p:cNvSpPr>
          <p:nvPr>
            <p:ph type="title"/>
          </p:nvPr>
        </p:nvSpPr>
        <p:spPr/>
        <p:txBody>
          <a:bodyPr/>
          <a:lstStyle/>
          <a:p>
            <a:r>
              <a:rPr lang="en-US" dirty="0"/>
              <a:t>Stay the Course</a:t>
            </a:r>
          </a:p>
        </p:txBody>
      </p:sp>
      <p:sp>
        <p:nvSpPr>
          <p:cNvPr id="3" name="Content Placeholder 2">
            <a:extLst>
              <a:ext uri="{FF2B5EF4-FFF2-40B4-BE49-F238E27FC236}">
                <a16:creationId xmlns:a16="http://schemas.microsoft.com/office/drawing/2014/main" id="{F339EAAC-77D0-401A-98C4-89093919B776}"/>
              </a:ext>
            </a:extLst>
          </p:cNvPr>
          <p:cNvSpPr>
            <a:spLocks noGrp="1"/>
          </p:cNvSpPr>
          <p:nvPr>
            <p:ph idx="1"/>
          </p:nvPr>
        </p:nvSpPr>
        <p:spPr/>
        <p:txBody>
          <a:bodyPr/>
          <a:lstStyle/>
          <a:p>
            <a:r>
              <a:rPr lang="en-US" dirty="0"/>
              <a:t>Why do our circumstances affect our view of God’s love and loyalty to us?</a:t>
            </a:r>
          </a:p>
          <a:p>
            <a:r>
              <a:rPr lang="en-US" dirty="0"/>
              <a:t>He is sold as a slave and becomes second in the household of Potiphar. He is thrown in prison and is put in charge of the prisoners. What does this tell us about Joseph?</a:t>
            </a:r>
          </a:p>
        </p:txBody>
      </p:sp>
    </p:spTree>
    <p:extLst>
      <p:ext uri="{BB962C8B-B14F-4D97-AF65-F5344CB8AC3E}">
        <p14:creationId xmlns:p14="http://schemas.microsoft.com/office/powerpoint/2010/main" val="53503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CF89-8E20-4869-8715-8E27748EB4AC}"/>
              </a:ext>
            </a:extLst>
          </p:cNvPr>
          <p:cNvSpPr>
            <a:spLocks noGrp="1"/>
          </p:cNvSpPr>
          <p:nvPr>
            <p:ph type="title"/>
          </p:nvPr>
        </p:nvSpPr>
        <p:spPr/>
        <p:txBody>
          <a:bodyPr/>
          <a:lstStyle/>
          <a:p>
            <a:r>
              <a:rPr lang="en-US" dirty="0"/>
              <a:t>Stay the Course</a:t>
            </a:r>
          </a:p>
        </p:txBody>
      </p:sp>
      <p:sp>
        <p:nvSpPr>
          <p:cNvPr id="3" name="Content Placeholder 2">
            <a:extLst>
              <a:ext uri="{FF2B5EF4-FFF2-40B4-BE49-F238E27FC236}">
                <a16:creationId xmlns:a16="http://schemas.microsoft.com/office/drawing/2014/main" id="{4725F46F-0358-42AA-B7DB-7F9DC1A95CA9}"/>
              </a:ext>
            </a:extLst>
          </p:cNvPr>
          <p:cNvSpPr>
            <a:spLocks noGrp="1"/>
          </p:cNvSpPr>
          <p:nvPr>
            <p:ph idx="1"/>
          </p:nvPr>
        </p:nvSpPr>
        <p:spPr/>
        <p:txBody>
          <a:bodyPr/>
          <a:lstStyle/>
          <a:p>
            <a:r>
              <a:rPr lang="en-US" dirty="0"/>
              <a:t>Ultimately, to what was Joseph’s success to be attributed ?</a:t>
            </a:r>
          </a:p>
          <a:p>
            <a:r>
              <a:rPr lang="en-US" dirty="0"/>
              <a:t>So, how do we remain faithful when we find ourselves where we didn’t expect to be?</a:t>
            </a:r>
          </a:p>
        </p:txBody>
      </p:sp>
    </p:spTree>
    <p:extLst>
      <p:ext uri="{BB962C8B-B14F-4D97-AF65-F5344CB8AC3E}">
        <p14:creationId xmlns:p14="http://schemas.microsoft.com/office/powerpoint/2010/main" val="7782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8E6F-C143-4678-A26D-50FF2B317EE6}"/>
              </a:ext>
            </a:extLst>
          </p:cNvPr>
          <p:cNvSpPr>
            <a:spLocks noGrp="1"/>
          </p:cNvSpPr>
          <p:nvPr>
            <p:ph type="title"/>
          </p:nvPr>
        </p:nvSpPr>
        <p:spPr/>
        <p:txBody>
          <a:bodyPr/>
          <a:lstStyle/>
          <a:p>
            <a:pPr algn="l"/>
            <a:r>
              <a:rPr lang="en-US" dirty="0"/>
              <a:t>Listen for two dreamers.</a:t>
            </a:r>
          </a:p>
        </p:txBody>
      </p:sp>
      <p:sp>
        <p:nvSpPr>
          <p:cNvPr id="3" name="Content Placeholder 2">
            <a:extLst>
              <a:ext uri="{FF2B5EF4-FFF2-40B4-BE49-F238E27FC236}">
                <a16:creationId xmlns:a16="http://schemas.microsoft.com/office/drawing/2014/main" id="{A73267AF-85E5-421B-B7EA-2A823B5B2472}"/>
              </a:ext>
            </a:extLst>
          </p:cNvPr>
          <p:cNvSpPr>
            <a:spLocks noGrp="1"/>
          </p:cNvSpPr>
          <p:nvPr>
            <p:ph idx="1"/>
          </p:nvPr>
        </p:nvSpPr>
        <p:spPr/>
        <p:txBody>
          <a:bodyPr/>
          <a:lstStyle/>
          <a:p>
            <a:pPr marL="0" indent="0" algn="ctr">
              <a:buNone/>
            </a:pPr>
            <a:r>
              <a:rPr lang="en-US" dirty="0"/>
              <a:t>Genesis 40:4-8 (NIV)  The captain of the guard assigned them to Joseph, and he attended them. After they had been in custody for some time, 5  each of the two men--the cupbearer and the baker of the king of Egypt, who were being held in prison--had a dream the same night, and each dream had a meaning of its own. 6  When Joseph came to them </a:t>
            </a:r>
          </a:p>
        </p:txBody>
      </p:sp>
    </p:spTree>
    <p:extLst>
      <p:ext uri="{BB962C8B-B14F-4D97-AF65-F5344CB8AC3E}">
        <p14:creationId xmlns:p14="http://schemas.microsoft.com/office/powerpoint/2010/main" val="29848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71</TotalTime>
  <Words>893</Words>
  <Application>Microsoft Office PowerPoint</Application>
  <PresentationFormat>Widescreen</PresentationFormat>
  <Paragraphs>65</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Comic Sans MS</vt:lpstr>
      <vt:lpstr>Office Theme</vt:lpstr>
      <vt:lpstr>The Pitfall of Injustice</vt:lpstr>
      <vt:lpstr>Video Introduction</vt:lpstr>
      <vt:lpstr>It was amazing …</vt:lpstr>
      <vt:lpstr>Listen for Joseph’s new job.</vt:lpstr>
      <vt:lpstr>Listen for Joseph’s new job.</vt:lpstr>
      <vt:lpstr>Stay the Course</vt:lpstr>
      <vt:lpstr>Stay the Course</vt:lpstr>
      <vt:lpstr>Stay the Course</vt:lpstr>
      <vt:lpstr>Listen for two dreamers.</vt:lpstr>
      <vt:lpstr>Listen for two dreamers.</vt:lpstr>
      <vt:lpstr>Don’t Take It Out on Others</vt:lpstr>
      <vt:lpstr>Don’t Take It Out on Others</vt:lpstr>
      <vt:lpstr>Listen for who is forgetful.</vt:lpstr>
      <vt:lpstr>Listen for who is forgetful.</vt:lpstr>
      <vt:lpstr>Don’t Get Discouraged</vt:lpstr>
      <vt:lpstr>Don’t Get Discouraged</vt:lpstr>
      <vt:lpstr>Application</vt:lpstr>
      <vt:lpstr>Application</vt:lpstr>
      <vt:lpstr>Application</vt:lpstr>
      <vt:lpstr>Family Activities</vt:lpstr>
      <vt:lpstr>The Pitfall of Injustice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Pitfall of Injustice</dc:title>
  <dc:creator>Steve Armstrong</dc:creator>
  <cp:lastModifiedBy>Steve Armstrong</cp:lastModifiedBy>
  <cp:revision>1</cp:revision>
  <dcterms:created xsi:type="dcterms:W3CDTF">2022-01-21T16:45:08Z</dcterms:created>
  <dcterms:modified xsi:type="dcterms:W3CDTF">2022-01-21T17:56:53Z</dcterms:modified>
</cp:coreProperties>
</file>