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hyperlink" Target="https://tinyurl.com/5b33pzc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xc4f4tp0"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Sure of Salvation</a:t>
            </a:r>
          </a:p>
        </p:txBody>
      </p:sp>
      <p:sp>
        <p:nvSpPr>
          <p:cNvPr id="3" name="Subtitle 2"/>
          <p:cNvSpPr>
            <a:spLocks noGrp="1"/>
          </p:cNvSpPr>
          <p:nvPr>
            <p:ph type="subTitle" idx="1"/>
          </p:nvPr>
        </p:nvSpPr>
        <p:spPr>
          <a:xfrm>
            <a:off x="1524000" y="3895106"/>
            <a:ext cx="9144000" cy="1362694"/>
          </a:xfrm>
        </p:spPr>
        <p:txBody>
          <a:bodyPr/>
          <a:lstStyle/>
          <a:p>
            <a:r>
              <a:rPr lang="en-US" dirty="0"/>
              <a:t>October 10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0DBB-63ED-49CC-83A4-CD61F658C094}"/>
              </a:ext>
            </a:extLst>
          </p:cNvPr>
          <p:cNvSpPr>
            <a:spLocks noGrp="1"/>
          </p:cNvSpPr>
          <p:nvPr>
            <p:ph type="title"/>
          </p:nvPr>
        </p:nvSpPr>
        <p:spPr/>
        <p:txBody>
          <a:bodyPr/>
          <a:lstStyle/>
          <a:p>
            <a:r>
              <a:rPr lang="en-US" dirty="0"/>
              <a:t>God’s Word Says So</a:t>
            </a:r>
          </a:p>
        </p:txBody>
      </p:sp>
      <p:sp>
        <p:nvSpPr>
          <p:cNvPr id="3" name="Content Placeholder 2">
            <a:extLst>
              <a:ext uri="{FF2B5EF4-FFF2-40B4-BE49-F238E27FC236}">
                <a16:creationId xmlns:a16="http://schemas.microsoft.com/office/drawing/2014/main" id="{AD598EEB-1644-4995-8EE6-B6EF4FF7A540}"/>
              </a:ext>
            </a:extLst>
          </p:cNvPr>
          <p:cNvSpPr>
            <a:spLocks noGrp="1"/>
          </p:cNvSpPr>
          <p:nvPr>
            <p:ph idx="1"/>
          </p:nvPr>
        </p:nvSpPr>
        <p:spPr/>
        <p:txBody>
          <a:bodyPr/>
          <a:lstStyle/>
          <a:p>
            <a:r>
              <a:rPr lang="en-US" dirty="0"/>
              <a:t>What does it mean to have “life through the Son?”</a:t>
            </a:r>
          </a:p>
          <a:p>
            <a:r>
              <a:rPr lang="en-US" dirty="0"/>
              <a:t>Why is it sometimes hard for people to believe faith in Jesus is enough for salvation?</a:t>
            </a:r>
          </a:p>
          <a:p>
            <a:r>
              <a:rPr lang="en-US" dirty="0"/>
              <a:t>What aspect of eternal life is most exciting for you? </a:t>
            </a:r>
          </a:p>
        </p:txBody>
      </p:sp>
    </p:spTree>
    <p:extLst>
      <p:ext uri="{BB962C8B-B14F-4D97-AF65-F5344CB8AC3E}">
        <p14:creationId xmlns:p14="http://schemas.microsoft.com/office/powerpoint/2010/main" val="10836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F45F-86C7-4C23-85C4-F3E25676A113}"/>
              </a:ext>
            </a:extLst>
          </p:cNvPr>
          <p:cNvSpPr>
            <a:spLocks noGrp="1"/>
          </p:cNvSpPr>
          <p:nvPr>
            <p:ph type="title"/>
          </p:nvPr>
        </p:nvSpPr>
        <p:spPr/>
        <p:txBody>
          <a:bodyPr/>
          <a:lstStyle/>
          <a:p>
            <a:r>
              <a:rPr lang="en-US" dirty="0"/>
              <a:t>Listen for one more reason of assurance.</a:t>
            </a:r>
          </a:p>
        </p:txBody>
      </p:sp>
      <p:sp>
        <p:nvSpPr>
          <p:cNvPr id="3" name="Content Placeholder 2">
            <a:extLst>
              <a:ext uri="{FF2B5EF4-FFF2-40B4-BE49-F238E27FC236}">
                <a16:creationId xmlns:a16="http://schemas.microsoft.com/office/drawing/2014/main" id="{DFD14BD3-D336-4798-9F02-AAA3E935D008}"/>
              </a:ext>
            </a:extLst>
          </p:cNvPr>
          <p:cNvSpPr>
            <a:spLocks noGrp="1"/>
          </p:cNvSpPr>
          <p:nvPr>
            <p:ph idx="1"/>
          </p:nvPr>
        </p:nvSpPr>
        <p:spPr>
          <a:xfrm>
            <a:off x="1415441" y="2000989"/>
            <a:ext cx="9625208" cy="4351338"/>
          </a:xfrm>
        </p:spPr>
        <p:txBody>
          <a:bodyPr/>
          <a:lstStyle/>
          <a:p>
            <a:pPr marL="0" indent="0" algn="ctr">
              <a:buNone/>
            </a:pPr>
            <a:r>
              <a:rPr lang="en-US" dirty="0"/>
              <a:t>1 John 5:18-21 (NIV)   We know that anyone born of God does not continue to sin; the one who was born of God keeps him safe, and the evil one cannot harm him. 19  We know that we are children of God, and that the whole world is under the control of the evil one.</a:t>
            </a:r>
          </a:p>
        </p:txBody>
      </p:sp>
    </p:spTree>
    <p:extLst>
      <p:ext uri="{BB962C8B-B14F-4D97-AF65-F5344CB8AC3E}">
        <p14:creationId xmlns:p14="http://schemas.microsoft.com/office/powerpoint/2010/main" val="16529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F45F-86C7-4C23-85C4-F3E25676A113}"/>
              </a:ext>
            </a:extLst>
          </p:cNvPr>
          <p:cNvSpPr>
            <a:spLocks noGrp="1"/>
          </p:cNvSpPr>
          <p:nvPr>
            <p:ph type="title"/>
          </p:nvPr>
        </p:nvSpPr>
        <p:spPr/>
        <p:txBody>
          <a:bodyPr/>
          <a:lstStyle/>
          <a:p>
            <a:r>
              <a:rPr lang="en-US" dirty="0"/>
              <a:t>Listen for one more reason of assurance.</a:t>
            </a:r>
          </a:p>
        </p:txBody>
      </p:sp>
      <p:sp>
        <p:nvSpPr>
          <p:cNvPr id="3" name="Content Placeholder 2">
            <a:extLst>
              <a:ext uri="{FF2B5EF4-FFF2-40B4-BE49-F238E27FC236}">
                <a16:creationId xmlns:a16="http://schemas.microsoft.com/office/drawing/2014/main" id="{DFD14BD3-D336-4798-9F02-AAA3E935D008}"/>
              </a:ext>
            </a:extLst>
          </p:cNvPr>
          <p:cNvSpPr>
            <a:spLocks noGrp="1"/>
          </p:cNvSpPr>
          <p:nvPr>
            <p:ph idx="1"/>
          </p:nvPr>
        </p:nvSpPr>
        <p:spPr>
          <a:xfrm>
            <a:off x="1415441" y="2000989"/>
            <a:ext cx="9625208" cy="4351338"/>
          </a:xfrm>
        </p:spPr>
        <p:txBody>
          <a:bodyPr/>
          <a:lstStyle/>
          <a:p>
            <a:pPr marL="0" indent="0" algn="ctr">
              <a:buNone/>
            </a:pPr>
            <a:r>
              <a:rPr lang="en-US" dirty="0"/>
              <a:t>We know also that the Son of God has come and has given us understanding, so that we may know him who is true. And we are in him who is true--even in his Son Jesus Christ. He is the true God and eternal life. 21  Dear children, keep yourselves from idols.</a:t>
            </a:r>
          </a:p>
        </p:txBody>
      </p:sp>
      <p:pic>
        <p:nvPicPr>
          <p:cNvPr id="4" name="Picture 3">
            <a:extLst>
              <a:ext uri="{FF2B5EF4-FFF2-40B4-BE49-F238E27FC236}">
                <a16:creationId xmlns:a16="http://schemas.microsoft.com/office/drawing/2014/main" id="{A17457DF-FAEB-45B2-BAAC-B6B6819DCCBC}"/>
              </a:ext>
            </a:extLst>
          </p:cNvPr>
          <p:cNvPicPr>
            <a:picLocks noChangeAspect="1"/>
          </p:cNvPicPr>
          <p:nvPr/>
        </p:nvPicPr>
        <p:blipFill>
          <a:blip r:embed="rId2"/>
          <a:stretch>
            <a:fillRect/>
          </a:stretch>
        </p:blipFill>
        <p:spPr>
          <a:xfrm>
            <a:off x="4768576" y="5486401"/>
            <a:ext cx="2654848" cy="3489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3203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64A9-B6FD-48D1-883D-D39297EFFEE2}"/>
              </a:ext>
            </a:extLst>
          </p:cNvPr>
          <p:cNvSpPr>
            <a:spLocks noGrp="1"/>
          </p:cNvSpPr>
          <p:nvPr>
            <p:ph type="title"/>
          </p:nvPr>
        </p:nvSpPr>
        <p:spPr/>
        <p:txBody>
          <a:bodyPr/>
          <a:lstStyle/>
          <a:p>
            <a:r>
              <a:rPr lang="en-US" dirty="0"/>
              <a:t>My Life Has Been Changed</a:t>
            </a:r>
          </a:p>
        </p:txBody>
      </p:sp>
      <p:sp>
        <p:nvSpPr>
          <p:cNvPr id="3" name="Content Placeholder 2">
            <a:extLst>
              <a:ext uri="{FF2B5EF4-FFF2-40B4-BE49-F238E27FC236}">
                <a16:creationId xmlns:a16="http://schemas.microsoft.com/office/drawing/2014/main" id="{8733631E-3F0A-4A98-A860-8C8ACD7FD985}"/>
              </a:ext>
            </a:extLst>
          </p:cNvPr>
          <p:cNvSpPr>
            <a:spLocks noGrp="1"/>
          </p:cNvSpPr>
          <p:nvPr>
            <p:ph idx="1"/>
          </p:nvPr>
        </p:nvSpPr>
        <p:spPr/>
        <p:txBody>
          <a:bodyPr>
            <a:normAutofit lnSpcReduction="10000"/>
          </a:bodyPr>
          <a:lstStyle/>
          <a:p>
            <a:r>
              <a:rPr lang="en-US" dirty="0"/>
              <a:t>What are the various claims about Jesus made in these verses?</a:t>
            </a:r>
          </a:p>
          <a:p>
            <a:r>
              <a:rPr lang="en-US" dirty="0"/>
              <a:t>By whom is the believer’s salvation secured? </a:t>
            </a:r>
          </a:p>
          <a:p>
            <a:r>
              <a:rPr lang="en-US" dirty="0"/>
              <a:t>Why can a believer refrain from a lifestyle of sin?</a:t>
            </a:r>
          </a:p>
          <a:p>
            <a:pPr marL="0" indent="0">
              <a:buNone/>
            </a:pPr>
            <a:endParaRPr lang="en-US" dirty="0"/>
          </a:p>
          <a:p>
            <a:pPr marL="0" indent="0">
              <a:buNone/>
            </a:pPr>
            <a:r>
              <a:rPr lang="en-US" dirty="0"/>
              <a:t>From the NLT2  </a:t>
            </a:r>
            <a:r>
              <a:rPr lang="en-US" i="1" dirty="0">
                <a:solidFill>
                  <a:srgbClr val="C00000"/>
                </a:solidFill>
              </a:rPr>
              <a:t>We know that God’s children do not make a practice of sinning, for God’s Son holds them securely, and the evil one cannot touch them</a:t>
            </a:r>
            <a:r>
              <a:rPr lang="en-US" dirty="0"/>
              <a:t>. </a:t>
            </a:r>
          </a:p>
          <a:p>
            <a:endParaRPr lang="en-US" dirty="0"/>
          </a:p>
        </p:txBody>
      </p:sp>
      <p:pic>
        <p:nvPicPr>
          <p:cNvPr id="2050" name="Picture 2">
            <a:extLst>
              <a:ext uri="{FF2B5EF4-FFF2-40B4-BE49-F238E27FC236}">
                <a16:creationId xmlns:a16="http://schemas.microsoft.com/office/drawing/2014/main" id="{15EA9408-C160-4D50-BE48-BCD5A5C29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462" y="2832752"/>
            <a:ext cx="4791484" cy="2916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5" presetID="1" presetClass="exit" presetSubtype="0" fill="hold" nodeType="withEffect">
                                  <p:stCondLst>
                                    <p:cond delay="0"/>
                                  </p:stCondLst>
                                  <p:childTnLst>
                                    <p:set>
                                      <p:cBhvr>
                                        <p:cTn id="16" dur="1" fill="hold">
                                          <p:stCondLst>
                                            <p:cond delay="0"/>
                                          </p:stCondLst>
                                        </p:cTn>
                                        <p:tgtEl>
                                          <p:spTgt spid="20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D1A4-9D57-489B-9EB9-0CEB87117DC8}"/>
              </a:ext>
            </a:extLst>
          </p:cNvPr>
          <p:cNvSpPr>
            <a:spLocks noGrp="1"/>
          </p:cNvSpPr>
          <p:nvPr>
            <p:ph type="title"/>
          </p:nvPr>
        </p:nvSpPr>
        <p:spPr/>
        <p:txBody>
          <a:bodyPr/>
          <a:lstStyle/>
          <a:p>
            <a:r>
              <a:rPr lang="en-US" dirty="0"/>
              <a:t>My Life Has Been Changed</a:t>
            </a:r>
          </a:p>
        </p:txBody>
      </p:sp>
      <p:sp>
        <p:nvSpPr>
          <p:cNvPr id="3" name="Content Placeholder 2">
            <a:extLst>
              <a:ext uri="{FF2B5EF4-FFF2-40B4-BE49-F238E27FC236}">
                <a16:creationId xmlns:a16="http://schemas.microsoft.com/office/drawing/2014/main" id="{BCBEF544-E015-4B76-B122-93B8444A1C54}"/>
              </a:ext>
            </a:extLst>
          </p:cNvPr>
          <p:cNvSpPr>
            <a:spLocks noGrp="1"/>
          </p:cNvSpPr>
          <p:nvPr>
            <p:ph idx="1"/>
          </p:nvPr>
        </p:nvSpPr>
        <p:spPr/>
        <p:txBody>
          <a:bodyPr/>
          <a:lstStyle/>
          <a:p>
            <a:r>
              <a:rPr lang="en-US" dirty="0"/>
              <a:t>How has your life changed since you first encountered Christ?</a:t>
            </a:r>
          </a:p>
          <a:p>
            <a:r>
              <a:rPr lang="en-US" dirty="0"/>
              <a:t>How does verse 21 fit into John’s overall message? </a:t>
            </a:r>
          </a:p>
          <a:p>
            <a:r>
              <a:rPr lang="en-US" dirty="0"/>
              <a:t>How can we guard ourselves from idols?</a:t>
            </a:r>
          </a:p>
        </p:txBody>
      </p:sp>
    </p:spTree>
    <p:extLst>
      <p:ext uri="{BB962C8B-B14F-4D97-AF65-F5344CB8AC3E}">
        <p14:creationId xmlns:p14="http://schemas.microsoft.com/office/powerpoint/2010/main" val="5770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3EC1-9ACA-4BC4-9E1D-3F876430EA4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7C2936B-57CA-4B9D-BDB4-3C344BBCE109}"/>
              </a:ext>
            </a:extLst>
          </p:cNvPr>
          <p:cNvSpPr>
            <a:spLocks noGrp="1"/>
          </p:cNvSpPr>
          <p:nvPr>
            <p:ph idx="1"/>
          </p:nvPr>
        </p:nvSpPr>
        <p:spPr>
          <a:xfrm>
            <a:off x="838200" y="2079321"/>
            <a:ext cx="10515600" cy="4097642"/>
          </a:xfrm>
        </p:spPr>
        <p:txBody>
          <a:bodyPr/>
          <a:lstStyle/>
          <a:p>
            <a:r>
              <a:rPr lang="en-US" dirty="0"/>
              <a:t>Evaluate your life. </a:t>
            </a:r>
          </a:p>
          <a:p>
            <a:pPr lvl="1"/>
            <a:r>
              <a:rPr lang="en-US" dirty="0"/>
              <a:t>Does your life reflect the triad of assurance: faith, love, obedience? </a:t>
            </a:r>
          </a:p>
          <a:p>
            <a:pPr lvl="1"/>
            <a:r>
              <a:rPr lang="en-US" dirty="0"/>
              <a:t>If you say yes, but not as well as it should, what changes need to be made in your life to better reflect these salvation qualities?</a:t>
            </a:r>
          </a:p>
          <a:p>
            <a:endParaRPr lang="en-US" dirty="0"/>
          </a:p>
        </p:txBody>
      </p:sp>
    </p:spTree>
    <p:extLst>
      <p:ext uri="{BB962C8B-B14F-4D97-AF65-F5344CB8AC3E}">
        <p14:creationId xmlns:p14="http://schemas.microsoft.com/office/powerpoint/2010/main" val="354035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3EC1-9ACA-4BC4-9E1D-3F876430EA4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7C2936B-57CA-4B9D-BDB4-3C344BBCE109}"/>
              </a:ext>
            </a:extLst>
          </p:cNvPr>
          <p:cNvSpPr>
            <a:spLocks noGrp="1"/>
          </p:cNvSpPr>
          <p:nvPr>
            <p:ph idx="1"/>
          </p:nvPr>
        </p:nvSpPr>
        <p:spPr>
          <a:xfrm>
            <a:off x="838200" y="1966585"/>
            <a:ext cx="10515600" cy="4210377"/>
          </a:xfrm>
        </p:spPr>
        <p:txBody>
          <a:bodyPr/>
          <a:lstStyle/>
          <a:p>
            <a:r>
              <a:rPr lang="en-US" dirty="0"/>
              <a:t>Align your life. </a:t>
            </a:r>
          </a:p>
          <a:p>
            <a:pPr lvl="1"/>
            <a:r>
              <a:rPr lang="en-US" dirty="0"/>
              <a:t>Have you started taking steps in your life to be a faithful witness? </a:t>
            </a:r>
          </a:p>
          <a:p>
            <a:pPr lvl="1"/>
            <a:r>
              <a:rPr lang="en-US" dirty="0"/>
              <a:t>Practice sharing your testimony. </a:t>
            </a:r>
          </a:p>
          <a:p>
            <a:pPr lvl="1"/>
            <a:r>
              <a:rPr lang="en-US" dirty="0"/>
              <a:t>Download the Life on Mission app (namb.net) on your phone, learn the presentation, and be prepared to share.</a:t>
            </a:r>
          </a:p>
          <a:p>
            <a:endParaRPr lang="en-US" dirty="0"/>
          </a:p>
        </p:txBody>
      </p:sp>
    </p:spTree>
    <p:extLst>
      <p:ext uri="{BB962C8B-B14F-4D97-AF65-F5344CB8AC3E}">
        <p14:creationId xmlns:p14="http://schemas.microsoft.com/office/powerpoint/2010/main" val="267655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3EC1-9ACA-4BC4-9E1D-3F876430EA4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7C2936B-57CA-4B9D-BDB4-3C344BBCE109}"/>
              </a:ext>
            </a:extLst>
          </p:cNvPr>
          <p:cNvSpPr>
            <a:spLocks noGrp="1"/>
          </p:cNvSpPr>
          <p:nvPr>
            <p:ph idx="1"/>
          </p:nvPr>
        </p:nvSpPr>
        <p:spPr/>
        <p:txBody>
          <a:bodyPr>
            <a:normAutofit/>
          </a:bodyPr>
          <a:lstStyle/>
          <a:p>
            <a:r>
              <a:rPr lang="en-US" dirty="0"/>
              <a:t>Make a difference in someone’s life. </a:t>
            </a:r>
          </a:p>
          <a:p>
            <a:pPr lvl="1"/>
            <a:r>
              <a:rPr lang="en-US" dirty="0"/>
              <a:t>Make an intentional effort to lead someone to faith in Christ this week. </a:t>
            </a:r>
          </a:p>
          <a:p>
            <a:pPr lvl="1"/>
            <a:r>
              <a:rPr lang="en-US" dirty="0"/>
              <a:t>Set up a coffee or lunch meeting. </a:t>
            </a:r>
          </a:p>
          <a:p>
            <a:pPr lvl="1"/>
            <a:r>
              <a:rPr lang="en-US" dirty="0"/>
              <a:t>Make it a priority to share the gospel. Remember, it’s not your job to save them, but God does want you to share. </a:t>
            </a:r>
          </a:p>
          <a:p>
            <a:pPr lvl="1"/>
            <a:r>
              <a:rPr lang="en-US" dirty="0"/>
              <a:t>Trust Him for the results. </a:t>
            </a:r>
          </a:p>
          <a:p>
            <a:endParaRPr lang="en-US" dirty="0"/>
          </a:p>
        </p:txBody>
      </p:sp>
    </p:spTree>
    <p:extLst>
      <p:ext uri="{BB962C8B-B14F-4D97-AF65-F5344CB8AC3E}">
        <p14:creationId xmlns:p14="http://schemas.microsoft.com/office/powerpoint/2010/main" val="150597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866B-46C4-4546-A4D8-5C0749EE0A91}"/>
              </a:ext>
            </a:extLst>
          </p:cNvPr>
          <p:cNvSpPr>
            <a:spLocks noGrp="1"/>
          </p:cNvSpPr>
          <p:nvPr>
            <p:ph type="title"/>
          </p:nvPr>
        </p:nvSpPr>
        <p:spPr/>
        <p:txBody>
          <a:bodyPr/>
          <a:lstStyle/>
          <a:p>
            <a:r>
              <a:rPr lang="en-US" dirty="0"/>
              <a:t>Family Discussion Video</a:t>
            </a:r>
          </a:p>
        </p:txBody>
      </p:sp>
      <p:pic>
        <p:nvPicPr>
          <p:cNvPr id="5" name="Picture 4" descr="A hand holding a small plant&#10;&#10;Description automatically generated with medium confidence">
            <a:extLst>
              <a:ext uri="{FF2B5EF4-FFF2-40B4-BE49-F238E27FC236}">
                <a16:creationId xmlns:a16="http://schemas.microsoft.com/office/drawing/2014/main" id="{9AE5E72F-C8CC-422C-954C-F871A74B2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633" y="2429532"/>
            <a:ext cx="4546948" cy="2544651"/>
          </a:xfrm>
          <a:prstGeom prst="rect">
            <a:avLst/>
          </a:prstGeom>
          <a:ln>
            <a:noFill/>
          </a:ln>
          <a:effectLst>
            <a:outerShdw blurRad="292100" dist="139700" dir="2700000" algn="tl" rotWithShape="0">
              <a:srgbClr val="333333">
                <a:alpha val="65000"/>
              </a:srgbClr>
            </a:outerShdw>
          </a:effectLst>
        </p:spPr>
      </p:pic>
      <p:pic>
        <p:nvPicPr>
          <p:cNvPr id="7" name="Picture 6" descr="Shape&#10;&#10;Description automatically generated with medium confidence">
            <a:extLst>
              <a:ext uri="{FF2B5EF4-FFF2-40B4-BE49-F238E27FC236}">
                <a16:creationId xmlns:a16="http://schemas.microsoft.com/office/drawing/2014/main" id="{E94A46F7-4CFC-4DBC-B166-84AB97D6C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84" y="2242159"/>
            <a:ext cx="5001121" cy="3507288"/>
          </a:xfrm>
          <a:prstGeom prst="rect">
            <a:avLst/>
          </a:prstGeom>
        </p:spPr>
      </p:pic>
      <p:pic>
        <p:nvPicPr>
          <p:cNvPr id="9" name="Picture 8" descr="Qr code&#10;&#10;Description automatically generated">
            <a:extLst>
              <a:ext uri="{FF2B5EF4-FFF2-40B4-BE49-F238E27FC236}">
                <a16:creationId xmlns:a16="http://schemas.microsoft.com/office/drawing/2014/main" id="{23A25823-760F-4143-813B-4BCA972DD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1941" y="2068319"/>
            <a:ext cx="3276600" cy="3267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8037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BB43-5283-4D67-87FD-82128690A65A}"/>
              </a:ext>
            </a:extLst>
          </p:cNvPr>
          <p:cNvSpPr>
            <a:spLocks noGrp="1"/>
          </p:cNvSpPr>
          <p:nvPr>
            <p:ph type="title"/>
          </p:nvPr>
        </p:nvSpPr>
        <p:spPr/>
        <p:txBody>
          <a:bodyPr/>
          <a:lstStyle/>
          <a:p>
            <a:r>
              <a:rPr lang="en-US" dirty="0"/>
              <a:t>Family Activities</a:t>
            </a:r>
          </a:p>
        </p:txBody>
      </p:sp>
      <p:pic>
        <p:nvPicPr>
          <p:cNvPr id="4" name="Picture 3" descr="A picture containing crossword puzzle, text, fruit&#10;&#10;Description automatically generated">
            <a:extLst>
              <a:ext uri="{FF2B5EF4-FFF2-40B4-BE49-F238E27FC236}">
                <a16:creationId xmlns:a16="http://schemas.microsoft.com/office/drawing/2014/main" id="{C9891080-B7AF-4B52-B419-84BA23DED30E}"/>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704346" y="2668044"/>
            <a:ext cx="6918111" cy="2150551"/>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a:extLst>
              <a:ext uri="{FF2B5EF4-FFF2-40B4-BE49-F238E27FC236}">
                <a16:creationId xmlns:a16="http://schemas.microsoft.com/office/drawing/2014/main" id="{E53D2175-53C8-4A47-8A8D-EC2E2A434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810" y="1800500"/>
            <a:ext cx="1676190" cy="3707936"/>
          </a:xfrm>
          <a:prstGeom prst="rect">
            <a:avLst/>
          </a:prstGeom>
        </p:spPr>
      </p:pic>
      <p:sp>
        <p:nvSpPr>
          <p:cNvPr id="7" name="Speech Bubble: Rectangle with Corners Rounded 6">
            <a:extLst>
              <a:ext uri="{FF2B5EF4-FFF2-40B4-BE49-F238E27FC236}">
                <a16:creationId xmlns:a16="http://schemas.microsoft.com/office/drawing/2014/main" id="{3C62AD28-8F51-4088-AEE9-7577213EA322}"/>
              </a:ext>
            </a:extLst>
          </p:cNvPr>
          <p:cNvSpPr/>
          <p:nvPr/>
        </p:nvSpPr>
        <p:spPr>
          <a:xfrm>
            <a:off x="175364" y="2032347"/>
            <a:ext cx="3883068" cy="2990590"/>
          </a:xfrm>
          <a:prstGeom prst="wedgeRoundRectCallout">
            <a:avLst>
              <a:gd name="adj1" fmla="val 63852"/>
              <a:gd name="adj2" fmla="val -266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was so frightened … the letters came down with a horrible clatter. Windows were broken 2 blocks away.  Can you help us put them back correctly?</a:t>
            </a:r>
          </a:p>
          <a:p>
            <a:pPr algn="ctr"/>
            <a:endParaRPr lang="en-US" dirty="0">
              <a:latin typeface="Comic Sans MS" panose="030F0702030302020204" pitchFamily="66" charset="0"/>
            </a:endParaRPr>
          </a:p>
          <a:p>
            <a:pPr algn="ctr"/>
            <a:r>
              <a:rPr lang="en-US" dirty="0">
                <a:latin typeface="Comic Sans MS" panose="030F0702030302020204" pitchFamily="66" charset="0"/>
              </a:rPr>
              <a:t>Need Help or want the crossword?  </a:t>
            </a:r>
            <a:br>
              <a:rPr lang="en-US" dirty="0">
                <a:latin typeface="Comic Sans MS" panose="030F0702030302020204" pitchFamily="66" charset="0"/>
              </a:rPr>
            </a:b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https://tinyurl.com/5b33pzc4</a:t>
            </a:r>
            <a:endParaRPr lang="en-US" dirty="0">
              <a:latin typeface="Comic Sans MS" panose="030F0702030302020204" pitchFamily="66" charset="0"/>
            </a:endParaRPr>
          </a:p>
        </p:txBody>
      </p:sp>
    </p:spTree>
    <p:extLst>
      <p:ext uri="{BB962C8B-B14F-4D97-AF65-F5344CB8AC3E}">
        <p14:creationId xmlns:p14="http://schemas.microsoft.com/office/powerpoint/2010/main" val="134348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BB2200-3194-47CC-A427-7192C5C7D19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575C878-6081-4A31-A683-1E0100B05002}"/>
              </a:ext>
            </a:extLst>
          </p:cNvPr>
          <p:cNvGrpSpPr/>
          <p:nvPr/>
        </p:nvGrpSpPr>
        <p:grpSpPr>
          <a:xfrm>
            <a:off x="2849598" y="1690688"/>
            <a:ext cx="6492803" cy="4161682"/>
            <a:chOff x="2849598" y="1690688"/>
            <a:chExt cx="6492803" cy="4161682"/>
          </a:xfrm>
        </p:grpSpPr>
        <p:pic>
          <p:nvPicPr>
            <p:cNvPr id="6" name="Picture 5" descr="A picture containing text&#10;&#10;Description automatically generated">
              <a:extLst>
                <a:ext uri="{FF2B5EF4-FFF2-40B4-BE49-F238E27FC236}">
                  <a16:creationId xmlns:a16="http://schemas.microsoft.com/office/drawing/2014/main" id="{A737D892-896C-44DC-B9D2-6278C855B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47862"/>
              <a:ext cx="5715000" cy="2962275"/>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8E3D6908-461E-4A06-AB64-1592C8500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8AE12E35-BE2B-45A8-8AE9-1CB68FA4D052}"/>
              </a:ext>
            </a:extLst>
          </p:cNvPr>
          <p:cNvSpPr txBox="1"/>
          <p:nvPr/>
        </p:nvSpPr>
        <p:spPr>
          <a:xfrm>
            <a:off x="4534394" y="5985164"/>
            <a:ext cx="312321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801490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Sure of Salvation</a:t>
            </a:r>
          </a:p>
        </p:txBody>
      </p:sp>
      <p:sp>
        <p:nvSpPr>
          <p:cNvPr id="3" name="Subtitle 2"/>
          <p:cNvSpPr>
            <a:spLocks noGrp="1"/>
          </p:cNvSpPr>
          <p:nvPr>
            <p:ph type="subTitle" idx="1"/>
          </p:nvPr>
        </p:nvSpPr>
        <p:spPr>
          <a:xfrm>
            <a:off x="1524000" y="3895106"/>
            <a:ext cx="9144000" cy="1362694"/>
          </a:xfrm>
        </p:spPr>
        <p:txBody>
          <a:bodyPr/>
          <a:lstStyle/>
          <a:p>
            <a:r>
              <a:rPr lang="en-US" dirty="0"/>
              <a:t>October 10</a:t>
            </a:r>
          </a:p>
        </p:txBody>
      </p:sp>
    </p:spTree>
    <p:extLst>
      <p:ext uri="{BB962C8B-B14F-4D97-AF65-F5344CB8AC3E}">
        <p14:creationId xmlns:p14="http://schemas.microsoft.com/office/powerpoint/2010/main" val="47658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8636F-63CA-497F-BD40-1A72353F03E7}"/>
              </a:ext>
            </a:extLst>
          </p:cNvPr>
          <p:cNvSpPr>
            <a:spLocks noGrp="1"/>
          </p:cNvSpPr>
          <p:nvPr>
            <p:ph type="title"/>
          </p:nvPr>
        </p:nvSpPr>
        <p:spPr/>
        <p:txBody>
          <a:bodyPr/>
          <a:lstStyle/>
          <a:p>
            <a:r>
              <a:rPr lang="en-US" dirty="0"/>
              <a:t>It actually happened ?</a:t>
            </a:r>
          </a:p>
        </p:txBody>
      </p:sp>
      <p:sp>
        <p:nvSpPr>
          <p:cNvPr id="4" name="Content Placeholder 3">
            <a:extLst>
              <a:ext uri="{FF2B5EF4-FFF2-40B4-BE49-F238E27FC236}">
                <a16:creationId xmlns:a16="http://schemas.microsoft.com/office/drawing/2014/main" id="{FC4BCBB3-AF7D-47BD-9643-B9E380582930}"/>
              </a:ext>
            </a:extLst>
          </p:cNvPr>
          <p:cNvSpPr>
            <a:spLocks noGrp="1"/>
          </p:cNvSpPr>
          <p:nvPr>
            <p:ph idx="1"/>
          </p:nvPr>
        </p:nvSpPr>
        <p:spPr/>
        <p:txBody>
          <a:bodyPr/>
          <a:lstStyle/>
          <a:p>
            <a:r>
              <a:rPr lang="en-US" dirty="0"/>
              <a:t>When have you had a warranty that really paid off?</a:t>
            </a:r>
          </a:p>
          <a:p>
            <a:r>
              <a:rPr lang="en-US" dirty="0">
                <a:solidFill>
                  <a:srgbClr val="C00000"/>
                </a:solidFill>
              </a:rPr>
              <a:t>You always wonder if the warranty will actually pay off or the company will weasel out.</a:t>
            </a:r>
          </a:p>
          <a:p>
            <a:pPr lvl="1"/>
            <a:r>
              <a:rPr lang="en-US" dirty="0">
                <a:solidFill>
                  <a:srgbClr val="C00000"/>
                </a:solidFill>
              </a:rPr>
              <a:t>Contrast that with God’s promises</a:t>
            </a:r>
          </a:p>
          <a:p>
            <a:pPr lvl="1"/>
            <a:r>
              <a:rPr lang="en-US" dirty="0">
                <a:solidFill>
                  <a:srgbClr val="C00000"/>
                </a:solidFill>
              </a:rPr>
              <a:t>We can be sure God saves us when we trust in Christ</a:t>
            </a:r>
            <a:r>
              <a:rPr lang="en-US" dirty="0"/>
              <a:t>. </a:t>
            </a:r>
          </a:p>
          <a:p>
            <a:endParaRPr lang="en-US" dirty="0"/>
          </a:p>
        </p:txBody>
      </p:sp>
      <p:grpSp>
        <p:nvGrpSpPr>
          <p:cNvPr id="7" name="Group 6">
            <a:extLst>
              <a:ext uri="{FF2B5EF4-FFF2-40B4-BE49-F238E27FC236}">
                <a16:creationId xmlns:a16="http://schemas.microsoft.com/office/drawing/2014/main" id="{A8E96874-41F6-4932-AD82-988C2E0C5A24}"/>
              </a:ext>
            </a:extLst>
          </p:cNvPr>
          <p:cNvGrpSpPr/>
          <p:nvPr/>
        </p:nvGrpSpPr>
        <p:grpSpPr>
          <a:xfrm>
            <a:off x="1663324" y="2436720"/>
            <a:ext cx="9367272" cy="3129148"/>
            <a:chOff x="953369" y="2816404"/>
            <a:chExt cx="9367272" cy="3129148"/>
          </a:xfrm>
        </p:grpSpPr>
        <p:pic>
          <p:nvPicPr>
            <p:cNvPr id="6" name="Picture 5" descr="A picture containing text, gear&#10;&#10;Description automatically generated">
              <a:extLst>
                <a:ext uri="{FF2B5EF4-FFF2-40B4-BE49-F238E27FC236}">
                  <a16:creationId xmlns:a16="http://schemas.microsoft.com/office/drawing/2014/main" id="{C79CCF30-104D-4F90-98EA-07DCC455E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493" y="2816404"/>
              <a:ext cx="3129148" cy="3129148"/>
            </a:xfrm>
            <a:prstGeom prst="rect">
              <a:avLst/>
            </a:prstGeom>
            <a:ln>
              <a:noFill/>
            </a:ln>
            <a:effectLst>
              <a:outerShdw blurRad="292100" dist="139700" dir="2700000" algn="tl" rotWithShape="0">
                <a:srgbClr val="333333">
                  <a:alpha val="65000"/>
                </a:srgbClr>
              </a:outerShdw>
            </a:effectLst>
          </p:spPr>
        </p:pic>
        <p:pic>
          <p:nvPicPr>
            <p:cNvPr id="1030" name="Picture 6" descr="Satisfaction Guaranteed Vector Sticker clipart">
              <a:extLst>
                <a:ext uri="{FF2B5EF4-FFF2-40B4-BE49-F238E27FC236}">
                  <a16:creationId xmlns:a16="http://schemas.microsoft.com/office/drawing/2014/main" id="{FFF60BFC-6329-4E02-B313-284A2F3D6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08702">
              <a:off x="953369" y="3272712"/>
              <a:ext cx="3288448" cy="1852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32" name="Picture 8" descr="Letter, Wax, Seal, Note, Memo, Paper, Post, Guarantee">
            <a:extLst>
              <a:ext uri="{FF2B5EF4-FFF2-40B4-BE49-F238E27FC236}">
                <a16:creationId xmlns:a16="http://schemas.microsoft.com/office/drawing/2014/main" id="{00815CC4-78E6-46BA-9A22-A26B337F6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492" y="4095336"/>
            <a:ext cx="4626391" cy="231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3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1515-091D-43CB-9529-9C50A16DF4DE}"/>
              </a:ext>
            </a:extLst>
          </p:cNvPr>
          <p:cNvSpPr>
            <a:spLocks noGrp="1"/>
          </p:cNvSpPr>
          <p:nvPr>
            <p:ph type="title"/>
          </p:nvPr>
        </p:nvSpPr>
        <p:spPr/>
        <p:txBody>
          <a:bodyPr/>
          <a:lstStyle/>
          <a:p>
            <a:pPr algn="l"/>
            <a:r>
              <a:rPr lang="en-US" dirty="0"/>
              <a:t>Listen for how to be born of God.</a:t>
            </a:r>
          </a:p>
        </p:txBody>
      </p:sp>
      <p:sp>
        <p:nvSpPr>
          <p:cNvPr id="3" name="Content Placeholder 2">
            <a:extLst>
              <a:ext uri="{FF2B5EF4-FFF2-40B4-BE49-F238E27FC236}">
                <a16:creationId xmlns:a16="http://schemas.microsoft.com/office/drawing/2014/main" id="{45FC0EA6-99FC-40F2-8EB4-CEE9D5252ED1}"/>
              </a:ext>
            </a:extLst>
          </p:cNvPr>
          <p:cNvSpPr>
            <a:spLocks noGrp="1"/>
          </p:cNvSpPr>
          <p:nvPr>
            <p:ph idx="1"/>
          </p:nvPr>
        </p:nvSpPr>
        <p:spPr>
          <a:xfrm>
            <a:off x="1327757" y="1900781"/>
            <a:ext cx="9838151" cy="4351338"/>
          </a:xfrm>
        </p:spPr>
        <p:txBody>
          <a:bodyPr/>
          <a:lstStyle/>
          <a:p>
            <a:pPr marL="0" indent="0" algn="ctr">
              <a:buNone/>
            </a:pPr>
            <a:r>
              <a:rPr lang="en-US" dirty="0"/>
              <a:t>1 John 5:1-5 (NIV)   Everyone who believes that Jesus is the Christ is born of God, and everyone who loves the father loves his child as well. 2  This is how we know that we love the children of God: by loving God and carrying out his commands. 3  This is love for God: to </a:t>
            </a:r>
          </a:p>
        </p:txBody>
      </p:sp>
    </p:spTree>
    <p:extLst>
      <p:ext uri="{BB962C8B-B14F-4D97-AF65-F5344CB8AC3E}">
        <p14:creationId xmlns:p14="http://schemas.microsoft.com/office/powerpoint/2010/main" val="143035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1515-091D-43CB-9529-9C50A16DF4DE}"/>
              </a:ext>
            </a:extLst>
          </p:cNvPr>
          <p:cNvSpPr>
            <a:spLocks noGrp="1"/>
          </p:cNvSpPr>
          <p:nvPr>
            <p:ph type="title"/>
          </p:nvPr>
        </p:nvSpPr>
        <p:spPr/>
        <p:txBody>
          <a:bodyPr/>
          <a:lstStyle/>
          <a:p>
            <a:pPr algn="l"/>
            <a:r>
              <a:rPr lang="en-US" dirty="0"/>
              <a:t>Listen for how to be born of God.</a:t>
            </a:r>
          </a:p>
        </p:txBody>
      </p:sp>
      <p:sp>
        <p:nvSpPr>
          <p:cNvPr id="3" name="Content Placeholder 2">
            <a:extLst>
              <a:ext uri="{FF2B5EF4-FFF2-40B4-BE49-F238E27FC236}">
                <a16:creationId xmlns:a16="http://schemas.microsoft.com/office/drawing/2014/main" id="{45FC0EA6-99FC-40F2-8EB4-CEE9D5252ED1}"/>
              </a:ext>
            </a:extLst>
          </p:cNvPr>
          <p:cNvSpPr>
            <a:spLocks noGrp="1"/>
          </p:cNvSpPr>
          <p:nvPr>
            <p:ph idx="1"/>
          </p:nvPr>
        </p:nvSpPr>
        <p:spPr>
          <a:xfrm>
            <a:off x="1327757" y="1900781"/>
            <a:ext cx="9838151" cy="4351338"/>
          </a:xfrm>
        </p:spPr>
        <p:txBody>
          <a:bodyPr/>
          <a:lstStyle/>
          <a:p>
            <a:pPr marL="0" indent="0" algn="ctr">
              <a:buNone/>
            </a:pPr>
            <a:r>
              <a:rPr lang="en-US" dirty="0"/>
              <a:t>obey his commands. And his commands are not burdensome, 4  for everyone born of God overcomes the world. This is the victory that has overcome the world, even our faith. 5  Who is it that overcomes the world? Only he who believes that Jesus is the Son of God.</a:t>
            </a:r>
          </a:p>
        </p:txBody>
      </p:sp>
      <p:pic>
        <p:nvPicPr>
          <p:cNvPr id="5" name="Picture 4">
            <a:extLst>
              <a:ext uri="{FF2B5EF4-FFF2-40B4-BE49-F238E27FC236}">
                <a16:creationId xmlns:a16="http://schemas.microsoft.com/office/drawing/2014/main" id="{9112FA5E-4F9F-429E-858B-AC3BBBC3C9BE}"/>
              </a:ext>
            </a:extLst>
          </p:cNvPr>
          <p:cNvPicPr>
            <a:picLocks noChangeAspect="1"/>
          </p:cNvPicPr>
          <p:nvPr/>
        </p:nvPicPr>
        <p:blipFill>
          <a:blip r:embed="rId2"/>
          <a:stretch>
            <a:fillRect/>
          </a:stretch>
        </p:blipFill>
        <p:spPr>
          <a:xfrm>
            <a:off x="4768576" y="5336088"/>
            <a:ext cx="2654848" cy="3489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872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6FFD-0028-44CE-8511-2DD82434C7EC}"/>
              </a:ext>
            </a:extLst>
          </p:cNvPr>
          <p:cNvSpPr>
            <a:spLocks noGrp="1"/>
          </p:cNvSpPr>
          <p:nvPr>
            <p:ph type="title"/>
          </p:nvPr>
        </p:nvSpPr>
        <p:spPr/>
        <p:txBody>
          <a:bodyPr/>
          <a:lstStyle/>
          <a:p>
            <a:r>
              <a:rPr lang="en-US" dirty="0"/>
              <a:t>Jesus is the Christ</a:t>
            </a:r>
          </a:p>
        </p:txBody>
      </p:sp>
      <p:sp>
        <p:nvSpPr>
          <p:cNvPr id="3" name="Content Placeholder 2">
            <a:extLst>
              <a:ext uri="{FF2B5EF4-FFF2-40B4-BE49-F238E27FC236}">
                <a16:creationId xmlns:a16="http://schemas.microsoft.com/office/drawing/2014/main" id="{C71EA77F-B2CF-49F3-ACA6-FDA278BA162A}"/>
              </a:ext>
            </a:extLst>
          </p:cNvPr>
          <p:cNvSpPr>
            <a:spLocks noGrp="1"/>
          </p:cNvSpPr>
          <p:nvPr>
            <p:ph idx="1"/>
          </p:nvPr>
        </p:nvSpPr>
        <p:spPr>
          <a:xfrm>
            <a:off x="838200" y="1825625"/>
            <a:ext cx="10515600" cy="4667250"/>
          </a:xfrm>
        </p:spPr>
        <p:txBody>
          <a:bodyPr>
            <a:normAutofit lnSpcReduction="10000"/>
          </a:bodyPr>
          <a:lstStyle/>
          <a:p>
            <a:r>
              <a:rPr lang="en-US" dirty="0"/>
              <a:t>What is key to being born of God? </a:t>
            </a:r>
          </a:p>
          <a:p>
            <a:r>
              <a:rPr lang="en-US" dirty="0"/>
              <a:t>What is the relationship of being born of God, believing in Jesus as the Christ, loving others, and loving God? </a:t>
            </a:r>
          </a:p>
          <a:p>
            <a:r>
              <a:rPr lang="en-US" dirty="0"/>
              <a:t>How do believers demonstrate their love for God? </a:t>
            </a:r>
          </a:p>
          <a:p>
            <a:r>
              <a:rPr lang="en-US" dirty="0"/>
              <a:t>Verse 3 says loving God will be displayed by obedience of God’s commands.  What are some commands of God with which you struggle with obeying? </a:t>
            </a:r>
          </a:p>
        </p:txBody>
      </p:sp>
    </p:spTree>
    <p:extLst>
      <p:ext uri="{BB962C8B-B14F-4D97-AF65-F5344CB8AC3E}">
        <p14:creationId xmlns:p14="http://schemas.microsoft.com/office/powerpoint/2010/main" val="108484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9AB7-80E5-4C3C-A7F7-A800BB218C4B}"/>
              </a:ext>
            </a:extLst>
          </p:cNvPr>
          <p:cNvSpPr>
            <a:spLocks noGrp="1"/>
          </p:cNvSpPr>
          <p:nvPr>
            <p:ph type="title"/>
          </p:nvPr>
        </p:nvSpPr>
        <p:spPr/>
        <p:txBody>
          <a:bodyPr/>
          <a:lstStyle/>
          <a:p>
            <a:r>
              <a:rPr lang="en-US" dirty="0"/>
              <a:t>Jesus is the Christ</a:t>
            </a:r>
          </a:p>
        </p:txBody>
      </p:sp>
      <p:sp>
        <p:nvSpPr>
          <p:cNvPr id="3" name="Content Placeholder 2">
            <a:extLst>
              <a:ext uri="{FF2B5EF4-FFF2-40B4-BE49-F238E27FC236}">
                <a16:creationId xmlns:a16="http://schemas.microsoft.com/office/drawing/2014/main" id="{E04BC586-F5F0-411F-8153-A5A6DC664CAF}"/>
              </a:ext>
            </a:extLst>
          </p:cNvPr>
          <p:cNvSpPr>
            <a:spLocks noGrp="1"/>
          </p:cNvSpPr>
          <p:nvPr>
            <p:ph idx="1"/>
          </p:nvPr>
        </p:nvSpPr>
        <p:spPr/>
        <p:txBody>
          <a:bodyPr/>
          <a:lstStyle/>
          <a:p>
            <a:r>
              <a:rPr lang="en-US" dirty="0"/>
              <a:t>How then can John say that God’s commands are not burdensome?</a:t>
            </a:r>
          </a:p>
          <a:p>
            <a:r>
              <a:rPr lang="en-US" dirty="0"/>
              <a:t>What makes a person willing to give to or to love sacrificially the </a:t>
            </a:r>
            <a:r>
              <a:rPr lang="en-US" i="1" dirty="0"/>
              <a:t>people they know</a:t>
            </a:r>
            <a:r>
              <a:rPr lang="en-US" dirty="0"/>
              <a:t>?</a:t>
            </a:r>
          </a:p>
          <a:p>
            <a:r>
              <a:rPr lang="en-US" dirty="0"/>
              <a:t>What makes a person willing to love sacrificially someone you </a:t>
            </a:r>
            <a:r>
              <a:rPr lang="en-US" i="1" dirty="0"/>
              <a:t>don’t know personally</a:t>
            </a:r>
            <a:r>
              <a:rPr lang="en-US" dirty="0"/>
              <a:t>?</a:t>
            </a:r>
          </a:p>
        </p:txBody>
      </p:sp>
    </p:spTree>
    <p:extLst>
      <p:ext uri="{BB962C8B-B14F-4D97-AF65-F5344CB8AC3E}">
        <p14:creationId xmlns:p14="http://schemas.microsoft.com/office/powerpoint/2010/main" val="379781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7CF2-EFEC-4829-B5F3-C89DE30FDDC8}"/>
              </a:ext>
            </a:extLst>
          </p:cNvPr>
          <p:cNvSpPr>
            <a:spLocks noGrp="1"/>
          </p:cNvSpPr>
          <p:nvPr>
            <p:ph type="title"/>
          </p:nvPr>
        </p:nvSpPr>
        <p:spPr/>
        <p:txBody>
          <a:bodyPr/>
          <a:lstStyle/>
          <a:p>
            <a:pPr algn="l"/>
            <a:r>
              <a:rPr lang="en-US" dirty="0"/>
              <a:t>Listen for the importance of God’s Word.</a:t>
            </a:r>
          </a:p>
        </p:txBody>
      </p:sp>
      <p:sp>
        <p:nvSpPr>
          <p:cNvPr id="3" name="Content Placeholder 2">
            <a:extLst>
              <a:ext uri="{FF2B5EF4-FFF2-40B4-BE49-F238E27FC236}">
                <a16:creationId xmlns:a16="http://schemas.microsoft.com/office/drawing/2014/main" id="{8A305451-459D-42F6-A07E-1DEF49131188}"/>
              </a:ext>
            </a:extLst>
          </p:cNvPr>
          <p:cNvSpPr>
            <a:spLocks noGrp="1"/>
          </p:cNvSpPr>
          <p:nvPr>
            <p:ph idx="1"/>
          </p:nvPr>
        </p:nvSpPr>
        <p:spPr/>
        <p:txBody>
          <a:bodyPr/>
          <a:lstStyle/>
          <a:p>
            <a:pPr marL="0" indent="0" algn="ctr">
              <a:buNone/>
            </a:pPr>
            <a:r>
              <a:rPr lang="en-US" dirty="0"/>
              <a:t>1 John 5:11-13 (NIV)  And this is the testimony: God has given us eternal life, and this life is in his Son. 12  He who has the Son has life; he who does not have the Son of God does not have life. 13  I write these things to you who believe in the name of the Son of God so that you may know that you have eternal life.</a:t>
            </a:r>
          </a:p>
        </p:txBody>
      </p:sp>
      <p:pic>
        <p:nvPicPr>
          <p:cNvPr id="4" name="Picture 3">
            <a:extLst>
              <a:ext uri="{FF2B5EF4-FFF2-40B4-BE49-F238E27FC236}">
                <a16:creationId xmlns:a16="http://schemas.microsoft.com/office/drawing/2014/main" id="{69D3FAB9-E0FB-464F-A7A5-E51BFDADEB74}"/>
              </a:ext>
            </a:extLst>
          </p:cNvPr>
          <p:cNvPicPr>
            <a:picLocks noChangeAspect="1"/>
          </p:cNvPicPr>
          <p:nvPr/>
        </p:nvPicPr>
        <p:blipFill>
          <a:blip r:embed="rId2"/>
          <a:stretch>
            <a:fillRect/>
          </a:stretch>
        </p:blipFill>
        <p:spPr>
          <a:xfrm>
            <a:off x="4768576" y="5724395"/>
            <a:ext cx="2654848" cy="3489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114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790E-639E-4F9E-8601-82801135BCC4}"/>
              </a:ext>
            </a:extLst>
          </p:cNvPr>
          <p:cNvSpPr>
            <a:spLocks noGrp="1"/>
          </p:cNvSpPr>
          <p:nvPr>
            <p:ph type="title"/>
          </p:nvPr>
        </p:nvSpPr>
        <p:spPr/>
        <p:txBody>
          <a:bodyPr/>
          <a:lstStyle/>
          <a:p>
            <a:r>
              <a:rPr lang="en-US" dirty="0"/>
              <a:t>God’s Word Says So</a:t>
            </a:r>
          </a:p>
        </p:txBody>
      </p:sp>
      <p:sp>
        <p:nvSpPr>
          <p:cNvPr id="3" name="Content Placeholder 2">
            <a:extLst>
              <a:ext uri="{FF2B5EF4-FFF2-40B4-BE49-F238E27FC236}">
                <a16:creationId xmlns:a16="http://schemas.microsoft.com/office/drawing/2014/main" id="{A0329462-262D-4D7F-9EBB-6DC5CE6A0F39}"/>
              </a:ext>
            </a:extLst>
          </p:cNvPr>
          <p:cNvSpPr>
            <a:spLocks noGrp="1"/>
          </p:cNvSpPr>
          <p:nvPr>
            <p:ph idx="1"/>
          </p:nvPr>
        </p:nvSpPr>
        <p:spPr/>
        <p:txBody>
          <a:bodyPr/>
          <a:lstStyle/>
          <a:p>
            <a:r>
              <a:rPr lang="en-US" dirty="0"/>
              <a:t>Why did John write this letter? </a:t>
            </a:r>
          </a:p>
          <a:p>
            <a:r>
              <a:rPr lang="en-US" dirty="0"/>
              <a:t> What does it mean to believe on the name of the Son of God? </a:t>
            </a:r>
          </a:p>
          <a:p>
            <a:r>
              <a:rPr lang="en-US" dirty="0"/>
              <a:t>What assurance did John want his readers to have that moved him to write to them? </a:t>
            </a:r>
          </a:p>
          <a:p>
            <a:endParaRPr lang="en-US" dirty="0"/>
          </a:p>
        </p:txBody>
      </p:sp>
    </p:spTree>
    <p:extLst>
      <p:ext uri="{BB962C8B-B14F-4D97-AF65-F5344CB8AC3E}">
        <p14:creationId xmlns:p14="http://schemas.microsoft.com/office/powerpoint/2010/main" val="102715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69</TotalTime>
  <Words>944</Words>
  <Application>Microsoft Office PowerPoint</Application>
  <PresentationFormat>Widescreen</PresentationFormat>
  <Paragraphs>68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Sure of Salvation</vt:lpstr>
      <vt:lpstr>Video Introduction</vt:lpstr>
      <vt:lpstr>It actually happened ?</vt:lpstr>
      <vt:lpstr>Listen for how to be born of God.</vt:lpstr>
      <vt:lpstr>Listen for how to be born of God.</vt:lpstr>
      <vt:lpstr>Jesus is the Christ</vt:lpstr>
      <vt:lpstr>Jesus is the Christ</vt:lpstr>
      <vt:lpstr>Listen for the importance of God’s Word.</vt:lpstr>
      <vt:lpstr>God’s Word Says So</vt:lpstr>
      <vt:lpstr>God’s Word Says So</vt:lpstr>
      <vt:lpstr>Listen for one more reason of assurance.</vt:lpstr>
      <vt:lpstr>Listen for one more reason of assurance.</vt:lpstr>
      <vt:lpstr>My Life Has Been Changed</vt:lpstr>
      <vt:lpstr>My Life Has Been Changed</vt:lpstr>
      <vt:lpstr>Application</vt:lpstr>
      <vt:lpstr>Application</vt:lpstr>
      <vt:lpstr>Application</vt:lpstr>
      <vt:lpstr>Family Discussion Video</vt:lpstr>
      <vt:lpstr>Family Activities</vt:lpstr>
      <vt:lpstr>Sure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Stephen (General Math and Science)</dc:creator>
  <cp:lastModifiedBy>Armstrong, Stephen (General Math and Science)</cp:lastModifiedBy>
  <cp:revision>3</cp:revision>
  <dcterms:created xsi:type="dcterms:W3CDTF">2021-09-17T13:28:42Z</dcterms:created>
  <dcterms:modified xsi:type="dcterms:W3CDTF">2021-09-17T14:38:12Z</dcterms:modified>
</cp:coreProperties>
</file>