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60"/>
  </p:normalViewPr>
  <p:slideViewPr>
    <p:cSldViewPr snapToGrid="0">
      <p:cViewPr varScale="1">
        <p:scale>
          <a:sx n="73" d="100"/>
          <a:sy n="73" d="100"/>
        </p:scale>
        <p:origin x="6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mjkos80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Serve Even When Discouraged</a:t>
            </a:r>
          </a:p>
        </p:txBody>
      </p:sp>
      <p:sp>
        <p:nvSpPr>
          <p:cNvPr id="3" name="Subtitle 2"/>
          <p:cNvSpPr>
            <a:spLocks noGrp="1"/>
          </p:cNvSpPr>
          <p:nvPr>
            <p:ph type="subTitle" idx="1"/>
          </p:nvPr>
        </p:nvSpPr>
        <p:spPr>
          <a:xfrm>
            <a:off x="1524000" y="4038600"/>
            <a:ext cx="9144000" cy="1219200"/>
          </a:xfrm>
        </p:spPr>
        <p:txBody>
          <a:bodyPr/>
          <a:lstStyle/>
          <a:p>
            <a:r>
              <a:rPr lang="en-US" dirty="0"/>
              <a:t>August 22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541C-B27F-4965-A18D-88CA4ADC99BA}"/>
              </a:ext>
            </a:extLst>
          </p:cNvPr>
          <p:cNvSpPr>
            <a:spLocks noGrp="1"/>
          </p:cNvSpPr>
          <p:nvPr>
            <p:ph type="title"/>
          </p:nvPr>
        </p:nvSpPr>
        <p:spPr/>
        <p:txBody>
          <a:bodyPr/>
          <a:lstStyle/>
          <a:p>
            <a:pPr algn="l"/>
            <a:r>
              <a:rPr lang="en-US" dirty="0"/>
              <a:t>Listen for how God speaks.</a:t>
            </a:r>
          </a:p>
        </p:txBody>
      </p:sp>
      <p:sp>
        <p:nvSpPr>
          <p:cNvPr id="3" name="Content Placeholder 2">
            <a:extLst>
              <a:ext uri="{FF2B5EF4-FFF2-40B4-BE49-F238E27FC236}">
                <a16:creationId xmlns:a16="http://schemas.microsoft.com/office/drawing/2014/main" id="{88899275-5D73-4DB0-A784-E7737426F53C}"/>
              </a:ext>
            </a:extLst>
          </p:cNvPr>
          <p:cNvSpPr>
            <a:spLocks noGrp="1"/>
          </p:cNvSpPr>
          <p:nvPr>
            <p:ph idx="1"/>
          </p:nvPr>
        </p:nvSpPr>
        <p:spPr/>
        <p:txBody>
          <a:bodyPr/>
          <a:lstStyle/>
          <a:p>
            <a:pPr marL="0" indent="0" algn="ctr">
              <a:buNone/>
            </a:pPr>
            <a:r>
              <a:rPr lang="en-US" dirty="0"/>
              <a:t>After the earthquake came a fire, but the LORD was not in the fire. And after the fire came a gentle whisper.  13  When Elijah heard it, he pulled his cloak over his face and went out and stood at the mouth of the cave. Then a voice said to him, "What are you doing here, Elijah?" </a:t>
            </a:r>
          </a:p>
        </p:txBody>
      </p:sp>
    </p:spTree>
    <p:extLst>
      <p:ext uri="{BB962C8B-B14F-4D97-AF65-F5344CB8AC3E}">
        <p14:creationId xmlns:p14="http://schemas.microsoft.com/office/powerpoint/2010/main" val="387390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541C-B27F-4965-A18D-88CA4ADC99BA}"/>
              </a:ext>
            </a:extLst>
          </p:cNvPr>
          <p:cNvSpPr>
            <a:spLocks noGrp="1"/>
          </p:cNvSpPr>
          <p:nvPr>
            <p:ph type="title"/>
          </p:nvPr>
        </p:nvSpPr>
        <p:spPr/>
        <p:txBody>
          <a:bodyPr/>
          <a:lstStyle/>
          <a:p>
            <a:pPr algn="l"/>
            <a:r>
              <a:rPr lang="en-US" dirty="0"/>
              <a:t>Listen for how God speaks.</a:t>
            </a:r>
          </a:p>
        </p:txBody>
      </p:sp>
      <p:sp>
        <p:nvSpPr>
          <p:cNvPr id="3" name="Content Placeholder 2">
            <a:extLst>
              <a:ext uri="{FF2B5EF4-FFF2-40B4-BE49-F238E27FC236}">
                <a16:creationId xmlns:a16="http://schemas.microsoft.com/office/drawing/2014/main" id="{88899275-5D73-4DB0-A784-E7737426F53C}"/>
              </a:ext>
            </a:extLst>
          </p:cNvPr>
          <p:cNvSpPr>
            <a:spLocks noGrp="1"/>
          </p:cNvSpPr>
          <p:nvPr>
            <p:ph idx="1"/>
          </p:nvPr>
        </p:nvSpPr>
        <p:spPr>
          <a:xfrm>
            <a:off x="1274359" y="1839273"/>
            <a:ext cx="9643281" cy="4351338"/>
          </a:xfrm>
        </p:spPr>
        <p:txBody>
          <a:bodyPr/>
          <a:lstStyle/>
          <a:p>
            <a:pPr marL="0" indent="0" algn="ctr">
              <a:buNone/>
            </a:pPr>
            <a:r>
              <a:rPr lang="en-US" dirty="0"/>
              <a:t>He replied, "I have been very zealous for the LORD God Almighty. The Israelites have rejected your covenant, broken down your altars, and put your prophets to death with the sword. I am the only one left, and now they are trying to kill me too."</a:t>
            </a:r>
          </a:p>
        </p:txBody>
      </p:sp>
      <p:pic>
        <p:nvPicPr>
          <p:cNvPr id="4" name="Picture 3">
            <a:extLst>
              <a:ext uri="{FF2B5EF4-FFF2-40B4-BE49-F238E27FC236}">
                <a16:creationId xmlns:a16="http://schemas.microsoft.com/office/drawing/2014/main" id="{7D467CBE-BF9C-4A64-B0DC-05B8ECF0852E}"/>
              </a:ext>
            </a:extLst>
          </p:cNvPr>
          <p:cNvPicPr>
            <a:picLocks noChangeAspect="1"/>
          </p:cNvPicPr>
          <p:nvPr/>
        </p:nvPicPr>
        <p:blipFill>
          <a:blip r:embed="rId2"/>
          <a:stretch>
            <a:fillRect/>
          </a:stretch>
        </p:blipFill>
        <p:spPr>
          <a:xfrm>
            <a:off x="4615481" y="5347593"/>
            <a:ext cx="2467960" cy="329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7497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5148-F971-4D41-8767-26160C65901E}"/>
              </a:ext>
            </a:extLst>
          </p:cNvPr>
          <p:cNvSpPr>
            <a:spLocks noGrp="1"/>
          </p:cNvSpPr>
          <p:nvPr>
            <p:ph type="title"/>
          </p:nvPr>
        </p:nvSpPr>
        <p:spPr/>
        <p:txBody>
          <a:bodyPr/>
          <a:lstStyle/>
          <a:p>
            <a:r>
              <a:rPr lang="en-US" dirty="0"/>
              <a:t>Be Attentive to The Lord’s Presence</a:t>
            </a:r>
          </a:p>
        </p:txBody>
      </p:sp>
      <p:sp>
        <p:nvSpPr>
          <p:cNvPr id="3" name="Content Placeholder 2">
            <a:extLst>
              <a:ext uri="{FF2B5EF4-FFF2-40B4-BE49-F238E27FC236}">
                <a16:creationId xmlns:a16="http://schemas.microsoft.com/office/drawing/2014/main" id="{859BD5D0-50ED-4F69-BC18-DDEFBA9E30EE}"/>
              </a:ext>
            </a:extLst>
          </p:cNvPr>
          <p:cNvSpPr>
            <a:spLocks noGrp="1"/>
          </p:cNvSpPr>
          <p:nvPr>
            <p:ph idx="1"/>
          </p:nvPr>
        </p:nvSpPr>
        <p:spPr>
          <a:xfrm>
            <a:off x="838200" y="1825624"/>
            <a:ext cx="10515600" cy="4483735"/>
          </a:xfrm>
        </p:spPr>
        <p:txBody>
          <a:bodyPr>
            <a:normAutofit/>
          </a:bodyPr>
          <a:lstStyle/>
          <a:p>
            <a:r>
              <a:rPr lang="en-US" dirty="0"/>
              <a:t>When God asks, “what are you doing here?” what points does Elijah make?</a:t>
            </a:r>
          </a:p>
          <a:p>
            <a:r>
              <a:rPr lang="en-US" dirty="0"/>
              <a:t>Why do you think Elijah believed he was the only prophet of God left alive?</a:t>
            </a:r>
          </a:p>
          <a:p>
            <a:r>
              <a:rPr lang="en-US" dirty="0"/>
              <a:t>What events does Elijah experience that turn out not to be God’s communication?</a:t>
            </a:r>
          </a:p>
          <a:p>
            <a:r>
              <a:rPr lang="en-US" dirty="0"/>
              <a:t>What do we normally do when someone whispers?  What did Elijah do?</a:t>
            </a:r>
          </a:p>
        </p:txBody>
      </p:sp>
    </p:spTree>
    <p:extLst>
      <p:ext uri="{BB962C8B-B14F-4D97-AF65-F5344CB8AC3E}">
        <p14:creationId xmlns:p14="http://schemas.microsoft.com/office/powerpoint/2010/main" val="23753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483C-0DD9-425A-A9A0-DCBCCB117CFF}"/>
              </a:ext>
            </a:extLst>
          </p:cNvPr>
          <p:cNvSpPr>
            <a:spLocks noGrp="1"/>
          </p:cNvSpPr>
          <p:nvPr>
            <p:ph type="title"/>
          </p:nvPr>
        </p:nvSpPr>
        <p:spPr/>
        <p:txBody>
          <a:bodyPr/>
          <a:lstStyle/>
          <a:p>
            <a:r>
              <a:rPr lang="en-US" dirty="0"/>
              <a:t>Be Attentive to The Lord’s Presence</a:t>
            </a:r>
          </a:p>
        </p:txBody>
      </p:sp>
      <p:sp>
        <p:nvSpPr>
          <p:cNvPr id="3" name="Content Placeholder 2">
            <a:extLst>
              <a:ext uri="{FF2B5EF4-FFF2-40B4-BE49-F238E27FC236}">
                <a16:creationId xmlns:a16="http://schemas.microsoft.com/office/drawing/2014/main" id="{7E63A8B7-1F5A-4FE3-B2D4-AA19FB8284E6}"/>
              </a:ext>
            </a:extLst>
          </p:cNvPr>
          <p:cNvSpPr>
            <a:spLocks noGrp="1"/>
          </p:cNvSpPr>
          <p:nvPr>
            <p:ph idx="1"/>
          </p:nvPr>
        </p:nvSpPr>
        <p:spPr/>
        <p:txBody>
          <a:bodyPr/>
          <a:lstStyle/>
          <a:p>
            <a:r>
              <a:rPr lang="en-US" dirty="0"/>
              <a:t>What do you think Elijah could learn about God through the great wind, the earthquake, and the fire?</a:t>
            </a:r>
          </a:p>
          <a:p>
            <a:r>
              <a:rPr lang="en-US" dirty="0"/>
              <a:t>How does God speak specifically to us today?</a:t>
            </a:r>
          </a:p>
          <a:p>
            <a:r>
              <a:rPr lang="en-US" dirty="0"/>
              <a:t>What encouragement has God recently spoken to you through one of these ways?</a:t>
            </a:r>
          </a:p>
        </p:txBody>
      </p:sp>
    </p:spTree>
    <p:extLst>
      <p:ext uri="{BB962C8B-B14F-4D97-AF65-F5344CB8AC3E}">
        <p14:creationId xmlns:p14="http://schemas.microsoft.com/office/powerpoint/2010/main" val="24108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6D80-D996-42C5-B6DE-C09CEEBEAF9D}"/>
              </a:ext>
            </a:extLst>
          </p:cNvPr>
          <p:cNvSpPr>
            <a:spLocks noGrp="1"/>
          </p:cNvSpPr>
          <p:nvPr>
            <p:ph type="title"/>
          </p:nvPr>
        </p:nvSpPr>
        <p:spPr/>
        <p:txBody>
          <a:bodyPr/>
          <a:lstStyle/>
          <a:p>
            <a:pPr algn="l"/>
            <a:r>
              <a:rPr lang="en-US" dirty="0"/>
              <a:t>Listen for tasks given to Elijah.</a:t>
            </a:r>
          </a:p>
        </p:txBody>
      </p:sp>
      <p:sp>
        <p:nvSpPr>
          <p:cNvPr id="3" name="Content Placeholder 2">
            <a:extLst>
              <a:ext uri="{FF2B5EF4-FFF2-40B4-BE49-F238E27FC236}">
                <a16:creationId xmlns:a16="http://schemas.microsoft.com/office/drawing/2014/main" id="{A9E37060-A9AA-4F46-98E4-F48B7DAE1749}"/>
              </a:ext>
            </a:extLst>
          </p:cNvPr>
          <p:cNvSpPr>
            <a:spLocks noGrp="1"/>
          </p:cNvSpPr>
          <p:nvPr>
            <p:ph idx="1"/>
          </p:nvPr>
        </p:nvSpPr>
        <p:spPr>
          <a:xfrm>
            <a:off x="1139734" y="1799499"/>
            <a:ext cx="9912531" cy="4351338"/>
          </a:xfrm>
        </p:spPr>
        <p:txBody>
          <a:bodyPr/>
          <a:lstStyle/>
          <a:p>
            <a:pPr marL="0" indent="0" algn="ctr">
              <a:buNone/>
            </a:pPr>
            <a:r>
              <a:rPr lang="en-US" dirty="0"/>
              <a:t>Kings 19:15-18 (NIV)  The LORD said to him, "Go back the way you came, and go to the Desert of Damascus. When you get there, anoint </a:t>
            </a:r>
            <a:r>
              <a:rPr lang="en-US" dirty="0" err="1"/>
              <a:t>Hazael</a:t>
            </a:r>
            <a:r>
              <a:rPr lang="en-US" dirty="0"/>
              <a:t> king over Aram.  16  Also, anoint Jehu son of </a:t>
            </a:r>
            <a:r>
              <a:rPr lang="en-US" dirty="0" err="1"/>
              <a:t>Nimshi</a:t>
            </a:r>
            <a:r>
              <a:rPr lang="en-US" dirty="0"/>
              <a:t> king over Israel, and anoint Elisha son of </a:t>
            </a:r>
            <a:r>
              <a:rPr lang="en-US" dirty="0" err="1"/>
              <a:t>Shaphat</a:t>
            </a:r>
            <a:r>
              <a:rPr lang="en-US" dirty="0"/>
              <a:t> from Abel </a:t>
            </a:r>
            <a:r>
              <a:rPr lang="en-US" dirty="0" err="1"/>
              <a:t>Meholah</a:t>
            </a:r>
            <a:r>
              <a:rPr lang="en-US" dirty="0"/>
              <a:t> to succeed you as prophet. </a:t>
            </a:r>
          </a:p>
        </p:txBody>
      </p:sp>
    </p:spTree>
    <p:extLst>
      <p:ext uri="{BB962C8B-B14F-4D97-AF65-F5344CB8AC3E}">
        <p14:creationId xmlns:p14="http://schemas.microsoft.com/office/powerpoint/2010/main" val="424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6D80-D996-42C5-B6DE-C09CEEBEAF9D}"/>
              </a:ext>
            </a:extLst>
          </p:cNvPr>
          <p:cNvSpPr>
            <a:spLocks noGrp="1"/>
          </p:cNvSpPr>
          <p:nvPr>
            <p:ph type="title"/>
          </p:nvPr>
        </p:nvSpPr>
        <p:spPr/>
        <p:txBody>
          <a:bodyPr/>
          <a:lstStyle/>
          <a:p>
            <a:pPr algn="l"/>
            <a:r>
              <a:rPr lang="en-US" dirty="0"/>
              <a:t>Listen for tasks given to Elijah.</a:t>
            </a:r>
          </a:p>
        </p:txBody>
      </p:sp>
      <p:sp>
        <p:nvSpPr>
          <p:cNvPr id="3" name="Content Placeholder 2">
            <a:extLst>
              <a:ext uri="{FF2B5EF4-FFF2-40B4-BE49-F238E27FC236}">
                <a16:creationId xmlns:a16="http://schemas.microsoft.com/office/drawing/2014/main" id="{A9E37060-A9AA-4F46-98E4-F48B7DAE1749}"/>
              </a:ext>
            </a:extLst>
          </p:cNvPr>
          <p:cNvSpPr>
            <a:spLocks noGrp="1"/>
          </p:cNvSpPr>
          <p:nvPr>
            <p:ph idx="1"/>
          </p:nvPr>
        </p:nvSpPr>
        <p:spPr>
          <a:xfrm>
            <a:off x="1139734" y="1799499"/>
            <a:ext cx="9912531" cy="4351338"/>
          </a:xfrm>
        </p:spPr>
        <p:txBody>
          <a:bodyPr/>
          <a:lstStyle/>
          <a:p>
            <a:pPr marL="0" indent="0" algn="ctr">
              <a:buNone/>
            </a:pPr>
            <a:r>
              <a:rPr lang="en-US" dirty="0"/>
              <a:t>Jehu will put to death any who escape the sword of </a:t>
            </a:r>
            <a:r>
              <a:rPr lang="en-US" dirty="0" err="1"/>
              <a:t>Hazael</a:t>
            </a:r>
            <a:r>
              <a:rPr lang="en-US" dirty="0"/>
              <a:t>, and Elisha will put to death any who escape the sword of Jehu.  18  Yet I reserve seven thousand in Israel--all whose knees have not bowed down to Baal and all whose mouths have not kissed him."</a:t>
            </a:r>
          </a:p>
        </p:txBody>
      </p:sp>
    </p:spTree>
    <p:extLst>
      <p:ext uri="{BB962C8B-B14F-4D97-AF65-F5344CB8AC3E}">
        <p14:creationId xmlns:p14="http://schemas.microsoft.com/office/powerpoint/2010/main" val="421742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727C-84EF-4887-9EA4-C4AE2CF16C5B}"/>
              </a:ext>
            </a:extLst>
          </p:cNvPr>
          <p:cNvSpPr>
            <a:spLocks noGrp="1"/>
          </p:cNvSpPr>
          <p:nvPr>
            <p:ph type="title"/>
          </p:nvPr>
        </p:nvSpPr>
        <p:spPr/>
        <p:txBody>
          <a:bodyPr/>
          <a:lstStyle/>
          <a:p>
            <a:r>
              <a:rPr lang="en-US" dirty="0"/>
              <a:t>Press On!</a:t>
            </a:r>
          </a:p>
        </p:txBody>
      </p:sp>
      <p:sp>
        <p:nvSpPr>
          <p:cNvPr id="3" name="Content Placeholder 2">
            <a:extLst>
              <a:ext uri="{FF2B5EF4-FFF2-40B4-BE49-F238E27FC236}">
                <a16:creationId xmlns:a16="http://schemas.microsoft.com/office/drawing/2014/main" id="{FA42C9DA-E9A3-491A-91BA-9E7FAEE50FD1}"/>
              </a:ext>
            </a:extLst>
          </p:cNvPr>
          <p:cNvSpPr>
            <a:spLocks noGrp="1"/>
          </p:cNvSpPr>
          <p:nvPr>
            <p:ph idx="1"/>
          </p:nvPr>
        </p:nvSpPr>
        <p:spPr/>
        <p:txBody>
          <a:bodyPr/>
          <a:lstStyle/>
          <a:p>
            <a:r>
              <a:rPr lang="en-US" dirty="0"/>
              <a:t>What specific tasks does God have for a worn-out prophet?</a:t>
            </a:r>
          </a:p>
          <a:p>
            <a:r>
              <a:rPr lang="en-US" dirty="0"/>
              <a:t>Why would assignment of specific ministries be an encouragement to someone who feels at the end of their rope?</a:t>
            </a:r>
          </a:p>
          <a:p>
            <a:r>
              <a:rPr lang="en-US" dirty="0"/>
              <a:t>How would news of the 7000 faithful be an encouragement?</a:t>
            </a:r>
          </a:p>
        </p:txBody>
      </p:sp>
      <p:sp>
        <p:nvSpPr>
          <p:cNvPr id="4" name="Scroll: Horizontal 3">
            <a:extLst>
              <a:ext uri="{FF2B5EF4-FFF2-40B4-BE49-F238E27FC236}">
                <a16:creationId xmlns:a16="http://schemas.microsoft.com/office/drawing/2014/main" id="{747EE816-15A4-4324-9841-C0333BBFCEEE}"/>
              </a:ext>
            </a:extLst>
          </p:cNvPr>
          <p:cNvSpPr/>
          <p:nvPr/>
        </p:nvSpPr>
        <p:spPr>
          <a:xfrm rot="20962221">
            <a:off x="2713738" y="2104029"/>
            <a:ext cx="6561302" cy="38164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Consider that our personal obedience to the Lord is an encouragement to other believers!</a:t>
            </a:r>
          </a:p>
        </p:txBody>
      </p:sp>
    </p:spTree>
    <p:extLst>
      <p:ext uri="{BB962C8B-B14F-4D97-AF65-F5344CB8AC3E}">
        <p14:creationId xmlns:p14="http://schemas.microsoft.com/office/powerpoint/2010/main" val="28501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75A2-5965-4819-B388-CF822C81B3C0}"/>
              </a:ext>
            </a:extLst>
          </p:cNvPr>
          <p:cNvSpPr>
            <a:spLocks noGrp="1"/>
          </p:cNvSpPr>
          <p:nvPr>
            <p:ph type="title"/>
          </p:nvPr>
        </p:nvSpPr>
        <p:spPr/>
        <p:txBody>
          <a:bodyPr/>
          <a:lstStyle/>
          <a:p>
            <a:r>
              <a:rPr lang="en-US" dirty="0"/>
              <a:t>Press On!</a:t>
            </a:r>
          </a:p>
        </p:txBody>
      </p:sp>
      <p:sp>
        <p:nvSpPr>
          <p:cNvPr id="3" name="Content Placeholder 2">
            <a:extLst>
              <a:ext uri="{FF2B5EF4-FFF2-40B4-BE49-F238E27FC236}">
                <a16:creationId xmlns:a16="http://schemas.microsoft.com/office/drawing/2014/main" id="{27A7E9AE-3B8D-4F52-A4DE-2D8C3BD05CAE}"/>
              </a:ext>
            </a:extLst>
          </p:cNvPr>
          <p:cNvSpPr>
            <a:spLocks noGrp="1"/>
          </p:cNvSpPr>
          <p:nvPr>
            <p:ph idx="1"/>
          </p:nvPr>
        </p:nvSpPr>
        <p:spPr/>
        <p:txBody>
          <a:bodyPr/>
          <a:lstStyle/>
          <a:p>
            <a:r>
              <a:rPr lang="en-US" dirty="0"/>
              <a:t>What kinds of things make us feel sorry for ourselves?</a:t>
            </a:r>
          </a:p>
          <a:p>
            <a:r>
              <a:rPr lang="en-US" dirty="0"/>
              <a:t>How does God give a sense of purpose and direction in these situations?</a:t>
            </a:r>
          </a:p>
        </p:txBody>
      </p:sp>
    </p:spTree>
    <p:extLst>
      <p:ext uri="{BB962C8B-B14F-4D97-AF65-F5344CB8AC3E}">
        <p14:creationId xmlns:p14="http://schemas.microsoft.com/office/powerpoint/2010/main" val="9021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5287-432B-4D3E-A927-B5EC799E97F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3AA6844-7A4A-48CA-843C-538D00FE3A63}"/>
              </a:ext>
            </a:extLst>
          </p:cNvPr>
          <p:cNvSpPr>
            <a:spLocks noGrp="1"/>
          </p:cNvSpPr>
          <p:nvPr>
            <p:ph idx="1"/>
          </p:nvPr>
        </p:nvSpPr>
        <p:spPr>
          <a:xfrm>
            <a:off x="838200" y="2076993"/>
            <a:ext cx="10515600" cy="4099969"/>
          </a:xfrm>
        </p:spPr>
        <p:txBody>
          <a:bodyPr/>
          <a:lstStyle/>
          <a:p>
            <a:r>
              <a:rPr lang="en-US" dirty="0"/>
              <a:t>Pray. </a:t>
            </a:r>
          </a:p>
          <a:p>
            <a:pPr lvl="1"/>
            <a:r>
              <a:rPr lang="en-US" dirty="0"/>
              <a:t>Revise your prayers this week from “God, change my situation.” </a:t>
            </a:r>
          </a:p>
          <a:p>
            <a:pPr lvl="1"/>
            <a:r>
              <a:rPr lang="en-US" dirty="0"/>
              <a:t>Change them to “God, change my perspective.”</a:t>
            </a:r>
          </a:p>
          <a:p>
            <a:endParaRPr lang="en-US" dirty="0"/>
          </a:p>
        </p:txBody>
      </p:sp>
    </p:spTree>
    <p:extLst>
      <p:ext uri="{BB962C8B-B14F-4D97-AF65-F5344CB8AC3E}">
        <p14:creationId xmlns:p14="http://schemas.microsoft.com/office/powerpoint/2010/main" val="129529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5287-432B-4D3E-A927-B5EC799E97F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3AA6844-7A4A-48CA-843C-538D00FE3A63}"/>
              </a:ext>
            </a:extLst>
          </p:cNvPr>
          <p:cNvSpPr>
            <a:spLocks noGrp="1"/>
          </p:cNvSpPr>
          <p:nvPr>
            <p:ph idx="1"/>
          </p:nvPr>
        </p:nvSpPr>
        <p:spPr>
          <a:xfrm>
            <a:off x="838200" y="1959429"/>
            <a:ext cx="10515600" cy="4217534"/>
          </a:xfrm>
        </p:spPr>
        <p:txBody>
          <a:bodyPr/>
          <a:lstStyle/>
          <a:p>
            <a:r>
              <a:rPr lang="en-US" dirty="0"/>
              <a:t>Thank. </a:t>
            </a:r>
          </a:p>
          <a:p>
            <a:pPr lvl="1"/>
            <a:r>
              <a:rPr lang="en-US" dirty="0"/>
              <a:t>Thank someone who has encouraged you by their perseverance to serve God through discouraging circumstances. </a:t>
            </a:r>
          </a:p>
          <a:p>
            <a:pPr lvl="1"/>
            <a:r>
              <a:rPr lang="en-US" dirty="0"/>
              <a:t>Commit yourself to be that example for one person you know.</a:t>
            </a:r>
          </a:p>
          <a:p>
            <a:endParaRPr lang="en-US" dirty="0"/>
          </a:p>
        </p:txBody>
      </p:sp>
    </p:spTree>
    <p:extLst>
      <p:ext uri="{BB962C8B-B14F-4D97-AF65-F5344CB8AC3E}">
        <p14:creationId xmlns:p14="http://schemas.microsoft.com/office/powerpoint/2010/main" val="303762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54C475-ED5F-439E-86BA-E1EBD8B75D4D}"/>
              </a:ext>
            </a:extLst>
          </p:cNvPr>
          <p:cNvSpPr>
            <a:spLocks noGrp="1"/>
          </p:cNvSpPr>
          <p:nvPr>
            <p:ph type="title"/>
          </p:nvPr>
        </p:nvSpPr>
        <p:spPr/>
        <p:txBody>
          <a:bodyPr/>
          <a:lstStyle/>
          <a:p>
            <a:r>
              <a:rPr lang="en-US" dirty="0"/>
              <a:t>Video Introduction</a:t>
            </a:r>
          </a:p>
        </p:txBody>
      </p:sp>
      <p:pic>
        <p:nvPicPr>
          <p:cNvPr id="6" name="Picture 5" descr="A person's face on a paper&#10;&#10;Description automatically generated with low confidence">
            <a:hlinkClick r:id="rId2"/>
            <a:extLst>
              <a:ext uri="{FF2B5EF4-FFF2-40B4-BE49-F238E27FC236}">
                <a16:creationId xmlns:a16="http://schemas.microsoft.com/office/drawing/2014/main" id="{A37A703C-7042-44CB-994F-227C9753D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1" y="1337406"/>
            <a:ext cx="6813740" cy="4864918"/>
          </a:xfrm>
          <a:prstGeom prst="rect">
            <a:avLst/>
          </a:prstGeom>
        </p:spPr>
      </p:pic>
      <p:sp>
        <p:nvSpPr>
          <p:cNvPr id="7" name="TextBox 6">
            <a:extLst>
              <a:ext uri="{FF2B5EF4-FFF2-40B4-BE49-F238E27FC236}">
                <a16:creationId xmlns:a16="http://schemas.microsoft.com/office/drawing/2014/main" id="{4642C5A5-E005-4D25-B5A0-E242ECE75DC0}"/>
              </a:ext>
            </a:extLst>
          </p:cNvPr>
          <p:cNvSpPr txBox="1"/>
          <p:nvPr/>
        </p:nvSpPr>
        <p:spPr>
          <a:xfrm>
            <a:off x="4343400" y="5930900"/>
            <a:ext cx="3276600" cy="400110"/>
          </a:xfrm>
          <a:prstGeom prst="rect">
            <a:avLst/>
          </a:prstGeom>
          <a:noFill/>
        </p:spPr>
        <p:txBody>
          <a:bodyPr wrap="square" rtlCol="0">
            <a:spAutoFit/>
          </a:bodyPr>
          <a:lstStyle/>
          <a:p>
            <a:pPr algn="ctr"/>
            <a:r>
              <a:rPr lang="en-US" sz="2000" dirty="0">
                <a:hlinkClick r:id="rId2"/>
              </a:rPr>
              <a:t>View Video</a:t>
            </a:r>
            <a:endParaRPr lang="en-US" sz="2000" dirty="0"/>
          </a:p>
        </p:txBody>
      </p:sp>
    </p:spTree>
    <p:extLst>
      <p:ext uri="{BB962C8B-B14F-4D97-AF65-F5344CB8AC3E}">
        <p14:creationId xmlns:p14="http://schemas.microsoft.com/office/powerpoint/2010/main" val="180909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5287-432B-4D3E-A927-B5EC799E97F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3AA6844-7A4A-48CA-843C-538D00FE3A63}"/>
              </a:ext>
            </a:extLst>
          </p:cNvPr>
          <p:cNvSpPr>
            <a:spLocks noGrp="1"/>
          </p:cNvSpPr>
          <p:nvPr>
            <p:ph idx="1"/>
          </p:nvPr>
        </p:nvSpPr>
        <p:spPr>
          <a:xfrm>
            <a:off x="838200" y="2233749"/>
            <a:ext cx="10515600" cy="3943214"/>
          </a:xfrm>
        </p:spPr>
        <p:txBody>
          <a:bodyPr/>
          <a:lstStyle/>
          <a:p>
            <a:r>
              <a:rPr lang="en-US" dirty="0"/>
              <a:t>Recommit. </a:t>
            </a:r>
          </a:p>
          <a:p>
            <a:pPr lvl="1"/>
            <a:r>
              <a:rPr lang="en-US" dirty="0"/>
              <a:t>Recommit yourself to a God-given task you’ve been ready to quit. </a:t>
            </a:r>
          </a:p>
          <a:p>
            <a:pPr lvl="1"/>
            <a:r>
              <a:rPr lang="en-US" dirty="0"/>
              <a:t>Make your recommitment public.</a:t>
            </a:r>
          </a:p>
          <a:p>
            <a:endParaRPr lang="en-US" dirty="0"/>
          </a:p>
        </p:txBody>
      </p:sp>
    </p:spTree>
    <p:extLst>
      <p:ext uri="{BB962C8B-B14F-4D97-AF65-F5344CB8AC3E}">
        <p14:creationId xmlns:p14="http://schemas.microsoft.com/office/powerpoint/2010/main" val="145356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CF75D-D16C-4E91-96E3-310E5EA49394}"/>
              </a:ext>
            </a:extLst>
          </p:cNvPr>
          <p:cNvSpPr>
            <a:spLocks noGrp="1"/>
          </p:cNvSpPr>
          <p:nvPr>
            <p:ph type="title"/>
          </p:nvPr>
        </p:nvSpPr>
        <p:spPr/>
        <p:txBody>
          <a:bodyPr/>
          <a:lstStyle/>
          <a:p>
            <a:r>
              <a:rPr lang="en-US" dirty="0"/>
              <a:t>Family Activities</a:t>
            </a:r>
          </a:p>
        </p:txBody>
      </p:sp>
      <p:pic>
        <p:nvPicPr>
          <p:cNvPr id="8" name="Picture 7">
            <a:extLst>
              <a:ext uri="{FF2B5EF4-FFF2-40B4-BE49-F238E27FC236}">
                <a16:creationId xmlns:a16="http://schemas.microsoft.com/office/drawing/2014/main" id="{0D024EA6-180E-4F97-B764-1280FC604B39}"/>
              </a:ext>
            </a:extLst>
          </p:cNvPr>
          <p:cNvPicPr>
            <a:picLocks noChangeAspect="1"/>
          </p:cNvPicPr>
          <p:nvPr/>
        </p:nvPicPr>
        <p:blipFill>
          <a:blip r:embed="rId2">
            <a:duotone>
              <a:prstClr val="black"/>
              <a:schemeClr val="accent4">
                <a:tint val="45000"/>
                <a:satMod val="400000"/>
              </a:schemeClr>
            </a:duotone>
          </a:blip>
          <a:stretch>
            <a:fillRect/>
          </a:stretch>
        </p:blipFill>
        <p:spPr>
          <a:xfrm>
            <a:off x="838200" y="1894880"/>
            <a:ext cx="5861905" cy="2142857"/>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10" name="Picture 9" descr="A picture containing icon&#10;&#10;Description automatically generated">
            <a:extLst>
              <a:ext uri="{FF2B5EF4-FFF2-40B4-BE49-F238E27FC236}">
                <a16:creationId xmlns:a16="http://schemas.microsoft.com/office/drawing/2014/main" id="{724745FD-85C0-4C2A-B671-F4B3D303F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391" y="3825827"/>
            <a:ext cx="2693722" cy="2693722"/>
          </a:xfrm>
          <a:prstGeom prst="rect">
            <a:avLst/>
          </a:prstGeom>
        </p:spPr>
      </p:pic>
      <p:sp>
        <p:nvSpPr>
          <p:cNvPr id="11" name="Speech Bubble: Rectangle with Corners Rounded 10">
            <a:extLst>
              <a:ext uri="{FF2B5EF4-FFF2-40B4-BE49-F238E27FC236}">
                <a16:creationId xmlns:a16="http://schemas.microsoft.com/office/drawing/2014/main" id="{1444B803-4508-44E9-A5EE-9C87B07D6D8C}"/>
              </a:ext>
            </a:extLst>
          </p:cNvPr>
          <p:cNvSpPr/>
          <p:nvPr/>
        </p:nvSpPr>
        <p:spPr>
          <a:xfrm>
            <a:off x="6479177" y="1476103"/>
            <a:ext cx="4480560" cy="2142857"/>
          </a:xfrm>
          <a:prstGeom prst="wedgeRoundRectCallout">
            <a:avLst>
              <a:gd name="adj1" fmla="val -133"/>
              <a:gd name="adj2" fmla="val 667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So, our young operative in the Republic of </a:t>
            </a:r>
            <a:r>
              <a:rPr lang="en-US" dirty="0" err="1">
                <a:latin typeface="Comic Sans MS" panose="030F0702030302020204" pitchFamily="66" charset="0"/>
              </a:rPr>
              <a:t>Kiarab</a:t>
            </a:r>
            <a:r>
              <a:rPr lang="en-US" dirty="0">
                <a:latin typeface="Comic Sans MS" panose="030F0702030302020204" pitchFamily="66" charset="0"/>
              </a:rPr>
              <a:t> needs your help to decode this message.  If you run into difficulty, get assistance from the QR code below.  Additional Family intrigues will also be found there.</a:t>
            </a:r>
          </a:p>
        </p:txBody>
      </p:sp>
      <p:pic>
        <p:nvPicPr>
          <p:cNvPr id="13" name="Picture 12">
            <a:extLst>
              <a:ext uri="{FF2B5EF4-FFF2-40B4-BE49-F238E27FC236}">
                <a16:creationId xmlns:a16="http://schemas.microsoft.com/office/drawing/2014/main" id="{3171CF0D-A002-4BB7-9929-6FF82DBBF4D0}"/>
              </a:ext>
            </a:extLst>
          </p:cNvPr>
          <p:cNvPicPr>
            <a:picLocks noChangeAspect="1"/>
          </p:cNvPicPr>
          <p:nvPr/>
        </p:nvPicPr>
        <p:blipFill>
          <a:blip r:embed="rId4"/>
          <a:stretch>
            <a:fillRect/>
          </a:stretch>
        </p:blipFill>
        <p:spPr>
          <a:xfrm>
            <a:off x="5036746" y="4103006"/>
            <a:ext cx="2118507" cy="2142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941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Serve Even When Discouraged</a:t>
            </a:r>
          </a:p>
        </p:txBody>
      </p:sp>
      <p:sp>
        <p:nvSpPr>
          <p:cNvPr id="3" name="Subtitle 2"/>
          <p:cNvSpPr>
            <a:spLocks noGrp="1"/>
          </p:cNvSpPr>
          <p:nvPr>
            <p:ph type="subTitle" idx="1"/>
          </p:nvPr>
        </p:nvSpPr>
        <p:spPr>
          <a:xfrm>
            <a:off x="1524000" y="4038600"/>
            <a:ext cx="9144000" cy="1219200"/>
          </a:xfrm>
        </p:spPr>
        <p:txBody>
          <a:bodyPr/>
          <a:lstStyle/>
          <a:p>
            <a:r>
              <a:rPr lang="en-US" dirty="0"/>
              <a:t>August 22</a:t>
            </a:r>
          </a:p>
        </p:txBody>
      </p:sp>
    </p:spTree>
    <p:extLst>
      <p:ext uri="{BB962C8B-B14F-4D97-AF65-F5344CB8AC3E}">
        <p14:creationId xmlns:p14="http://schemas.microsoft.com/office/powerpoint/2010/main" val="265012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FF57A-5789-4240-AC46-B07263CEC389}"/>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2989090F-F2E3-4FE1-902B-A83234E92F03}"/>
              </a:ext>
            </a:extLst>
          </p:cNvPr>
          <p:cNvSpPr>
            <a:spLocks noGrp="1"/>
          </p:cNvSpPr>
          <p:nvPr>
            <p:ph idx="1"/>
          </p:nvPr>
        </p:nvSpPr>
        <p:spPr/>
        <p:txBody>
          <a:bodyPr/>
          <a:lstStyle/>
          <a:p>
            <a:r>
              <a:rPr lang="en-US" dirty="0"/>
              <a:t>Who or what can most always cheer you up?</a:t>
            </a:r>
          </a:p>
          <a:p>
            <a:r>
              <a:rPr lang="en-US" dirty="0">
                <a:solidFill>
                  <a:srgbClr val="C00000"/>
                </a:solidFill>
              </a:rPr>
              <a:t>Sometimes our discouragement affects our spiritual lives.</a:t>
            </a:r>
          </a:p>
          <a:p>
            <a:pPr lvl="1"/>
            <a:r>
              <a:rPr lang="en-US" dirty="0">
                <a:solidFill>
                  <a:srgbClr val="C00000"/>
                </a:solidFill>
              </a:rPr>
              <a:t>Today we look at Elijah’s time of discouragement.  </a:t>
            </a:r>
          </a:p>
          <a:p>
            <a:pPr lvl="1"/>
            <a:r>
              <a:rPr lang="en-US" dirty="0">
                <a:solidFill>
                  <a:srgbClr val="C00000"/>
                </a:solidFill>
              </a:rPr>
              <a:t>God told him and tells us, don’t let discouragement keep you from serving.</a:t>
            </a:r>
          </a:p>
          <a:p>
            <a:endParaRPr lang="en-US" dirty="0"/>
          </a:p>
        </p:txBody>
      </p:sp>
      <p:grpSp>
        <p:nvGrpSpPr>
          <p:cNvPr id="11" name="Group 10">
            <a:extLst>
              <a:ext uri="{FF2B5EF4-FFF2-40B4-BE49-F238E27FC236}">
                <a16:creationId xmlns:a16="http://schemas.microsoft.com/office/drawing/2014/main" id="{68E85942-91EC-4D67-A2AE-0CDA6C2E38B6}"/>
              </a:ext>
            </a:extLst>
          </p:cNvPr>
          <p:cNvGrpSpPr/>
          <p:nvPr/>
        </p:nvGrpSpPr>
        <p:grpSpPr>
          <a:xfrm>
            <a:off x="1492250" y="2933842"/>
            <a:ext cx="9861550" cy="2490645"/>
            <a:chOff x="1492250" y="2933842"/>
            <a:chExt cx="9861550" cy="2490645"/>
          </a:xfrm>
        </p:grpSpPr>
        <p:pic>
          <p:nvPicPr>
            <p:cNvPr id="6" name="Picture 5" descr="A picture containing person, indoor, little&#10;&#10;Description automatically generated">
              <a:extLst>
                <a:ext uri="{FF2B5EF4-FFF2-40B4-BE49-F238E27FC236}">
                  <a16:creationId xmlns:a16="http://schemas.microsoft.com/office/drawing/2014/main" id="{D099CB33-710C-4356-9AAF-4123368A93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052" b="99765" l="3750" r="99375">
                          <a14:foregroundMark x1="7344" y1="51878" x2="21719" y2="42488"/>
                          <a14:foregroundMark x1="21719" y1="42488" x2="28594" y2="30986"/>
                          <a14:foregroundMark x1="28594" y1="30986" x2="32813" y2="17136"/>
                          <a14:foregroundMark x1="32813" y1="17136" x2="30000" y2="41315"/>
                          <a14:foregroundMark x1="30000" y1="41315" x2="3906" y2="59155"/>
                          <a14:foregroundMark x1="40781" y1="19014" x2="60625" y2="14085"/>
                          <a14:foregroundMark x1="60625" y1="14085" x2="97031" y2="73005"/>
                          <a14:foregroundMark x1="97031" y1="73005" x2="98906" y2="86150"/>
                          <a14:foregroundMark x1="98906" y1="86150" x2="84063" y2="94836"/>
                          <a14:foregroundMark x1="84063" y1="94836" x2="75625" y2="94366"/>
                          <a14:foregroundMark x1="75625" y1="94366" x2="82969" y2="91315"/>
                          <a14:foregroundMark x1="56875" y1="10563" x2="37500" y2="12676"/>
                          <a14:foregroundMark x1="37500" y1="12676" x2="35156" y2="33568"/>
                          <a14:foregroundMark x1="35156" y1="33568" x2="28281" y2="50469"/>
                          <a14:foregroundMark x1="28281" y1="50469" x2="17188" y2="60094"/>
                          <a14:foregroundMark x1="17188" y1="60094" x2="4688" y2="61737"/>
                          <a14:foregroundMark x1="4688" y1="61737" x2="12344" y2="46948"/>
                          <a14:foregroundMark x1="12344" y1="46948" x2="23594" y2="37089"/>
                          <a14:foregroundMark x1="23594" y1="37089" x2="34219" y2="6808"/>
                          <a14:foregroundMark x1="64219" y1="13146" x2="76094" y2="31925"/>
                          <a14:foregroundMark x1="38281" y1="5634" x2="33906" y2="10329"/>
                          <a14:foregroundMark x1="50000" y1="8685" x2="55000" y2="8920"/>
                          <a14:foregroundMark x1="59375" y1="8685" x2="61406" y2="9859"/>
                          <a14:foregroundMark x1="35156" y1="3052" x2="32031" y2="10798"/>
                          <a14:foregroundMark x1="8281" y1="46479" x2="3125" y2="59155"/>
                          <a14:foregroundMark x1="3125" y1="59155" x2="5156" y2="81455"/>
                          <a14:foregroundMark x1="5156" y1="81455" x2="32500" y2="95540"/>
                          <a14:foregroundMark x1="32500" y1="95540" x2="51563" y2="97183"/>
                          <a14:foregroundMark x1="51563" y1="97183" x2="78594" y2="92488"/>
                          <a14:foregroundMark x1="78594" y1="92488" x2="66406" y2="82394"/>
                          <a14:foregroundMark x1="66406" y1="82394" x2="72031" y2="90845"/>
                          <a14:foregroundMark x1="72031" y1="90845" x2="94063" y2="78638"/>
                          <a14:foregroundMark x1="94063" y1="78638" x2="92656" y2="65493"/>
                          <a14:foregroundMark x1="92656" y1="65493" x2="98438" y2="73239"/>
                          <a14:foregroundMark x1="98438" y1="73239" x2="93125" y2="91315"/>
                          <a14:foregroundMark x1="93125" y1="91315" x2="89844" y2="71831"/>
                          <a14:foregroundMark x1="89844" y1="71831" x2="92031" y2="57277"/>
                          <a14:foregroundMark x1="92031" y1="57277" x2="79531" y2="37559"/>
                          <a14:foregroundMark x1="38281" y1="4930" x2="29531" y2="14085"/>
                          <a14:foregroundMark x1="29531" y1="14085" x2="27344" y2="19953"/>
                          <a14:foregroundMark x1="6094" y1="46948" x2="1563" y2="61502"/>
                          <a14:foregroundMark x1="1563" y1="61502" x2="2031" y2="83099"/>
                          <a14:foregroundMark x1="2031" y1="83099" x2="9219" y2="93897"/>
                          <a14:foregroundMark x1="9219" y1="93897" x2="20313" y2="94366"/>
                          <a14:foregroundMark x1="20313" y1="94366" x2="22969" y2="91315"/>
                          <a14:foregroundMark x1="63906" y1="96948" x2="84688" y2="99061"/>
                          <a14:foregroundMark x1="84688" y1="99061" x2="94219" y2="94601"/>
                          <a14:foregroundMark x1="94219" y1="94601" x2="99531" y2="77465"/>
                          <a14:foregroundMark x1="99531" y1="77465" x2="93594" y2="57512"/>
                          <a14:foregroundMark x1="32656" y1="3756" x2="31250" y2="7981"/>
                          <a14:foregroundMark x1="5781" y1="98122" x2="11094" y2="99765"/>
                          <a14:backgroundMark x1="46250" y1="2347" x2="54375" y2="3991"/>
                          <a14:backgroundMark x1="40000" y1="1408" x2="43594" y2="2817"/>
                          <a14:backgroundMark x1="28750" y1="59155" x2="23125" y2="64085"/>
                          <a14:backgroundMark x1="17031" y1="65023" x2="9219" y2="66901"/>
                        </a14:backgroundRemoval>
                      </a14:imgEffect>
                    </a14:imgLayer>
                  </a14:imgProps>
                </a:ext>
                <a:ext uri="{28A0092B-C50C-407E-A947-70E740481C1C}">
                  <a14:useLocalDpi xmlns:a14="http://schemas.microsoft.com/office/drawing/2010/main" val="0"/>
                </a:ext>
              </a:extLst>
            </a:blip>
            <a:stretch>
              <a:fillRect/>
            </a:stretch>
          </p:blipFill>
          <p:spPr>
            <a:xfrm>
              <a:off x="4166804" y="3060699"/>
              <a:ext cx="3400977" cy="2263775"/>
            </a:xfrm>
            <a:prstGeom prst="rect">
              <a:avLst/>
            </a:prstGeom>
            <a:ln>
              <a:noFill/>
            </a:ln>
            <a:effectLst>
              <a:outerShdw blurRad="292100" dist="139700" dir="2700000" algn="tl" rotWithShape="0">
                <a:srgbClr val="333333">
                  <a:alpha val="65000"/>
                </a:srgbClr>
              </a:outerShdw>
            </a:effectLst>
          </p:spPr>
        </p:pic>
        <p:pic>
          <p:nvPicPr>
            <p:cNvPr id="8" name="Picture 7" descr="A dog with its mouth open&#10;&#10;Description automatically generated with medium confidence">
              <a:extLst>
                <a:ext uri="{FF2B5EF4-FFF2-40B4-BE49-F238E27FC236}">
                  <a16:creationId xmlns:a16="http://schemas.microsoft.com/office/drawing/2014/main" id="{13C2EF69-AF71-4273-A1A7-99677C43250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624" b="97418" l="45625" r="97188">
                          <a14:foregroundMark x1="63594" y1="72770" x2="95000" y2="99296"/>
                          <a14:foregroundMark x1="95000" y1="99296" x2="96563" y2="77934"/>
                          <a14:foregroundMark x1="96563" y1="77934" x2="91719" y2="49061"/>
                          <a14:foregroundMark x1="91719" y1="49061" x2="92500" y2="70892"/>
                          <a14:foregroundMark x1="92500" y1="70892" x2="73906" y2="75822"/>
                          <a14:foregroundMark x1="73906" y1="75822" x2="74219" y2="75587"/>
                          <a14:foregroundMark x1="98281" y1="40376" x2="95469" y2="82394"/>
                          <a14:foregroundMark x1="95469" y1="82394" x2="83594" y2="97418"/>
                          <a14:foregroundMark x1="83594" y1="97418" x2="97188" y2="96244"/>
                        </a14:backgroundRemoval>
                      </a14:imgEffect>
                    </a14:imgLayer>
                  </a14:imgProps>
                </a:ext>
                <a:ext uri="{28A0092B-C50C-407E-A947-70E740481C1C}">
                  <a14:useLocalDpi xmlns:a14="http://schemas.microsoft.com/office/drawing/2010/main" val="0"/>
                </a:ext>
              </a:extLst>
            </a:blip>
            <a:srcRect l="39887"/>
            <a:stretch/>
          </p:blipFill>
          <p:spPr>
            <a:xfrm flipH="1">
              <a:off x="1492250" y="2933842"/>
              <a:ext cx="2159000" cy="2390632"/>
            </a:xfrm>
            <a:prstGeom prst="rect">
              <a:avLst/>
            </a:prstGeom>
            <a:ln>
              <a:noFill/>
            </a:ln>
            <a:effectLst>
              <a:outerShdw blurRad="292100" dist="139700" dir="2700000" algn="tl" rotWithShape="0">
                <a:srgbClr val="333333">
                  <a:alpha val="65000"/>
                </a:srgbClr>
              </a:outerShdw>
            </a:effectLst>
          </p:spPr>
        </p:pic>
        <p:pic>
          <p:nvPicPr>
            <p:cNvPr id="10" name="Picture 9" descr="A person and a baby&#10;&#10;Description automatically generated with low confidence">
              <a:extLst>
                <a:ext uri="{FF2B5EF4-FFF2-40B4-BE49-F238E27FC236}">
                  <a16:creationId xmlns:a16="http://schemas.microsoft.com/office/drawing/2014/main" id="{B728FDCF-3194-45B0-80B5-3667B69F7A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3335" y="3160712"/>
              <a:ext cx="3270465" cy="226377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8951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8B89-87F6-4820-B9F8-BC93FF67136F}"/>
              </a:ext>
            </a:extLst>
          </p:cNvPr>
          <p:cNvSpPr>
            <a:spLocks noGrp="1"/>
          </p:cNvSpPr>
          <p:nvPr>
            <p:ph type="title"/>
          </p:nvPr>
        </p:nvSpPr>
        <p:spPr/>
        <p:txBody>
          <a:bodyPr/>
          <a:lstStyle/>
          <a:p>
            <a:pPr algn="l"/>
            <a:r>
              <a:rPr lang="en-US" dirty="0"/>
              <a:t>Listen for response to a threat.</a:t>
            </a:r>
          </a:p>
        </p:txBody>
      </p:sp>
      <p:sp>
        <p:nvSpPr>
          <p:cNvPr id="3" name="Content Placeholder 2">
            <a:extLst>
              <a:ext uri="{FF2B5EF4-FFF2-40B4-BE49-F238E27FC236}">
                <a16:creationId xmlns:a16="http://schemas.microsoft.com/office/drawing/2014/main" id="{5E3F842F-A42C-4EA5-8856-7B891C96AA9B}"/>
              </a:ext>
            </a:extLst>
          </p:cNvPr>
          <p:cNvSpPr>
            <a:spLocks noGrp="1"/>
          </p:cNvSpPr>
          <p:nvPr>
            <p:ph idx="1"/>
          </p:nvPr>
        </p:nvSpPr>
        <p:spPr/>
        <p:txBody>
          <a:bodyPr/>
          <a:lstStyle/>
          <a:p>
            <a:pPr marL="0" indent="0" algn="ctr">
              <a:buNone/>
            </a:pPr>
            <a:r>
              <a:rPr lang="en-US" dirty="0"/>
              <a:t>1 Kings 19:1-5 (NIV)  Now Ahab told Jezebel everything Elijah had done and how he had killed all the prophets with the sword.  2  So Jezebel sent a messenger to Elijah to say, "May the gods deal with me, be it ever so severely, if by this time tomorrow I do not make your life like that of one of them."  3  Elijah was afraid and ran for his life. </a:t>
            </a:r>
          </a:p>
        </p:txBody>
      </p:sp>
    </p:spTree>
    <p:extLst>
      <p:ext uri="{BB962C8B-B14F-4D97-AF65-F5344CB8AC3E}">
        <p14:creationId xmlns:p14="http://schemas.microsoft.com/office/powerpoint/2010/main" val="19344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8B89-87F6-4820-B9F8-BC93FF67136F}"/>
              </a:ext>
            </a:extLst>
          </p:cNvPr>
          <p:cNvSpPr>
            <a:spLocks noGrp="1"/>
          </p:cNvSpPr>
          <p:nvPr>
            <p:ph type="title"/>
          </p:nvPr>
        </p:nvSpPr>
        <p:spPr/>
        <p:txBody>
          <a:bodyPr/>
          <a:lstStyle/>
          <a:p>
            <a:pPr algn="l"/>
            <a:r>
              <a:rPr lang="en-US" dirty="0"/>
              <a:t>Listen for response to a threat.</a:t>
            </a:r>
          </a:p>
        </p:txBody>
      </p:sp>
      <p:sp>
        <p:nvSpPr>
          <p:cNvPr id="3" name="Content Placeholder 2">
            <a:extLst>
              <a:ext uri="{FF2B5EF4-FFF2-40B4-BE49-F238E27FC236}">
                <a16:creationId xmlns:a16="http://schemas.microsoft.com/office/drawing/2014/main" id="{5E3F842F-A42C-4EA5-8856-7B891C96AA9B}"/>
              </a:ext>
            </a:extLst>
          </p:cNvPr>
          <p:cNvSpPr>
            <a:spLocks noGrp="1"/>
          </p:cNvSpPr>
          <p:nvPr>
            <p:ph idx="1"/>
          </p:nvPr>
        </p:nvSpPr>
        <p:spPr/>
        <p:txBody>
          <a:bodyPr/>
          <a:lstStyle/>
          <a:p>
            <a:pPr marL="0" indent="0" algn="ctr">
              <a:buNone/>
            </a:pPr>
            <a:r>
              <a:rPr lang="en-US" dirty="0"/>
              <a:t>When he came to Beersheba in Judah, he left his servant there,  4  while he himself went a day's journey into the desert. He came to a broom tree, sat down under it and prayed that he might die. "I have had enough, LORD," he said. "Take my life; I am no better than my ancestors."  5  Then he lay down under the tree and fell asleep. </a:t>
            </a:r>
          </a:p>
        </p:txBody>
      </p:sp>
      <p:pic>
        <p:nvPicPr>
          <p:cNvPr id="5" name="Picture 4">
            <a:extLst>
              <a:ext uri="{FF2B5EF4-FFF2-40B4-BE49-F238E27FC236}">
                <a16:creationId xmlns:a16="http://schemas.microsoft.com/office/drawing/2014/main" id="{A89868B3-E168-489E-8F49-63EAB2A9DBDE}"/>
              </a:ext>
            </a:extLst>
          </p:cNvPr>
          <p:cNvPicPr>
            <a:picLocks noChangeAspect="1"/>
          </p:cNvPicPr>
          <p:nvPr/>
        </p:nvPicPr>
        <p:blipFill>
          <a:blip r:embed="rId2"/>
          <a:stretch>
            <a:fillRect/>
          </a:stretch>
        </p:blipFill>
        <p:spPr>
          <a:xfrm>
            <a:off x="4547242" y="5606901"/>
            <a:ext cx="2467960" cy="329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757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B4EB-D203-45A7-B190-975200A09D9D}"/>
              </a:ext>
            </a:extLst>
          </p:cNvPr>
          <p:cNvSpPr>
            <a:spLocks noGrp="1"/>
          </p:cNvSpPr>
          <p:nvPr>
            <p:ph type="title"/>
          </p:nvPr>
        </p:nvSpPr>
        <p:spPr/>
        <p:txBody>
          <a:bodyPr/>
          <a:lstStyle/>
          <a:p>
            <a:r>
              <a:rPr lang="en-US" dirty="0"/>
              <a:t>Never  Give Up</a:t>
            </a:r>
          </a:p>
        </p:txBody>
      </p:sp>
      <p:sp>
        <p:nvSpPr>
          <p:cNvPr id="3" name="Content Placeholder 2">
            <a:extLst>
              <a:ext uri="{FF2B5EF4-FFF2-40B4-BE49-F238E27FC236}">
                <a16:creationId xmlns:a16="http://schemas.microsoft.com/office/drawing/2014/main" id="{6B2A421A-C50B-416A-8AEF-FC20BD561354}"/>
              </a:ext>
            </a:extLst>
          </p:cNvPr>
          <p:cNvSpPr>
            <a:spLocks noGrp="1"/>
          </p:cNvSpPr>
          <p:nvPr>
            <p:ph idx="1"/>
          </p:nvPr>
        </p:nvSpPr>
        <p:spPr/>
        <p:txBody>
          <a:bodyPr/>
          <a:lstStyle/>
          <a:p>
            <a:r>
              <a:rPr lang="en-US" dirty="0"/>
              <a:t>Who are named here as Elijah’s enemies?</a:t>
            </a:r>
          </a:p>
          <a:p>
            <a:r>
              <a:rPr lang="en-US" dirty="0"/>
              <a:t>What did Jezebel say that frightened Elijah?</a:t>
            </a:r>
          </a:p>
          <a:p>
            <a:r>
              <a:rPr lang="en-US" dirty="0"/>
              <a:t>Describe his attitude toward what was happening to him and the solution he had for escaping it.</a:t>
            </a:r>
          </a:p>
          <a:p>
            <a:r>
              <a:rPr lang="en-US" dirty="0"/>
              <a:t>What are some situations where you could feel like you just want to give up? </a:t>
            </a:r>
          </a:p>
        </p:txBody>
      </p:sp>
    </p:spTree>
    <p:extLst>
      <p:ext uri="{BB962C8B-B14F-4D97-AF65-F5344CB8AC3E}">
        <p14:creationId xmlns:p14="http://schemas.microsoft.com/office/powerpoint/2010/main" val="24973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1BCA-1BF1-4312-829D-6C590EC6A42F}"/>
              </a:ext>
            </a:extLst>
          </p:cNvPr>
          <p:cNvSpPr>
            <a:spLocks noGrp="1"/>
          </p:cNvSpPr>
          <p:nvPr>
            <p:ph type="title"/>
          </p:nvPr>
        </p:nvSpPr>
        <p:spPr/>
        <p:txBody>
          <a:bodyPr/>
          <a:lstStyle/>
          <a:p>
            <a:r>
              <a:rPr lang="en-US" dirty="0"/>
              <a:t>Never  Give Up</a:t>
            </a:r>
          </a:p>
        </p:txBody>
      </p:sp>
      <p:sp>
        <p:nvSpPr>
          <p:cNvPr id="3" name="Content Placeholder 2">
            <a:extLst>
              <a:ext uri="{FF2B5EF4-FFF2-40B4-BE49-F238E27FC236}">
                <a16:creationId xmlns:a16="http://schemas.microsoft.com/office/drawing/2014/main" id="{5E40C178-FD4D-4EA5-8C82-2204B5A14DE1}"/>
              </a:ext>
            </a:extLst>
          </p:cNvPr>
          <p:cNvSpPr>
            <a:spLocks noGrp="1"/>
          </p:cNvSpPr>
          <p:nvPr>
            <p:ph idx="1"/>
          </p:nvPr>
        </p:nvSpPr>
        <p:spPr/>
        <p:txBody>
          <a:bodyPr>
            <a:normAutofit/>
          </a:bodyPr>
          <a:lstStyle/>
          <a:p>
            <a:r>
              <a:rPr lang="en-US" dirty="0"/>
              <a:t>Why do you think it is difficult to remember God’s power and faithfulness in the midst of discouragement?</a:t>
            </a:r>
          </a:p>
          <a:p>
            <a:r>
              <a:rPr lang="en-US" dirty="0">
                <a:solidFill>
                  <a:srgbClr val="C00000"/>
                </a:solidFill>
              </a:rPr>
              <a:t>Realize this …</a:t>
            </a:r>
          </a:p>
          <a:p>
            <a:pPr lvl="1"/>
            <a:r>
              <a:rPr lang="en-US" dirty="0">
                <a:solidFill>
                  <a:srgbClr val="C00000"/>
                </a:solidFill>
              </a:rPr>
              <a:t>Spiritual victory is often followed by trouble and danger</a:t>
            </a:r>
          </a:p>
          <a:p>
            <a:pPr lvl="1"/>
            <a:r>
              <a:rPr lang="en-US" dirty="0">
                <a:solidFill>
                  <a:srgbClr val="C00000"/>
                </a:solidFill>
              </a:rPr>
              <a:t>Even godly people can be tired, afraid, and distressed</a:t>
            </a:r>
          </a:p>
          <a:p>
            <a:endParaRPr lang="en-US" dirty="0"/>
          </a:p>
        </p:txBody>
      </p:sp>
    </p:spTree>
    <p:extLst>
      <p:ext uri="{BB962C8B-B14F-4D97-AF65-F5344CB8AC3E}">
        <p14:creationId xmlns:p14="http://schemas.microsoft.com/office/powerpoint/2010/main" val="82179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A3B7-7195-40AF-991D-651E0BDFF21E}"/>
              </a:ext>
            </a:extLst>
          </p:cNvPr>
          <p:cNvSpPr>
            <a:spLocks noGrp="1"/>
          </p:cNvSpPr>
          <p:nvPr>
            <p:ph type="title"/>
          </p:nvPr>
        </p:nvSpPr>
        <p:spPr/>
        <p:txBody>
          <a:bodyPr/>
          <a:lstStyle/>
          <a:p>
            <a:r>
              <a:rPr lang="en-US" dirty="0"/>
              <a:t>Never  Give Up</a:t>
            </a:r>
          </a:p>
        </p:txBody>
      </p:sp>
      <p:sp>
        <p:nvSpPr>
          <p:cNvPr id="3" name="Content Placeholder 2">
            <a:extLst>
              <a:ext uri="{FF2B5EF4-FFF2-40B4-BE49-F238E27FC236}">
                <a16:creationId xmlns:a16="http://schemas.microsoft.com/office/drawing/2014/main" id="{F1E2798D-AD8D-4BFD-BFBF-62DF76A5EFFA}"/>
              </a:ext>
            </a:extLst>
          </p:cNvPr>
          <p:cNvSpPr>
            <a:spLocks noGrp="1"/>
          </p:cNvSpPr>
          <p:nvPr>
            <p:ph idx="1"/>
          </p:nvPr>
        </p:nvSpPr>
        <p:spPr/>
        <p:txBody>
          <a:bodyPr/>
          <a:lstStyle/>
          <a:p>
            <a:r>
              <a:rPr lang="en-US" dirty="0"/>
              <a:t>Elijah is off into the wilderness.  How could this be symbolic of his state of mind?</a:t>
            </a:r>
          </a:p>
          <a:p>
            <a:r>
              <a:rPr lang="en-US" dirty="0"/>
              <a:t>How can isolation be detrimental when you are discouraged?</a:t>
            </a:r>
          </a:p>
        </p:txBody>
      </p:sp>
    </p:spTree>
    <p:extLst>
      <p:ext uri="{BB962C8B-B14F-4D97-AF65-F5344CB8AC3E}">
        <p14:creationId xmlns:p14="http://schemas.microsoft.com/office/powerpoint/2010/main" val="395379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541C-B27F-4965-A18D-88CA4ADC99BA}"/>
              </a:ext>
            </a:extLst>
          </p:cNvPr>
          <p:cNvSpPr>
            <a:spLocks noGrp="1"/>
          </p:cNvSpPr>
          <p:nvPr>
            <p:ph type="title"/>
          </p:nvPr>
        </p:nvSpPr>
        <p:spPr/>
        <p:txBody>
          <a:bodyPr/>
          <a:lstStyle/>
          <a:p>
            <a:pPr algn="l"/>
            <a:r>
              <a:rPr lang="en-US" dirty="0"/>
              <a:t>Listen for how God speaks.</a:t>
            </a:r>
          </a:p>
        </p:txBody>
      </p:sp>
      <p:sp>
        <p:nvSpPr>
          <p:cNvPr id="3" name="Content Placeholder 2">
            <a:extLst>
              <a:ext uri="{FF2B5EF4-FFF2-40B4-BE49-F238E27FC236}">
                <a16:creationId xmlns:a16="http://schemas.microsoft.com/office/drawing/2014/main" id="{88899275-5D73-4DB0-A784-E7737426F53C}"/>
              </a:ext>
            </a:extLst>
          </p:cNvPr>
          <p:cNvSpPr>
            <a:spLocks noGrp="1"/>
          </p:cNvSpPr>
          <p:nvPr>
            <p:ph idx="1"/>
          </p:nvPr>
        </p:nvSpPr>
        <p:spPr/>
        <p:txBody>
          <a:bodyPr/>
          <a:lstStyle/>
          <a:p>
            <a:pPr marL="0" indent="0" algn="ctr">
              <a:buNone/>
            </a:pPr>
            <a:r>
              <a:rPr lang="en-US" dirty="0"/>
              <a:t>1 Kings 19:11-14 (NIV)  The LORD said, "Go out and stand on the mountain in the presence of the LORD, for the LORD is about to pass by." Then a great and powerful wind tore the mountains apart and shattered the rocks before the LORD, but the LORD was not in the wind. After the wind there was an earthquake, but the LORD was not in the earthquake. </a:t>
            </a:r>
          </a:p>
        </p:txBody>
      </p:sp>
    </p:spTree>
    <p:extLst>
      <p:ext uri="{BB962C8B-B14F-4D97-AF65-F5344CB8AC3E}">
        <p14:creationId xmlns:p14="http://schemas.microsoft.com/office/powerpoint/2010/main" val="18879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48</TotalTime>
  <Words>1038</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Serve Even When Discouraged</vt:lpstr>
      <vt:lpstr>Video Introduction</vt:lpstr>
      <vt:lpstr>Think About It …</vt:lpstr>
      <vt:lpstr>Listen for response to a threat.</vt:lpstr>
      <vt:lpstr>Listen for response to a threat.</vt:lpstr>
      <vt:lpstr>Never  Give Up</vt:lpstr>
      <vt:lpstr>Never  Give Up</vt:lpstr>
      <vt:lpstr>Never  Give Up</vt:lpstr>
      <vt:lpstr>Listen for how God speaks.</vt:lpstr>
      <vt:lpstr>Listen for how God speaks.</vt:lpstr>
      <vt:lpstr>Listen for how God speaks.</vt:lpstr>
      <vt:lpstr>Be Attentive to The Lord’s Presence</vt:lpstr>
      <vt:lpstr>Be Attentive to The Lord’s Presence</vt:lpstr>
      <vt:lpstr>Listen for tasks given to Elijah.</vt:lpstr>
      <vt:lpstr>Listen for tasks given to Elijah.</vt:lpstr>
      <vt:lpstr>Press On!</vt:lpstr>
      <vt:lpstr>Press On!</vt:lpstr>
      <vt:lpstr>Application</vt:lpstr>
      <vt:lpstr>Application</vt:lpstr>
      <vt:lpstr>Application</vt:lpstr>
      <vt:lpstr>Family Activities</vt:lpstr>
      <vt:lpstr>Serve Even When Discouraged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 Even When Discouraged</dc:title>
  <dc:creator>Armstrong, Stephen (General Math and Science)</dc:creator>
  <cp:lastModifiedBy>Armstrong, Stephen (General Math and Science)</cp:lastModifiedBy>
  <cp:revision>1</cp:revision>
  <dcterms:created xsi:type="dcterms:W3CDTF">2021-07-30T10:46:04Z</dcterms:created>
  <dcterms:modified xsi:type="dcterms:W3CDTF">2021-07-30T11:34:13Z</dcterms:modified>
</cp:coreProperties>
</file>