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y6xs666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1_yqpjaig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Commitment to Christ</a:t>
            </a:r>
          </a:p>
        </p:txBody>
      </p:sp>
      <p:sp>
        <p:nvSpPr>
          <p:cNvPr id="3" name="Subtitle 2"/>
          <p:cNvSpPr>
            <a:spLocks noGrp="1"/>
          </p:cNvSpPr>
          <p:nvPr>
            <p:ph type="subTitle" idx="1"/>
          </p:nvPr>
        </p:nvSpPr>
        <p:spPr>
          <a:xfrm>
            <a:off x="1524000" y="3836020"/>
            <a:ext cx="9144000" cy="1421780"/>
          </a:xfrm>
        </p:spPr>
        <p:txBody>
          <a:bodyPr/>
          <a:lstStyle/>
          <a:p>
            <a:r>
              <a:rPr lang="en-US" dirty="0"/>
              <a:t>October 25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21BC-949B-42B9-912B-2EA6F06BF2E3}"/>
              </a:ext>
            </a:extLst>
          </p:cNvPr>
          <p:cNvSpPr>
            <a:spLocks noGrp="1"/>
          </p:cNvSpPr>
          <p:nvPr>
            <p:ph type="title"/>
          </p:nvPr>
        </p:nvSpPr>
        <p:spPr/>
        <p:txBody>
          <a:bodyPr/>
          <a:lstStyle/>
          <a:p>
            <a:pPr algn="l"/>
            <a:r>
              <a:rPr lang="en-US" dirty="0"/>
              <a:t>Listen for a bold claim.</a:t>
            </a:r>
          </a:p>
        </p:txBody>
      </p:sp>
      <p:sp>
        <p:nvSpPr>
          <p:cNvPr id="3" name="Content Placeholder 2">
            <a:extLst>
              <a:ext uri="{FF2B5EF4-FFF2-40B4-BE49-F238E27FC236}">
                <a16:creationId xmlns:a16="http://schemas.microsoft.com/office/drawing/2014/main" id="{7AEDC640-9273-40BA-8D06-2B0CF17070FB}"/>
              </a:ext>
            </a:extLst>
          </p:cNvPr>
          <p:cNvSpPr>
            <a:spLocks noGrp="1"/>
          </p:cNvSpPr>
          <p:nvPr>
            <p:ph idx="1"/>
          </p:nvPr>
        </p:nvSpPr>
        <p:spPr>
          <a:xfrm>
            <a:off x="1215025" y="1800573"/>
            <a:ext cx="9813098" cy="4351338"/>
          </a:xfrm>
        </p:spPr>
        <p:txBody>
          <a:bodyPr/>
          <a:lstStyle/>
          <a:p>
            <a:pPr marL="0" indent="0" algn="ctr">
              <a:buNone/>
            </a:pPr>
            <a:r>
              <a:rPr lang="en-US" dirty="0"/>
              <a:t>You know the commandments: 'Do not murder, do not commit adultery, do not steal, do not give false testimony, do not defraud, honor your father and mother.'" 20  "Teacher," he declared, "all these I have kept since I was a boy.".</a:t>
            </a:r>
          </a:p>
        </p:txBody>
      </p:sp>
      <p:pic>
        <p:nvPicPr>
          <p:cNvPr id="5" name="Picture 4">
            <a:extLst>
              <a:ext uri="{FF2B5EF4-FFF2-40B4-BE49-F238E27FC236}">
                <a16:creationId xmlns:a16="http://schemas.microsoft.com/office/drawing/2014/main" id="{047A0A85-6A7E-4F6B-8164-059B628D15F5}"/>
              </a:ext>
            </a:extLst>
          </p:cNvPr>
          <p:cNvPicPr>
            <a:picLocks noChangeAspect="1"/>
          </p:cNvPicPr>
          <p:nvPr/>
        </p:nvPicPr>
        <p:blipFill>
          <a:blip r:embed="rId2"/>
          <a:stretch>
            <a:fillRect/>
          </a:stretch>
        </p:blipFill>
        <p:spPr>
          <a:xfrm>
            <a:off x="4753815" y="4990875"/>
            <a:ext cx="2304762" cy="296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639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5249-67D4-4EE3-ACF9-29773FB17A9F}"/>
              </a:ext>
            </a:extLst>
          </p:cNvPr>
          <p:cNvSpPr>
            <a:spLocks noGrp="1"/>
          </p:cNvSpPr>
          <p:nvPr>
            <p:ph type="title"/>
          </p:nvPr>
        </p:nvSpPr>
        <p:spPr/>
        <p:txBody>
          <a:bodyPr/>
          <a:lstStyle/>
          <a:p>
            <a:r>
              <a:rPr lang="en-US" dirty="0"/>
              <a:t>Strive for Obedience</a:t>
            </a:r>
          </a:p>
        </p:txBody>
      </p:sp>
      <p:sp>
        <p:nvSpPr>
          <p:cNvPr id="3" name="Content Placeholder 2">
            <a:extLst>
              <a:ext uri="{FF2B5EF4-FFF2-40B4-BE49-F238E27FC236}">
                <a16:creationId xmlns:a16="http://schemas.microsoft.com/office/drawing/2014/main" id="{3EB10AE1-3B85-4D36-B5C3-25C1AB28DF9A}"/>
              </a:ext>
            </a:extLst>
          </p:cNvPr>
          <p:cNvSpPr>
            <a:spLocks noGrp="1"/>
          </p:cNvSpPr>
          <p:nvPr>
            <p:ph idx="1"/>
          </p:nvPr>
        </p:nvSpPr>
        <p:spPr/>
        <p:txBody>
          <a:bodyPr/>
          <a:lstStyle/>
          <a:p>
            <a:r>
              <a:rPr lang="en-US" dirty="0"/>
              <a:t>What words or statements support the understanding that the man who came to Jesus was a decent man making a sincere inquiry of Jesus?</a:t>
            </a:r>
          </a:p>
          <a:p>
            <a:r>
              <a:rPr lang="en-US" dirty="0"/>
              <a:t>What was the man seeking who came to Jesus?</a:t>
            </a:r>
          </a:p>
          <a:p>
            <a:r>
              <a:rPr lang="en-US" dirty="0"/>
              <a:t>Where is the flaw in his question? </a:t>
            </a:r>
          </a:p>
          <a:p>
            <a:r>
              <a:rPr lang="en-US" dirty="0"/>
              <a:t>What was the first part of Jesus’ explanation of the way to inherit eternal life? </a:t>
            </a:r>
          </a:p>
        </p:txBody>
      </p:sp>
    </p:spTree>
    <p:extLst>
      <p:ext uri="{BB962C8B-B14F-4D97-AF65-F5344CB8AC3E}">
        <p14:creationId xmlns:p14="http://schemas.microsoft.com/office/powerpoint/2010/main" val="189999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DC53-8457-4AAD-9D30-129DA4148534}"/>
              </a:ext>
            </a:extLst>
          </p:cNvPr>
          <p:cNvSpPr>
            <a:spLocks noGrp="1"/>
          </p:cNvSpPr>
          <p:nvPr>
            <p:ph type="title"/>
          </p:nvPr>
        </p:nvSpPr>
        <p:spPr/>
        <p:txBody>
          <a:bodyPr/>
          <a:lstStyle/>
          <a:p>
            <a:r>
              <a:rPr lang="en-US" dirty="0"/>
              <a:t>Strive for Obedience</a:t>
            </a:r>
          </a:p>
        </p:txBody>
      </p:sp>
      <p:sp>
        <p:nvSpPr>
          <p:cNvPr id="3" name="Content Placeholder 2">
            <a:extLst>
              <a:ext uri="{FF2B5EF4-FFF2-40B4-BE49-F238E27FC236}">
                <a16:creationId xmlns:a16="http://schemas.microsoft.com/office/drawing/2014/main" id="{3FF26A87-B4CB-46C0-8DE0-6068BF4D09E1}"/>
              </a:ext>
            </a:extLst>
          </p:cNvPr>
          <p:cNvSpPr>
            <a:spLocks noGrp="1"/>
          </p:cNvSpPr>
          <p:nvPr>
            <p:ph idx="1"/>
          </p:nvPr>
        </p:nvSpPr>
        <p:spPr/>
        <p:txBody>
          <a:bodyPr/>
          <a:lstStyle/>
          <a:p>
            <a:r>
              <a:rPr lang="en-US" dirty="0"/>
              <a:t>Why do you think Jesus quizzed the man about his commitment to the commandments? </a:t>
            </a:r>
          </a:p>
          <a:p>
            <a:r>
              <a:rPr lang="en-US" dirty="0"/>
              <a:t>What does the rich man’s answer to Jesus tell us about his spiritual state?  </a:t>
            </a:r>
          </a:p>
          <a:p>
            <a:r>
              <a:rPr lang="en-US" dirty="0"/>
              <a:t>What might be significant about the fact that Jesus had not yet addressed the first four commandments … those which deal with our relationship with God?</a:t>
            </a:r>
          </a:p>
        </p:txBody>
      </p:sp>
    </p:spTree>
    <p:extLst>
      <p:ext uri="{BB962C8B-B14F-4D97-AF65-F5344CB8AC3E}">
        <p14:creationId xmlns:p14="http://schemas.microsoft.com/office/powerpoint/2010/main" val="39926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5C1D-05B3-4340-9FD4-8DBC9AF07BDE}"/>
              </a:ext>
            </a:extLst>
          </p:cNvPr>
          <p:cNvSpPr>
            <a:spLocks noGrp="1"/>
          </p:cNvSpPr>
          <p:nvPr>
            <p:ph type="title"/>
          </p:nvPr>
        </p:nvSpPr>
        <p:spPr/>
        <p:txBody>
          <a:bodyPr/>
          <a:lstStyle/>
          <a:p>
            <a:pPr algn="l"/>
            <a:r>
              <a:rPr lang="en-US" dirty="0"/>
              <a:t>Listen for why the man goes away sad.</a:t>
            </a:r>
          </a:p>
        </p:txBody>
      </p:sp>
      <p:sp>
        <p:nvSpPr>
          <p:cNvPr id="3" name="Content Placeholder 2">
            <a:extLst>
              <a:ext uri="{FF2B5EF4-FFF2-40B4-BE49-F238E27FC236}">
                <a16:creationId xmlns:a16="http://schemas.microsoft.com/office/drawing/2014/main" id="{1EEC85F2-B3F0-410C-AE37-615829E40C79}"/>
              </a:ext>
            </a:extLst>
          </p:cNvPr>
          <p:cNvSpPr>
            <a:spLocks noGrp="1"/>
          </p:cNvSpPr>
          <p:nvPr>
            <p:ph idx="1"/>
          </p:nvPr>
        </p:nvSpPr>
        <p:spPr/>
        <p:txBody>
          <a:bodyPr/>
          <a:lstStyle/>
          <a:p>
            <a:pPr marL="0" indent="0" algn="ctr">
              <a:buNone/>
            </a:pPr>
            <a:r>
              <a:rPr lang="en-US" dirty="0"/>
              <a:t>Mark 10:21-22 (NIV)   Jesus looked at him and loved him. "One thing you lack," he said. "Go, sell everything you have and give to the poor, and you will have treasure in heaven. Then come, follow me." 22  At this the man's face fell. He went away sad, because he had great wealth.</a:t>
            </a:r>
          </a:p>
        </p:txBody>
      </p:sp>
      <p:pic>
        <p:nvPicPr>
          <p:cNvPr id="5" name="Picture 4">
            <a:extLst>
              <a:ext uri="{FF2B5EF4-FFF2-40B4-BE49-F238E27FC236}">
                <a16:creationId xmlns:a16="http://schemas.microsoft.com/office/drawing/2014/main" id="{26E3ABDD-4726-4A2D-95EF-E035CC128E4C}"/>
              </a:ext>
            </a:extLst>
          </p:cNvPr>
          <p:cNvPicPr>
            <a:picLocks noChangeAspect="1"/>
          </p:cNvPicPr>
          <p:nvPr/>
        </p:nvPicPr>
        <p:blipFill>
          <a:blip r:embed="rId2"/>
          <a:stretch>
            <a:fillRect/>
          </a:stretch>
        </p:blipFill>
        <p:spPr>
          <a:xfrm>
            <a:off x="4691185" y="5304026"/>
            <a:ext cx="2304762" cy="296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55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B145-5860-482F-B262-EED96387DE4E}"/>
              </a:ext>
            </a:extLst>
          </p:cNvPr>
          <p:cNvSpPr>
            <a:spLocks noGrp="1"/>
          </p:cNvSpPr>
          <p:nvPr>
            <p:ph type="title"/>
          </p:nvPr>
        </p:nvSpPr>
        <p:spPr/>
        <p:txBody>
          <a:bodyPr/>
          <a:lstStyle/>
          <a:p>
            <a:r>
              <a:rPr lang="en-US" dirty="0"/>
              <a:t>Follow Jesus Wholeheartedly</a:t>
            </a:r>
          </a:p>
        </p:txBody>
      </p:sp>
      <p:sp>
        <p:nvSpPr>
          <p:cNvPr id="3" name="Content Placeholder 2">
            <a:extLst>
              <a:ext uri="{FF2B5EF4-FFF2-40B4-BE49-F238E27FC236}">
                <a16:creationId xmlns:a16="http://schemas.microsoft.com/office/drawing/2014/main" id="{097E609F-24D1-4A21-BC6E-A8F5F2A3AC78}"/>
              </a:ext>
            </a:extLst>
          </p:cNvPr>
          <p:cNvSpPr>
            <a:spLocks noGrp="1"/>
          </p:cNvSpPr>
          <p:nvPr>
            <p:ph idx="1"/>
          </p:nvPr>
        </p:nvSpPr>
        <p:spPr/>
        <p:txBody>
          <a:bodyPr/>
          <a:lstStyle/>
          <a:p>
            <a:r>
              <a:rPr lang="en-US" dirty="0"/>
              <a:t>What further requirement did Jesus pose?</a:t>
            </a:r>
          </a:p>
          <a:p>
            <a:r>
              <a:rPr lang="en-US" dirty="0"/>
              <a:t>Why do you think Jesus called for the man to sell his possessions and give to the poor?</a:t>
            </a:r>
          </a:p>
          <a:p>
            <a:r>
              <a:rPr lang="en-US" dirty="0"/>
              <a:t>How can wealth interfere with a person’s Christian faith?</a:t>
            </a:r>
          </a:p>
          <a:p>
            <a:r>
              <a:rPr lang="en-US" dirty="0"/>
              <a:t>What other kinds of things can become substitutes for God in our lives?   What might Jesus ask us to set aside?</a:t>
            </a:r>
          </a:p>
        </p:txBody>
      </p:sp>
    </p:spTree>
    <p:extLst>
      <p:ext uri="{BB962C8B-B14F-4D97-AF65-F5344CB8AC3E}">
        <p14:creationId xmlns:p14="http://schemas.microsoft.com/office/powerpoint/2010/main" val="310404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147F-B9E1-4395-9D83-A15DD537E476}"/>
              </a:ext>
            </a:extLst>
          </p:cNvPr>
          <p:cNvSpPr>
            <a:spLocks noGrp="1"/>
          </p:cNvSpPr>
          <p:nvPr>
            <p:ph type="title"/>
          </p:nvPr>
        </p:nvSpPr>
        <p:spPr/>
        <p:txBody>
          <a:bodyPr/>
          <a:lstStyle/>
          <a:p>
            <a:r>
              <a:rPr lang="en-US" dirty="0"/>
              <a:t>Follow Jesus Wholeheartedly</a:t>
            </a:r>
          </a:p>
        </p:txBody>
      </p:sp>
      <p:sp>
        <p:nvSpPr>
          <p:cNvPr id="3" name="Content Placeholder 2">
            <a:extLst>
              <a:ext uri="{FF2B5EF4-FFF2-40B4-BE49-F238E27FC236}">
                <a16:creationId xmlns:a16="http://schemas.microsoft.com/office/drawing/2014/main" id="{2E6BB431-A0C7-4553-BC37-34B1E349D794}"/>
              </a:ext>
            </a:extLst>
          </p:cNvPr>
          <p:cNvSpPr>
            <a:spLocks noGrp="1"/>
          </p:cNvSpPr>
          <p:nvPr>
            <p:ph idx="1"/>
          </p:nvPr>
        </p:nvSpPr>
        <p:spPr/>
        <p:txBody>
          <a:bodyPr/>
          <a:lstStyle/>
          <a:p>
            <a:r>
              <a:rPr lang="en-US" dirty="0"/>
              <a:t>So, how do you think God does want us to use the material wealth He has given us? </a:t>
            </a:r>
          </a:p>
          <a:p>
            <a:r>
              <a:rPr lang="en-US" dirty="0"/>
              <a:t>How can we prevent ourselves from allowing wealth to interfere with our faith? </a:t>
            </a:r>
          </a:p>
        </p:txBody>
      </p:sp>
    </p:spTree>
    <p:extLst>
      <p:ext uri="{BB962C8B-B14F-4D97-AF65-F5344CB8AC3E}">
        <p14:creationId xmlns:p14="http://schemas.microsoft.com/office/powerpoint/2010/main" val="80110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1A7F-FE77-4552-93CF-0274C1EDAE6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E01DA12-8A75-4D0A-A9B1-D86ADCFD40A4}"/>
              </a:ext>
            </a:extLst>
          </p:cNvPr>
          <p:cNvSpPr>
            <a:spLocks noGrp="1"/>
          </p:cNvSpPr>
          <p:nvPr>
            <p:ph idx="1"/>
          </p:nvPr>
        </p:nvSpPr>
        <p:spPr>
          <a:xfrm>
            <a:off x="838200" y="1991637"/>
            <a:ext cx="10515600" cy="4185325"/>
          </a:xfrm>
        </p:spPr>
        <p:txBody>
          <a:bodyPr/>
          <a:lstStyle/>
          <a:p>
            <a:r>
              <a:rPr lang="en-US" dirty="0"/>
              <a:t>Trust. </a:t>
            </a:r>
          </a:p>
          <a:p>
            <a:pPr lvl="1"/>
            <a:r>
              <a:rPr lang="en-US" dirty="0"/>
              <a:t>If you’ve been trying to be good and moral in order to gain a good standing with God, acknowledge the futility of it. </a:t>
            </a:r>
          </a:p>
          <a:p>
            <a:pPr lvl="1"/>
            <a:r>
              <a:rPr lang="en-US" dirty="0"/>
              <a:t>Trust Christ and be obedient to His Word as a response to His grace in your life. </a:t>
            </a:r>
          </a:p>
          <a:p>
            <a:endParaRPr lang="en-US" dirty="0"/>
          </a:p>
        </p:txBody>
      </p:sp>
    </p:spTree>
    <p:extLst>
      <p:ext uri="{BB962C8B-B14F-4D97-AF65-F5344CB8AC3E}">
        <p14:creationId xmlns:p14="http://schemas.microsoft.com/office/powerpoint/2010/main" val="33374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1A7F-FE77-4552-93CF-0274C1EDAE6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E01DA12-8A75-4D0A-A9B1-D86ADCFD40A4}"/>
              </a:ext>
            </a:extLst>
          </p:cNvPr>
          <p:cNvSpPr>
            <a:spLocks noGrp="1"/>
          </p:cNvSpPr>
          <p:nvPr>
            <p:ph idx="1"/>
          </p:nvPr>
        </p:nvSpPr>
        <p:spPr/>
        <p:txBody>
          <a:bodyPr/>
          <a:lstStyle/>
          <a:p>
            <a:r>
              <a:rPr lang="en-US" dirty="0"/>
              <a:t>Examine. </a:t>
            </a:r>
          </a:p>
          <a:p>
            <a:pPr lvl="1"/>
            <a:r>
              <a:rPr lang="en-US" dirty="0"/>
              <a:t>Examine your heart and see if, like the rich young ruler, you have things that sit on the throne of your heart other than the Person of Christ. </a:t>
            </a:r>
          </a:p>
          <a:p>
            <a:pPr lvl="1"/>
            <a:r>
              <a:rPr lang="en-US" dirty="0"/>
              <a:t>Maybe it’s money, power, comfort, control, safety, approval, or recognition. </a:t>
            </a:r>
          </a:p>
          <a:p>
            <a:pPr lvl="1"/>
            <a:r>
              <a:rPr lang="en-US" dirty="0"/>
              <a:t>Ask Him to reveal those things to you and give Him His rightful place on the throne of your life. </a:t>
            </a:r>
          </a:p>
          <a:p>
            <a:endParaRPr lang="en-US" dirty="0"/>
          </a:p>
        </p:txBody>
      </p:sp>
    </p:spTree>
    <p:extLst>
      <p:ext uri="{BB962C8B-B14F-4D97-AF65-F5344CB8AC3E}">
        <p14:creationId xmlns:p14="http://schemas.microsoft.com/office/powerpoint/2010/main" val="205800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1A7F-FE77-4552-93CF-0274C1EDAE6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E01DA12-8A75-4D0A-A9B1-D86ADCFD40A4}"/>
              </a:ext>
            </a:extLst>
          </p:cNvPr>
          <p:cNvSpPr>
            <a:spLocks noGrp="1"/>
          </p:cNvSpPr>
          <p:nvPr>
            <p:ph idx="1"/>
          </p:nvPr>
        </p:nvSpPr>
        <p:spPr/>
        <p:txBody>
          <a:bodyPr/>
          <a:lstStyle/>
          <a:p>
            <a:r>
              <a:rPr lang="en-US" dirty="0"/>
              <a:t>Renew. </a:t>
            </a:r>
          </a:p>
          <a:p>
            <a:pPr lvl="1"/>
            <a:r>
              <a:rPr lang="en-US" dirty="0"/>
              <a:t>If you’ve lost your first love for Christ and are not coming to Him on a daily basis like a little child, rekindle that relationship with Him. </a:t>
            </a:r>
          </a:p>
          <a:p>
            <a:pPr lvl="1"/>
            <a:r>
              <a:rPr lang="en-US" dirty="0"/>
              <a:t>Write down some of the ways or things that have kept you from a childlike faith in God and ask Him to help you return to that place again. </a:t>
            </a:r>
          </a:p>
          <a:p>
            <a:endParaRPr lang="en-US" dirty="0"/>
          </a:p>
        </p:txBody>
      </p:sp>
    </p:spTree>
    <p:extLst>
      <p:ext uri="{BB962C8B-B14F-4D97-AF65-F5344CB8AC3E}">
        <p14:creationId xmlns:p14="http://schemas.microsoft.com/office/powerpoint/2010/main" val="2818289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72E0-ED34-477B-A515-495B43919EAE}"/>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31C4AB02-398C-4B93-9492-989F5494DA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2984" y="4035218"/>
            <a:ext cx="2782655" cy="213568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7759D27-03E7-4DCB-8795-F393CBA04B39}"/>
              </a:ext>
            </a:extLst>
          </p:cNvPr>
          <p:cNvPicPr/>
          <p:nvPr/>
        </p:nvPicPr>
        <p:blipFill>
          <a:blip r:embed="rId3">
            <a:extLst>
              <a:ext uri="{28A0092B-C50C-407E-A947-70E740481C1C}">
                <a14:useLocalDpi xmlns:a14="http://schemas.microsoft.com/office/drawing/2010/main" val="0"/>
              </a:ext>
            </a:extLst>
          </a:blip>
          <a:stretch>
            <a:fillRect/>
          </a:stretch>
        </p:blipFill>
        <p:spPr>
          <a:xfrm>
            <a:off x="1771153" y="2760234"/>
            <a:ext cx="3747648" cy="1976555"/>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7" name="Speech Bubble: Rectangle with Corners Rounded 6">
            <a:extLst>
              <a:ext uri="{FF2B5EF4-FFF2-40B4-BE49-F238E27FC236}">
                <a16:creationId xmlns:a16="http://schemas.microsoft.com/office/drawing/2014/main" id="{45877D4F-A1D9-4A90-B963-46987827A8B5}"/>
              </a:ext>
            </a:extLst>
          </p:cNvPr>
          <p:cNvSpPr/>
          <p:nvPr/>
        </p:nvSpPr>
        <p:spPr>
          <a:xfrm>
            <a:off x="5773163" y="1759822"/>
            <a:ext cx="5298509" cy="1941535"/>
          </a:xfrm>
          <a:prstGeom prst="wedgeRoundRectCallout">
            <a:avLst>
              <a:gd name="adj1" fmla="val -9353"/>
              <a:gd name="adj2" fmla="val 77629"/>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Just look at all those letters.  We’ve got to fix that.  I’m sure there’s an important message there.  And there’s more good stuff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https://tinyurl.com/y6xs666k</a:t>
            </a:r>
            <a:r>
              <a:rPr lang="en-US" sz="1800"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  </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Don’t know about that 666!  But your family will like what you find on that web page!</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1415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D9DCEF-5FBD-4CBC-9308-9181F5046E44}"/>
              </a:ext>
            </a:extLst>
          </p:cNvPr>
          <p:cNvSpPr>
            <a:spLocks noGrp="1"/>
          </p:cNvSpPr>
          <p:nvPr>
            <p:ph type="title"/>
          </p:nvPr>
        </p:nvSpPr>
        <p:spPr/>
        <p:txBody>
          <a:bodyPr/>
          <a:lstStyle/>
          <a:p>
            <a:r>
              <a:rPr lang="en-US" dirty="0"/>
              <a:t>Video Introduction</a:t>
            </a:r>
          </a:p>
        </p:txBody>
      </p:sp>
      <p:grpSp>
        <p:nvGrpSpPr>
          <p:cNvPr id="5" name="Group 4">
            <a:extLst>
              <a:ext uri="{FF2B5EF4-FFF2-40B4-BE49-F238E27FC236}">
                <a16:creationId xmlns:a16="http://schemas.microsoft.com/office/drawing/2014/main" id="{9B19654E-5BCA-48F9-BBB8-B42F88642EF2}"/>
              </a:ext>
            </a:extLst>
          </p:cNvPr>
          <p:cNvGrpSpPr/>
          <p:nvPr/>
        </p:nvGrpSpPr>
        <p:grpSpPr>
          <a:xfrm>
            <a:off x="2849598" y="1628078"/>
            <a:ext cx="6492803" cy="4224292"/>
            <a:chOff x="2849598" y="1628078"/>
            <a:chExt cx="6492803" cy="4224292"/>
          </a:xfrm>
        </p:grpSpPr>
        <p:pic>
          <p:nvPicPr>
            <p:cNvPr id="6" name="Picture 5">
              <a:extLst>
                <a:ext uri="{FF2B5EF4-FFF2-40B4-BE49-F238E27FC236}">
                  <a16:creationId xmlns:a16="http://schemas.microsoft.com/office/drawing/2014/main" id="{886CD9B8-7A03-45C3-9871-A7BDE1B6E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33575"/>
              <a:ext cx="5715000" cy="2990850"/>
            </a:xfrm>
            <a:prstGeom prst="rect">
              <a:avLst/>
            </a:prstGeom>
            <a:ln>
              <a:noFill/>
            </a:ln>
            <a:effectLst>
              <a:outerShdw blurRad="292100" dist="139700" dir="2700000" algn="tl" rotWithShape="0">
                <a:srgbClr val="333333">
                  <a:alpha val="65000"/>
                </a:srgbClr>
              </a:outerShdw>
            </a:effectLst>
          </p:spPr>
        </p:pic>
        <p:pic>
          <p:nvPicPr>
            <p:cNvPr id="7" name="Picture 6">
              <a:hlinkClick r:id="rId3"/>
              <a:extLst>
                <a:ext uri="{FF2B5EF4-FFF2-40B4-BE49-F238E27FC236}">
                  <a16:creationId xmlns:a16="http://schemas.microsoft.com/office/drawing/2014/main" id="{C8EA59F5-755A-4CBB-8A4D-BBCFC4FC3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28078"/>
              <a:ext cx="6492803" cy="422429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FBA4C63D-C7C4-422B-9465-175646BA27A4}"/>
              </a:ext>
            </a:extLst>
          </p:cNvPr>
          <p:cNvSpPr txBox="1"/>
          <p:nvPr/>
        </p:nvSpPr>
        <p:spPr>
          <a:xfrm>
            <a:off x="4180114" y="5818909"/>
            <a:ext cx="3716977"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752620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Commitment to Christ</a:t>
            </a:r>
          </a:p>
        </p:txBody>
      </p:sp>
      <p:sp>
        <p:nvSpPr>
          <p:cNvPr id="3" name="Subtitle 2"/>
          <p:cNvSpPr>
            <a:spLocks noGrp="1"/>
          </p:cNvSpPr>
          <p:nvPr>
            <p:ph type="subTitle" idx="1"/>
          </p:nvPr>
        </p:nvSpPr>
        <p:spPr>
          <a:xfrm>
            <a:off x="1524000" y="3836020"/>
            <a:ext cx="9144000" cy="1421780"/>
          </a:xfrm>
        </p:spPr>
        <p:txBody>
          <a:bodyPr/>
          <a:lstStyle/>
          <a:p>
            <a:r>
              <a:rPr lang="en-US" dirty="0"/>
              <a:t>October 25</a:t>
            </a:r>
          </a:p>
        </p:txBody>
      </p:sp>
    </p:spTree>
    <p:extLst>
      <p:ext uri="{BB962C8B-B14F-4D97-AF65-F5344CB8AC3E}">
        <p14:creationId xmlns:p14="http://schemas.microsoft.com/office/powerpoint/2010/main" val="80360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CC15-E7EB-415E-ADA5-685F830FD9DF}"/>
              </a:ext>
            </a:extLst>
          </p:cNvPr>
          <p:cNvSpPr>
            <a:spLocks noGrp="1"/>
          </p:cNvSpPr>
          <p:nvPr>
            <p:ph type="title"/>
          </p:nvPr>
        </p:nvSpPr>
        <p:spPr/>
        <p:txBody>
          <a:bodyPr/>
          <a:lstStyle/>
          <a:p>
            <a:r>
              <a:rPr lang="en-US" dirty="0"/>
              <a:t>Be honest, now …</a:t>
            </a:r>
          </a:p>
        </p:txBody>
      </p:sp>
      <p:sp>
        <p:nvSpPr>
          <p:cNvPr id="3" name="Content Placeholder 2">
            <a:extLst>
              <a:ext uri="{FF2B5EF4-FFF2-40B4-BE49-F238E27FC236}">
                <a16:creationId xmlns:a16="http://schemas.microsoft.com/office/drawing/2014/main" id="{E6ED89D8-B279-4ED4-A1F6-51B0028187FC}"/>
              </a:ext>
            </a:extLst>
          </p:cNvPr>
          <p:cNvSpPr>
            <a:spLocks noGrp="1"/>
          </p:cNvSpPr>
          <p:nvPr>
            <p:ph idx="1"/>
          </p:nvPr>
        </p:nvSpPr>
        <p:spPr/>
        <p:txBody>
          <a:bodyPr/>
          <a:lstStyle/>
          <a:p>
            <a:r>
              <a:rPr lang="en-US" dirty="0"/>
              <a:t>What is something you committed to, but you wish you hadn’t?</a:t>
            </a:r>
          </a:p>
          <a:p>
            <a:r>
              <a:rPr lang="en-US" dirty="0">
                <a:solidFill>
                  <a:srgbClr val="C00000"/>
                </a:solidFill>
              </a:rPr>
              <a:t>Some commitments are worth it, some maybe not so much.</a:t>
            </a:r>
          </a:p>
          <a:p>
            <a:pPr lvl="1"/>
            <a:r>
              <a:rPr lang="en-US" dirty="0">
                <a:solidFill>
                  <a:srgbClr val="C00000"/>
                </a:solidFill>
              </a:rPr>
              <a:t>Committing your life to Jesus is totally worth it.</a:t>
            </a:r>
          </a:p>
          <a:p>
            <a:pPr lvl="1"/>
            <a:r>
              <a:rPr lang="en-US" dirty="0">
                <a:solidFill>
                  <a:srgbClr val="C00000"/>
                </a:solidFill>
              </a:rPr>
              <a:t>We are challenged to commit our whole life in trust and obedience to Christ.</a:t>
            </a:r>
          </a:p>
          <a:p>
            <a:endParaRPr lang="en-US" dirty="0"/>
          </a:p>
        </p:txBody>
      </p:sp>
      <p:grpSp>
        <p:nvGrpSpPr>
          <p:cNvPr id="11" name="Group 10">
            <a:extLst>
              <a:ext uri="{FF2B5EF4-FFF2-40B4-BE49-F238E27FC236}">
                <a16:creationId xmlns:a16="http://schemas.microsoft.com/office/drawing/2014/main" id="{7E9A18EF-FDD8-4203-B863-559B77520CAF}"/>
              </a:ext>
            </a:extLst>
          </p:cNvPr>
          <p:cNvGrpSpPr/>
          <p:nvPr/>
        </p:nvGrpSpPr>
        <p:grpSpPr>
          <a:xfrm>
            <a:off x="1497308" y="2838204"/>
            <a:ext cx="9950505" cy="2696729"/>
            <a:chOff x="1497308" y="2838204"/>
            <a:chExt cx="9950505" cy="2696729"/>
          </a:xfrm>
        </p:grpSpPr>
        <p:pic>
          <p:nvPicPr>
            <p:cNvPr id="5" name="Picture 4">
              <a:extLst>
                <a:ext uri="{FF2B5EF4-FFF2-40B4-BE49-F238E27FC236}">
                  <a16:creationId xmlns:a16="http://schemas.microsoft.com/office/drawing/2014/main" id="{EE2D192A-BD0D-4C40-A35F-F40600E45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849" y="3313216"/>
              <a:ext cx="3473465" cy="198421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F392E18-EB36-41DB-8E5A-B4CCAF6F7CCA}"/>
                </a:ext>
              </a:extLst>
            </p:cNvPr>
            <p:cNvPicPr>
              <a:picLocks noChangeAspect="1"/>
            </p:cNvPicPr>
            <p:nvPr/>
          </p:nvPicPr>
          <p:blipFill>
            <a:blip r:embed="rId3"/>
            <a:stretch>
              <a:fillRect/>
            </a:stretch>
          </p:blipFill>
          <p:spPr>
            <a:xfrm rot="754361">
              <a:off x="1497308" y="4220647"/>
              <a:ext cx="2380952" cy="1314286"/>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AB3AB589-90D5-440B-B452-991551E8D5B6}"/>
                </a:ext>
              </a:extLst>
            </p:cNvPr>
            <p:cNvSpPr/>
            <p:nvPr/>
          </p:nvSpPr>
          <p:spPr>
            <a:xfrm>
              <a:off x="8372104" y="2838204"/>
              <a:ext cx="3075709" cy="188817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17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5B9E-D4B6-41EA-94F3-5CD7078FD073}"/>
              </a:ext>
            </a:extLst>
          </p:cNvPr>
          <p:cNvSpPr>
            <a:spLocks noGrp="1"/>
          </p:cNvSpPr>
          <p:nvPr>
            <p:ph type="title"/>
          </p:nvPr>
        </p:nvSpPr>
        <p:spPr/>
        <p:txBody>
          <a:bodyPr/>
          <a:lstStyle/>
          <a:p>
            <a:r>
              <a:rPr lang="en-US" dirty="0"/>
              <a:t>Listen for what aggravated Jesus.</a:t>
            </a:r>
          </a:p>
        </p:txBody>
      </p:sp>
      <p:sp>
        <p:nvSpPr>
          <p:cNvPr id="3" name="Content Placeholder 2">
            <a:extLst>
              <a:ext uri="{FF2B5EF4-FFF2-40B4-BE49-F238E27FC236}">
                <a16:creationId xmlns:a16="http://schemas.microsoft.com/office/drawing/2014/main" id="{01B32C50-0D01-4BDB-B16B-879A0C1074D8}"/>
              </a:ext>
            </a:extLst>
          </p:cNvPr>
          <p:cNvSpPr>
            <a:spLocks noGrp="1"/>
          </p:cNvSpPr>
          <p:nvPr>
            <p:ph idx="1"/>
          </p:nvPr>
        </p:nvSpPr>
        <p:spPr>
          <a:xfrm>
            <a:off x="1511300" y="1851025"/>
            <a:ext cx="9486900" cy="4351338"/>
          </a:xfrm>
        </p:spPr>
        <p:txBody>
          <a:bodyPr/>
          <a:lstStyle/>
          <a:p>
            <a:pPr marL="0" indent="0" algn="ctr">
              <a:buNone/>
            </a:pPr>
            <a:r>
              <a:rPr lang="en-US" dirty="0"/>
              <a:t>Mark 10:13-16 (NIV)   People were bringing little children to Jesus to have him touch them, but the disciples rebuked them. 14  When Jesus saw this, he was indignant. He said to them, "Let the little children come to me, and do not hinder them, </a:t>
            </a:r>
          </a:p>
        </p:txBody>
      </p:sp>
    </p:spTree>
    <p:extLst>
      <p:ext uri="{BB962C8B-B14F-4D97-AF65-F5344CB8AC3E}">
        <p14:creationId xmlns:p14="http://schemas.microsoft.com/office/powerpoint/2010/main" val="41705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5B9E-D4B6-41EA-94F3-5CD7078FD073}"/>
              </a:ext>
            </a:extLst>
          </p:cNvPr>
          <p:cNvSpPr>
            <a:spLocks noGrp="1"/>
          </p:cNvSpPr>
          <p:nvPr>
            <p:ph type="title"/>
          </p:nvPr>
        </p:nvSpPr>
        <p:spPr/>
        <p:txBody>
          <a:bodyPr/>
          <a:lstStyle/>
          <a:p>
            <a:r>
              <a:rPr lang="en-US" dirty="0"/>
              <a:t>Listen for what aggravated Jesus.</a:t>
            </a:r>
          </a:p>
        </p:txBody>
      </p:sp>
      <p:sp>
        <p:nvSpPr>
          <p:cNvPr id="3" name="Content Placeholder 2">
            <a:extLst>
              <a:ext uri="{FF2B5EF4-FFF2-40B4-BE49-F238E27FC236}">
                <a16:creationId xmlns:a16="http://schemas.microsoft.com/office/drawing/2014/main" id="{01B32C50-0D01-4BDB-B16B-879A0C1074D8}"/>
              </a:ext>
            </a:extLst>
          </p:cNvPr>
          <p:cNvSpPr>
            <a:spLocks noGrp="1"/>
          </p:cNvSpPr>
          <p:nvPr>
            <p:ph idx="1"/>
          </p:nvPr>
        </p:nvSpPr>
        <p:spPr>
          <a:xfrm>
            <a:off x="1511300" y="1851025"/>
            <a:ext cx="9486900" cy="4351338"/>
          </a:xfrm>
        </p:spPr>
        <p:txBody>
          <a:bodyPr/>
          <a:lstStyle/>
          <a:p>
            <a:pPr marL="0" indent="0" algn="ctr">
              <a:buNone/>
            </a:pPr>
            <a:r>
              <a:rPr lang="en-US" dirty="0"/>
              <a:t>for the kingdom of God belongs to such as these. 15  I tell you the truth, anyone who will not receive the kingdom of God like a little child will never enter it." 16  And he took the children in his arms, put his hands on them and blessed them.</a:t>
            </a:r>
          </a:p>
        </p:txBody>
      </p:sp>
      <p:pic>
        <p:nvPicPr>
          <p:cNvPr id="5" name="Picture 4">
            <a:extLst>
              <a:ext uri="{FF2B5EF4-FFF2-40B4-BE49-F238E27FC236}">
                <a16:creationId xmlns:a16="http://schemas.microsoft.com/office/drawing/2014/main" id="{10764B55-85BB-423F-9A7D-709244D00ED7}"/>
              </a:ext>
            </a:extLst>
          </p:cNvPr>
          <p:cNvPicPr>
            <a:picLocks noChangeAspect="1"/>
          </p:cNvPicPr>
          <p:nvPr/>
        </p:nvPicPr>
        <p:blipFill>
          <a:blip r:embed="rId2"/>
          <a:stretch>
            <a:fillRect/>
          </a:stretch>
        </p:blipFill>
        <p:spPr>
          <a:xfrm>
            <a:off x="4803919" y="5316552"/>
            <a:ext cx="2304762" cy="296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469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2920-E062-45A9-BF11-DF4F9BA9BA48}"/>
              </a:ext>
            </a:extLst>
          </p:cNvPr>
          <p:cNvSpPr>
            <a:spLocks noGrp="1"/>
          </p:cNvSpPr>
          <p:nvPr>
            <p:ph type="title"/>
          </p:nvPr>
        </p:nvSpPr>
        <p:spPr/>
        <p:txBody>
          <a:bodyPr/>
          <a:lstStyle/>
          <a:p>
            <a:r>
              <a:rPr lang="en-US" dirty="0"/>
              <a:t>Childlike Faith</a:t>
            </a:r>
          </a:p>
        </p:txBody>
      </p:sp>
      <p:sp>
        <p:nvSpPr>
          <p:cNvPr id="3" name="Content Placeholder 2">
            <a:extLst>
              <a:ext uri="{FF2B5EF4-FFF2-40B4-BE49-F238E27FC236}">
                <a16:creationId xmlns:a16="http://schemas.microsoft.com/office/drawing/2014/main" id="{3AB6BE36-E48C-430B-9E35-8785F6CC56A9}"/>
              </a:ext>
            </a:extLst>
          </p:cNvPr>
          <p:cNvSpPr>
            <a:spLocks noGrp="1"/>
          </p:cNvSpPr>
          <p:nvPr>
            <p:ph idx="1"/>
          </p:nvPr>
        </p:nvSpPr>
        <p:spPr/>
        <p:txBody>
          <a:bodyPr/>
          <a:lstStyle/>
          <a:p>
            <a:r>
              <a:rPr lang="en-US" dirty="0"/>
              <a:t>What is the tender picture presented in these verses? </a:t>
            </a:r>
          </a:p>
          <a:p>
            <a:r>
              <a:rPr lang="en-US" dirty="0"/>
              <a:t>How was that scene </a:t>
            </a:r>
            <a:br>
              <a:rPr lang="en-US" dirty="0"/>
            </a:br>
            <a:r>
              <a:rPr lang="en-US" dirty="0"/>
              <a:t>distorted?  What kinds </a:t>
            </a:r>
            <a:br>
              <a:rPr lang="en-US" dirty="0"/>
            </a:br>
            <a:r>
              <a:rPr lang="en-US" dirty="0"/>
              <a:t>of things do you think </a:t>
            </a:r>
            <a:br>
              <a:rPr lang="en-US" dirty="0"/>
            </a:br>
            <a:r>
              <a:rPr lang="en-US" dirty="0"/>
              <a:t>the disciples might </a:t>
            </a:r>
            <a:br>
              <a:rPr lang="en-US" dirty="0"/>
            </a:br>
            <a:r>
              <a:rPr lang="en-US" dirty="0"/>
              <a:t>have said?  </a:t>
            </a:r>
          </a:p>
        </p:txBody>
      </p:sp>
      <p:pic>
        <p:nvPicPr>
          <p:cNvPr id="5" name="Picture 4">
            <a:extLst>
              <a:ext uri="{FF2B5EF4-FFF2-40B4-BE49-F238E27FC236}">
                <a16:creationId xmlns:a16="http://schemas.microsoft.com/office/drawing/2014/main" id="{D35FE6A9-4FF2-42CD-A3E9-213133C5FA9B}"/>
              </a:ext>
            </a:extLst>
          </p:cNvPr>
          <p:cNvPicPr>
            <a:picLocks noChangeAspect="1"/>
          </p:cNvPicPr>
          <p:nvPr/>
        </p:nvPicPr>
        <p:blipFill>
          <a:blip r:embed="rId2"/>
          <a:stretch>
            <a:fillRect/>
          </a:stretch>
        </p:blipFill>
        <p:spPr>
          <a:xfrm>
            <a:off x="6348918" y="2683355"/>
            <a:ext cx="3559169" cy="3488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185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1C88-89AC-4C76-9149-B187985FA80C}"/>
              </a:ext>
            </a:extLst>
          </p:cNvPr>
          <p:cNvSpPr>
            <a:spLocks noGrp="1"/>
          </p:cNvSpPr>
          <p:nvPr>
            <p:ph type="title"/>
          </p:nvPr>
        </p:nvSpPr>
        <p:spPr/>
        <p:txBody>
          <a:bodyPr/>
          <a:lstStyle/>
          <a:p>
            <a:r>
              <a:rPr lang="en-US" dirty="0"/>
              <a:t>Childlike Faith</a:t>
            </a:r>
          </a:p>
        </p:txBody>
      </p:sp>
      <p:sp>
        <p:nvSpPr>
          <p:cNvPr id="3" name="Content Placeholder 2">
            <a:extLst>
              <a:ext uri="{FF2B5EF4-FFF2-40B4-BE49-F238E27FC236}">
                <a16:creationId xmlns:a16="http://schemas.microsoft.com/office/drawing/2014/main" id="{03049FDD-4ECB-409C-80C8-27CD4FED6684}"/>
              </a:ext>
            </a:extLst>
          </p:cNvPr>
          <p:cNvSpPr>
            <a:spLocks noGrp="1"/>
          </p:cNvSpPr>
          <p:nvPr>
            <p:ph idx="1"/>
          </p:nvPr>
        </p:nvSpPr>
        <p:spPr/>
        <p:txBody>
          <a:bodyPr/>
          <a:lstStyle/>
          <a:p>
            <a:r>
              <a:rPr lang="en-US" dirty="0"/>
              <a:t>Contrast how the disciples felt about children and how Jesus felt.</a:t>
            </a:r>
          </a:p>
          <a:p>
            <a:r>
              <a:rPr lang="en-US" dirty="0"/>
              <a:t>Why do you think that Jesus is described as being displeased or indignant? </a:t>
            </a:r>
          </a:p>
          <a:p>
            <a:r>
              <a:rPr lang="en-US" dirty="0"/>
              <a:t>What truth did Jesus teach through the children about kingdom citizenship? </a:t>
            </a:r>
          </a:p>
        </p:txBody>
      </p:sp>
      <p:graphicFrame>
        <p:nvGraphicFramePr>
          <p:cNvPr id="4" name="Table 4">
            <a:extLst>
              <a:ext uri="{FF2B5EF4-FFF2-40B4-BE49-F238E27FC236}">
                <a16:creationId xmlns:a16="http://schemas.microsoft.com/office/drawing/2014/main" id="{A365657B-0CBB-40AC-9661-A6C510FF26F3}"/>
              </a:ext>
            </a:extLst>
          </p:cNvPr>
          <p:cNvGraphicFramePr>
            <a:graphicFrameLocks noGrp="1"/>
          </p:cNvGraphicFramePr>
          <p:nvPr>
            <p:extLst>
              <p:ext uri="{D42A27DB-BD31-4B8C-83A1-F6EECF244321}">
                <p14:modId xmlns:p14="http://schemas.microsoft.com/office/powerpoint/2010/main" val="1960919139"/>
              </p:ext>
            </p:extLst>
          </p:nvPr>
        </p:nvGraphicFramePr>
        <p:xfrm>
          <a:off x="1393173" y="2999403"/>
          <a:ext cx="9704888" cy="1463040"/>
        </p:xfrm>
        <a:graphic>
          <a:graphicData uri="http://schemas.openxmlformats.org/drawingml/2006/table">
            <a:tbl>
              <a:tblPr firstRow="1" bandRow="1">
                <a:tableStyleId>{5C22544A-7EE6-4342-B048-85BDC9FD1C3A}</a:tableStyleId>
              </a:tblPr>
              <a:tblGrid>
                <a:gridCol w="4852444">
                  <a:extLst>
                    <a:ext uri="{9D8B030D-6E8A-4147-A177-3AD203B41FA5}">
                      <a16:colId xmlns:a16="http://schemas.microsoft.com/office/drawing/2014/main" val="1205869492"/>
                    </a:ext>
                  </a:extLst>
                </a:gridCol>
                <a:gridCol w="4852444">
                  <a:extLst>
                    <a:ext uri="{9D8B030D-6E8A-4147-A177-3AD203B41FA5}">
                      <a16:colId xmlns:a16="http://schemas.microsoft.com/office/drawing/2014/main" val="177081677"/>
                    </a:ext>
                  </a:extLst>
                </a:gridCol>
              </a:tblGrid>
              <a:tr h="370840">
                <a:tc>
                  <a:txBody>
                    <a:bodyPr/>
                    <a:lstStyle/>
                    <a:p>
                      <a:pPr algn="ctr"/>
                      <a:r>
                        <a:rPr lang="en-US" sz="2800" dirty="0"/>
                        <a:t>Disciples Attitude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Jesus’ Attitude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836383"/>
                  </a:ext>
                </a:extLst>
              </a:tr>
              <a:tr h="0">
                <a:tc>
                  <a:txBody>
                    <a:bodyPr/>
                    <a:lstStyle/>
                    <a:p>
                      <a:pPr algn="ctr"/>
                      <a:endParaRPr lang="en-US" sz="2800" dirty="0"/>
                    </a:p>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955633"/>
                  </a:ext>
                </a:extLst>
              </a:tr>
            </a:tbl>
          </a:graphicData>
        </a:graphic>
      </p:graphicFrame>
    </p:spTree>
    <p:extLst>
      <p:ext uri="{BB962C8B-B14F-4D97-AF65-F5344CB8AC3E}">
        <p14:creationId xmlns:p14="http://schemas.microsoft.com/office/powerpoint/2010/main" val="12976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B166-5CE8-4BF5-832C-038F9E09C12A}"/>
              </a:ext>
            </a:extLst>
          </p:cNvPr>
          <p:cNvSpPr>
            <a:spLocks noGrp="1"/>
          </p:cNvSpPr>
          <p:nvPr>
            <p:ph type="title"/>
          </p:nvPr>
        </p:nvSpPr>
        <p:spPr/>
        <p:txBody>
          <a:bodyPr/>
          <a:lstStyle/>
          <a:p>
            <a:r>
              <a:rPr lang="en-US" dirty="0"/>
              <a:t>Childlike Faith</a:t>
            </a:r>
          </a:p>
        </p:txBody>
      </p:sp>
      <p:sp>
        <p:nvSpPr>
          <p:cNvPr id="3" name="Content Placeholder 2">
            <a:extLst>
              <a:ext uri="{FF2B5EF4-FFF2-40B4-BE49-F238E27FC236}">
                <a16:creationId xmlns:a16="http://schemas.microsoft.com/office/drawing/2014/main" id="{0D80A020-A721-45D2-BA0B-D52F005F5DFA}"/>
              </a:ext>
            </a:extLst>
          </p:cNvPr>
          <p:cNvSpPr>
            <a:spLocks noGrp="1"/>
          </p:cNvSpPr>
          <p:nvPr>
            <p:ph idx="1"/>
          </p:nvPr>
        </p:nvSpPr>
        <p:spPr/>
        <p:txBody>
          <a:bodyPr/>
          <a:lstStyle/>
          <a:p>
            <a:r>
              <a:rPr lang="en-US" dirty="0"/>
              <a:t>What does it look like to receive the kingdom of God like a little child?</a:t>
            </a:r>
          </a:p>
          <a:p>
            <a:r>
              <a:rPr lang="en-US" dirty="0"/>
              <a:t>How can we have the same attitude toward God that children had toward Jesus? </a:t>
            </a:r>
          </a:p>
        </p:txBody>
      </p:sp>
    </p:spTree>
    <p:extLst>
      <p:ext uri="{BB962C8B-B14F-4D97-AF65-F5344CB8AC3E}">
        <p14:creationId xmlns:p14="http://schemas.microsoft.com/office/powerpoint/2010/main" val="244554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21BC-949B-42B9-912B-2EA6F06BF2E3}"/>
              </a:ext>
            </a:extLst>
          </p:cNvPr>
          <p:cNvSpPr>
            <a:spLocks noGrp="1"/>
          </p:cNvSpPr>
          <p:nvPr>
            <p:ph type="title"/>
          </p:nvPr>
        </p:nvSpPr>
        <p:spPr/>
        <p:txBody>
          <a:bodyPr/>
          <a:lstStyle/>
          <a:p>
            <a:pPr algn="l"/>
            <a:r>
              <a:rPr lang="en-US" dirty="0"/>
              <a:t>Listen for a bold claim.</a:t>
            </a:r>
          </a:p>
        </p:txBody>
      </p:sp>
      <p:sp>
        <p:nvSpPr>
          <p:cNvPr id="3" name="Content Placeholder 2">
            <a:extLst>
              <a:ext uri="{FF2B5EF4-FFF2-40B4-BE49-F238E27FC236}">
                <a16:creationId xmlns:a16="http://schemas.microsoft.com/office/drawing/2014/main" id="{7AEDC640-9273-40BA-8D06-2B0CF17070FB}"/>
              </a:ext>
            </a:extLst>
          </p:cNvPr>
          <p:cNvSpPr>
            <a:spLocks noGrp="1"/>
          </p:cNvSpPr>
          <p:nvPr>
            <p:ph idx="1"/>
          </p:nvPr>
        </p:nvSpPr>
        <p:spPr>
          <a:xfrm>
            <a:off x="1365337" y="1800573"/>
            <a:ext cx="9662786" cy="4351338"/>
          </a:xfrm>
        </p:spPr>
        <p:txBody>
          <a:bodyPr/>
          <a:lstStyle/>
          <a:p>
            <a:pPr marL="0" indent="0" algn="ctr">
              <a:buNone/>
            </a:pPr>
            <a:r>
              <a:rPr lang="en-US" dirty="0"/>
              <a:t>Mark 10:17-20 (NIV)  As Jesus started on his way, a man ran up to him and fell on his knees before him. "Good teacher," he asked, "what must I do to inherit eternal life?" 18  "Why do you call me good?" Jesus answered. "No one is good--except God alone.</a:t>
            </a:r>
          </a:p>
        </p:txBody>
      </p:sp>
    </p:spTree>
    <p:extLst>
      <p:ext uri="{BB962C8B-B14F-4D97-AF65-F5344CB8AC3E}">
        <p14:creationId xmlns:p14="http://schemas.microsoft.com/office/powerpoint/2010/main" val="79916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60</TotalTime>
  <Words>970</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Our Commitment to Christ</vt:lpstr>
      <vt:lpstr>Video Introduction</vt:lpstr>
      <vt:lpstr>Be honest, now …</vt:lpstr>
      <vt:lpstr>Listen for what aggravated Jesus.</vt:lpstr>
      <vt:lpstr>Listen for what aggravated Jesus.</vt:lpstr>
      <vt:lpstr>Childlike Faith</vt:lpstr>
      <vt:lpstr>Childlike Faith</vt:lpstr>
      <vt:lpstr>Childlike Faith</vt:lpstr>
      <vt:lpstr>Listen for a bold claim.</vt:lpstr>
      <vt:lpstr>Listen for a bold claim.</vt:lpstr>
      <vt:lpstr>Strive for Obedience</vt:lpstr>
      <vt:lpstr>Strive for Obedience</vt:lpstr>
      <vt:lpstr>Listen for why the man goes away sad.</vt:lpstr>
      <vt:lpstr>Follow Jesus Wholeheartedly</vt:lpstr>
      <vt:lpstr>Follow Jesus Wholeheartedly</vt:lpstr>
      <vt:lpstr>Application</vt:lpstr>
      <vt:lpstr>Application</vt:lpstr>
      <vt:lpstr>Application</vt:lpstr>
      <vt:lpstr>Family Activities</vt:lpstr>
      <vt:lpstr>Our Commitment to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4</cp:revision>
  <dcterms:created xsi:type="dcterms:W3CDTF">2020-10-09T14:13:15Z</dcterms:created>
  <dcterms:modified xsi:type="dcterms:W3CDTF">2020-10-09T15:13:27Z</dcterms:modified>
</cp:coreProperties>
</file>