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9" d="100"/>
          <a:sy n="79" d="100"/>
        </p:scale>
        <p:origin x="90"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43000" y="4044874"/>
            <a:ext cx="6858000" cy="12129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A5CEB7F3-504B-4381-9719-54C821FE929F}" type="datetimeFigureOut">
              <a:rPr lang="en-US"/>
              <a:pPr>
                <a:defRPr/>
              </a:pPr>
              <a:t>7/20/2018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EFF7C1-70B5-4B68-98E1-D59D5FEA956D}" type="slidenum">
              <a:rPr lang="en-US"/>
              <a:pPr>
                <a:defRPr/>
              </a:pPr>
              <a:t>‹#›</a:t>
            </a:fld>
            <a:endParaRPr lang="en-US"/>
          </a:p>
        </p:txBody>
      </p:sp>
    </p:spTree>
    <p:extLst>
      <p:ext uri="{BB962C8B-B14F-4D97-AF65-F5344CB8AC3E}">
        <p14:creationId xmlns:p14="http://schemas.microsoft.com/office/powerpoint/2010/main" val="69442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A8CF2D9-84AF-4AA3-9E48-03CCE3F827A7}" type="datetimeFigureOut">
              <a:rPr lang="en-US"/>
              <a:pPr>
                <a:defRPr/>
              </a:pPr>
              <a:t>7/20/2018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6EC0FE-D232-4F2C-9C7F-71C34BE12DC5}" type="slidenum">
              <a:rPr lang="en-US"/>
              <a:pPr>
                <a:defRPr/>
              </a:pPr>
              <a:t>‹#›</a:t>
            </a:fld>
            <a:endParaRPr lang="en-US"/>
          </a:p>
        </p:txBody>
      </p:sp>
    </p:spTree>
    <p:extLst>
      <p:ext uri="{BB962C8B-B14F-4D97-AF65-F5344CB8AC3E}">
        <p14:creationId xmlns:p14="http://schemas.microsoft.com/office/powerpoint/2010/main" val="4052193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17F5A25-4701-40F6-8AD0-BEF4D53F8357}" type="datetimeFigureOut">
              <a:rPr lang="en-US"/>
              <a:pPr>
                <a:defRPr/>
              </a:pPr>
              <a:t>7/20/2018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634ED7-009E-407B-A9D8-34026E920458}" type="slidenum">
              <a:rPr lang="en-US"/>
              <a:pPr>
                <a:defRPr/>
              </a:pPr>
              <a:t>‹#›</a:t>
            </a:fld>
            <a:endParaRPr lang="en-US"/>
          </a:p>
        </p:txBody>
      </p:sp>
    </p:spTree>
    <p:extLst>
      <p:ext uri="{BB962C8B-B14F-4D97-AF65-F5344CB8AC3E}">
        <p14:creationId xmlns:p14="http://schemas.microsoft.com/office/powerpoint/2010/main" val="3397098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4D68E45-E047-4CD2-8DFC-50F793C04820}" type="datetimeFigureOut">
              <a:rPr lang="en-US"/>
              <a:pPr>
                <a:defRPr/>
              </a:pPr>
              <a:t>7/20/2018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A31925-56AF-48C3-B4F9-46DB27AADE18}" type="slidenum">
              <a:rPr lang="en-US"/>
              <a:pPr>
                <a:defRPr/>
              </a:pPr>
              <a:t>‹#›</a:t>
            </a:fld>
            <a:endParaRPr lang="en-US"/>
          </a:p>
        </p:txBody>
      </p:sp>
    </p:spTree>
    <p:extLst>
      <p:ext uri="{BB962C8B-B14F-4D97-AF65-F5344CB8AC3E}">
        <p14:creationId xmlns:p14="http://schemas.microsoft.com/office/powerpoint/2010/main" val="870457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B33FA54-DB76-470E-B149-EA53230A9382}" type="datetimeFigureOut">
              <a:rPr lang="en-US"/>
              <a:pPr>
                <a:defRPr/>
              </a:pPr>
              <a:t>7/20/2018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E7B465-7407-425F-9087-9F69500F4002}" type="slidenum">
              <a:rPr lang="en-US"/>
              <a:pPr>
                <a:defRPr/>
              </a:pPr>
              <a:t>‹#›</a:t>
            </a:fld>
            <a:endParaRPr lang="en-US"/>
          </a:p>
        </p:txBody>
      </p:sp>
    </p:spTree>
    <p:extLst>
      <p:ext uri="{BB962C8B-B14F-4D97-AF65-F5344CB8AC3E}">
        <p14:creationId xmlns:p14="http://schemas.microsoft.com/office/powerpoint/2010/main" val="280154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7E70B52A-3718-4FD6-8CE7-2A14F95AA5BD}" type="datetimeFigureOut">
              <a:rPr lang="en-US"/>
              <a:pPr>
                <a:defRPr/>
              </a:pPr>
              <a:t>7/20/2018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9B3667D-10E1-48AC-9154-1C961A6FA52B}" type="slidenum">
              <a:rPr lang="en-US"/>
              <a:pPr>
                <a:defRPr/>
              </a:pPr>
              <a:t>‹#›</a:t>
            </a:fld>
            <a:endParaRPr lang="en-US"/>
          </a:p>
        </p:txBody>
      </p:sp>
    </p:spTree>
    <p:extLst>
      <p:ext uri="{BB962C8B-B14F-4D97-AF65-F5344CB8AC3E}">
        <p14:creationId xmlns:p14="http://schemas.microsoft.com/office/powerpoint/2010/main" val="110854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08AA1C9D-88B1-46D9-998B-764B2F32A530}" type="datetimeFigureOut">
              <a:rPr lang="en-US"/>
              <a:pPr>
                <a:defRPr/>
              </a:pPr>
              <a:t>7/20/2018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82BE0BF-DF97-4160-97F6-3B2164A0B2B4}" type="slidenum">
              <a:rPr lang="en-US"/>
              <a:pPr>
                <a:defRPr/>
              </a:pPr>
              <a:t>‹#›</a:t>
            </a:fld>
            <a:endParaRPr lang="en-US"/>
          </a:p>
        </p:txBody>
      </p:sp>
    </p:spTree>
    <p:extLst>
      <p:ext uri="{BB962C8B-B14F-4D97-AF65-F5344CB8AC3E}">
        <p14:creationId xmlns:p14="http://schemas.microsoft.com/office/powerpoint/2010/main" val="2733775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7CEEC928-EAC5-4577-9B49-C36658DB66E7}" type="datetimeFigureOut">
              <a:rPr lang="en-US"/>
              <a:pPr>
                <a:defRPr/>
              </a:pPr>
              <a:t>7/20/2018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5EC3E36-0096-4949-8B53-D63618CA7725}" type="slidenum">
              <a:rPr lang="en-US"/>
              <a:pPr>
                <a:defRPr/>
              </a:pPr>
              <a:t>‹#›</a:t>
            </a:fld>
            <a:endParaRPr lang="en-US"/>
          </a:p>
        </p:txBody>
      </p:sp>
    </p:spTree>
    <p:extLst>
      <p:ext uri="{BB962C8B-B14F-4D97-AF65-F5344CB8AC3E}">
        <p14:creationId xmlns:p14="http://schemas.microsoft.com/office/powerpoint/2010/main" val="848506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F3EC02E-CA8F-434A-8651-A948A9580B20}" type="datetimeFigureOut">
              <a:rPr lang="en-US"/>
              <a:pPr>
                <a:defRPr/>
              </a:pPr>
              <a:t>7/20/2018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1ECBBB0-D520-48F3-B4B2-CCB62BE19A59}" type="slidenum">
              <a:rPr lang="en-US"/>
              <a:pPr>
                <a:defRPr/>
              </a:pPr>
              <a:t>‹#›</a:t>
            </a:fld>
            <a:endParaRPr lang="en-US"/>
          </a:p>
        </p:txBody>
      </p:sp>
    </p:spTree>
    <p:extLst>
      <p:ext uri="{BB962C8B-B14F-4D97-AF65-F5344CB8AC3E}">
        <p14:creationId xmlns:p14="http://schemas.microsoft.com/office/powerpoint/2010/main" val="988174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CBC5665-33BD-4087-8FA7-6847A960DD4F}" type="datetimeFigureOut">
              <a:rPr lang="en-US"/>
              <a:pPr>
                <a:defRPr/>
              </a:pPr>
              <a:t>7/20/2018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F244163-A7D2-4A71-992B-68FAD77CA6C8}" type="slidenum">
              <a:rPr lang="en-US"/>
              <a:pPr>
                <a:defRPr/>
              </a:pPr>
              <a:t>‹#›</a:t>
            </a:fld>
            <a:endParaRPr lang="en-US"/>
          </a:p>
        </p:txBody>
      </p:sp>
    </p:spTree>
    <p:extLst>
      <p:ext uri="{BB962C8B-B14F-4D97-AF65-F5344CB8AC3E}">
        <p14:creationId xmlns:p14="http://schemas.microsoft.com/office/powerpoint/2010/main" val="4229787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8F87C95-4F6F-4FEF-8FB5-CDB923106AE7}" type="datetimeFigureOut">
              <a:rPr lang="en-US"/>
              <a:pPr>
                <a:defRPr/>
              </a:pPr>
              <a:t>7/20/2018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3F31953-A5DE-4942-AB4E-89E9EEFFCCCE}" type="slidenum">
              <a:rPr lang="en-US"/>
              <a:pPr>
                <a:defRPr/>
              </a:pPr>
              <a:t>‹#›</a:t>
            </a:fld>
            <a:endParaRPr lang="en-US"/>
          </a:p>
        </p:txBody>
      </p:sp>
    </p:spTree>
    <p:extLst>
      <p:ext uri="{BB962C8B-B14F-4D97-AF65-F5344CB8AC3E}">
        <p14:creationId xmlns:p14="http://schemas.microsoft.com/office/powerpoint/2010/main" val="1007989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7" name="Folded Corner 6"/>
          <p:cNvSpPr/>
          <p:nvPr/>
        </p:nvSpPr>
        <p:spPr>
          <a:xfrm>
            <a:off x="461963" y="215900"/>
            <a:ext cx="8359775" cy="6432550"/>
          </a:xfrm>
          <a:prstGeom prst="foldedCorner">
            <a:avLst/>
          </a:prstGeom>
          <a:gradFill>
            <a:gsLst>
              <a:gs pos="0">
                <a:schemeClr val="accent1">
                  <a:lumMod val="5000"/>
                  <a:lumOff val="95000"/>
                  <a:alpha val="84000"/>
                </a:schemeClr>
              </a:gs>
              <a:gs pos="74000">
                <a:schemeClr val="accent1">
                  <a:lumMod val="45000"/>
                  <a:lumOff val="55000"/>
                  <a:alpha val="84000"/>
                </a:schemeClr>
              </a:gs>
              <a:gs pos="83000">
                <a:schemeClr val="accent1">
                  <a:lumMod val="45000"/>
                  <a:lumOff val="55000"/>
                  <a:alpha val="83000"/>
                </a:schemeClr>
              </a:gs>
              <a:gs pos="100000">
                <a:schemeClr val="accent1">
                  <a:lumMod val="30000"/>
                  <a:lumOff val="70000"/>
                  <a:alpha val="83000"/>
                </a:schemeClr>
              </a:gs>
            </a:gsLst>
            <a:lin ang="42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7"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028"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BEDB9316-258D-4D48-97FF-5117368AC23B}" type="datetimeFigureOut">
              <a:rPr lang="en-US"/>
              <a:pPr>
                <a:defRPr/>
              </a:pPr>
              <a:t>7/20/2018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9972AC1B-E299-4182-828C-4C341D93B6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opendoorsusa.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hyperlink" Target="https://tinyurl.com/y7zbn3u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US" altLang="en-US" dirty="0" smtClean="0"/>
              <a:t>Nehemiah</a:t>
            </a:r>
            <a:br>
              <a:rPr lang="en-US" altLang="en-US" dirty="0" smtClean="0"/>
            </a:br>
            <a:r>
              <a:rPr lang="en-US" altLang="en-US" dirty="0" smtClean="0"/>
              <a:t>Persist</a:t>
            </a:r>
            <a:endParaRPr lang="en-US" altLang="en-US" dirty="0" smtClean="0"/>
          </a:p>
        </p:txBody>
      </p:sp>
      <p:sp>
        <p:nvSpPr>
          <p:cNvPr id="2051" name="Subtitle 2"/>
          <p:cNvSpPr>
            <a:spLocks noGrp="1"/>
          </p:cNvSpPr>
          <p:nvPr>
            <p:ph type="subTitle" idx="1"/>
          </p:nvPr>
        </p:nvSpPr>
        <p:spPr>
          <a:xfrm>
            <a:off x="1143000" y="4044950"/>
            <a:ext cx="6858000" cy="1212850"/>
          </a:xfrm>
        </p:spPr>
        <p:txBody>
          <a:bodyPr/>
          <a:lstStyle/>
          <a:p>
            <a:r>
              <a:rPr lang="en-US" altLang="en-US" dirty="0" smtClean="0"/>
              <a:t>August 5</a:t>
            </a:r>
            <a:endParaRPr lang="en-US"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Prayerfully Do God’s Task</a:t>
            </a:r>
            <a:endParaRPr lang="en-US" dirty="0"/>
          </a:p>
        </p:txBody>
      </p:sp>
      <p:sp>
        <p:nvSpPr>
          <p:cNvPr id="3" name="Content Placeholder 2"/>
          <p:cNvSpPr>
            <a:spLocks noGrp="1"/>
          </p:cNvSpPr>
          <p:nvPr>
            <p:ph idx="1"/>
          </p:nvPr>
        </p:nvSpPr>
        <p:spPr/>
        <p:txBody>
          <a:bodyPr/>
          <a:lstStyle/>
          <a:p>
            <a:r>
              <a:rPr lang="en-US" dirty="0"/>
              <a:t>How can we maintain our focus on God’s work in the face of opposition?  How does God want us to deal with discouragement? </a:t>
            </a:r>
          </a:p>
          <a:p>
            <a:r>
              <a:rPr lang="en-US" dirty="0"/>
              <a:t>What practical steps could you take the next time you feel opposition from others for doing what is right? </a:t>
            </a:r>
          </a:p>
          <a:p>
            <a:endParaRPr lang="en-US" dirty="0"/>
          </a:p>
        </p:txBody>
      </p:sp>
    </p:spTree>
    <p:extLst>
      <p:ext uri="{BB962C8B-B14F-4D97-AF65-F5344CB8AC3E}">
        <p14:creationId xmlns:p14="http://schemas.microsoft.com/office/powerpoint/2010/main" val="391226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a challenge</a:t>
            </a:r>
            <a:r>
              <a:rPr lang="en-US" dirty="0" smtClean="0"/>
              <a:t>.</a:t>
            </a:r>
            <a:endParaRPr lang="en-US" dirty="0"/>
          </a:p>
        </p:txBody>
      </p:sp>
      <p:sp>
        <p:nvSpPr>
          <p:cNvPr id="3" name="Content Placeholder 2"/>
          <p:cNvSpPr>
            <a:spLocks noGrp="1"/>
          </p:cNvSpPr>
          <p:nvPr>
            <p:ph idx="1"/>
          </p:nvPr>
        </p:nvSpPr>
        <p:spPr>
          <a:xfrm>
            <a:off x="975360" y="1776857"/>
            <a:ext cx="7332726" cy="4351338"/>
          </a:xfrm>
        </p:spPr>
        <p:txBody>
          <a:bodyPr/>
          <a:lstStyle/>
          <a:p>
            <a:pPr marL="0" indent="0" algn="ctr">
              <a:buNone/>
            </a:pPr>
            <a:r>
              <a:rPr lang="en-US" sz="3200" dirty="0"/>
              <a:t>Nehemiah 4:14-18 (NIV)   After I looked things over, I stood up and said to the nobles, the officials and the rest of the people, "Don't be afraid of them. Remember the Lord, who is great and awesome, and fight for your brothers, your sons and your daughters, your wives and your homes." </a:t>
            </a:r>
            <a:endParaRPr lang="en-US" sz="3200" dirty="0"/>
          </a:p>
        </p:txBody>
      </p:sp>
    </p:spTree>
    <p:extLst>
      <p:ext uri="{BB962C8B-B14F-4D97-AF65-F5344CB8AC3E}">
        <p14:creationId xmlns:p14="http://schemas.microsoft.com/office/powerpoint/2010/main" val="345335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a challenge</a:t>
            </a:r>
            <a:r>
              <a:rPr lang="en-US" dirty="0" smtClean="0"/>
              <a:t>.</a:t>
            </a:r>
            <a:endParaRPr lang="en-US" dirty="0"/>
          </a:p>
        </p:txBody>
      </p:sp>
      <p:sp>
        <p:nvSpPr>
          <p:cNvPr id="3" name="Content Placeholder 2"/>
          <p:cNvSpPr>
            <a:spLocks noGrp="1"/>
          </p:cNvSpPr>
          <p:nvPr>
            <p:ph idx="1"/>
          </p:nvPr>
        </p:nvSpPr>
        <p:spPr>
          <a:xfrm>
            <a:off x="975360" y="1776857"/>
            <a:ext cx="7332726" cy="4351338"/>
          </a:xfrm>
        </p:spPr>
        <p:txBody>
          <a:bodyPr/>
          <a:lstStyle/>
          <a:p>
            <a:pPr marL="0" indent="0" algn="ctr">
              <a:buNone/>
            </a:pPr>
            <a:r>
              <a:rPr lang="en-US" sz="3200" dirty="0" smtClean="0"/>
              <a:t>  </a:t>
            </a:r>
            <a:r>
              <a:rPr lang="en-US" sz="3200" dirty="0"/>
              <a:t>When our enemies heard that we were aware of their plot and that God had frustrated it, we all returned to the wall, each to his own work. 16  From that day on, half of my men did the work, while the other half were equipped with spears, shields, bows and armor. </a:t>
            </a:r>
            <a:endParaRPr lang="en-US" sz="3200" dirty="0"/>
          </a:p>
        </p:txBody>
      </p:sp>
    </p:spTree>
    <p:extLst>
      <p:ext uri="{BB962C8B-B14F-4D97-AF65-F5344CB8AC3E}">
        <p14:creationId xmlns:p14="http://schemas.microsoft.com/office/powerpoint/2010/main" val="3696005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a challenge</a:t>
            </a:r>
            <a:r>
              <a:rPr lang="en-US" dirty="0" smtClean="0"/>
              <a:t>.</a:t>
            </a:r>
            <a:endParaRPr lang="en-US" dirty="0"/>
          </a:p>
        </p:txBody>
      </p:sp>
      <p:sp>
        <p:nvSpPr>
          <p:cNvPr id="3" name="Content Placeholder 2"/>
          <p:cNvSpPr>
            <a:spLocks noGrp="1"/>
          </p:cNvSpPr>
          <p:nvPr>
            <p:ph idx="1"/>
          </p:nvPr>
        </p:nvSpPr>
        <p:spPr>
          <a:xfrm>
            <a:off x="877824" y="1667129"/>
            <a:ext cx="7437120" cy="4351338"/>
          </a:xfrm>
        </p:spPr>
        <p:txBody>
          <a:bodyPr/>
          <a:lstStyle/>
          <a:p>
            <a:pPr marL="0" indent="0" algn="ctr">
              <a:buNone/>
            </a:pPr>
            <a:r>
              <a:rPr lang="en-US" sz="3200" dirty="0"/>
              <a:t>The officers posted themselves behind all the people of Judah  17  who were building the wall. Those who carried materials did their work with one hand and held a weapon in the other,  18  and each of the builders wore his sword at his side as he worked. But the man who sounded the trumpet stayed with me.</a:t>
            </a:r>
            <a:endParaRPr lang="en-US" sz="3200" dirty="0"/>
          </a:p>
        </p:txBody>
      </p:sp>
      <p:pic>
        <p:nvPicPr>
          <p:cNvPr id="4" name="Picture 3"/>
          <p:cNvPicPr>
            <a:picLocks noChangeAspect="1"/>
          </p:cNvPicPr>
          <p:nvPr/>
        </p:nvPicPr>
        <p:blipFill>
          <a:blip r:embed="rId2"/>
          <a:stretch>
            <a:fillRect/>
          </a:stretch>
        </p:blipFill>
        <p:spPr>
          <a:xfrm>
            <a:off x="3624955" y="5631769"/>
            <a:ext cx="1942857" cy="276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300077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with Vigilance</a:t>
            </a:r>
            <a:endParaRPr lang="en-US" dirty="0"/>
          </a:p>
        </p:txBody>
      </p:sp>
      <p:sp>
        <p:nvSpPr>
          <p:cNvPr id="3" name="Content Placeholder 2"/>
          <p:cNvSpPr>
            <a:spLocks noGrp="1"/>
          </p:cNvSpPr>
          <p:nvPr>
            <p:ph idx="1"/>
          </p:nvPr>
        </p:nvSpPr>
        <p:spPr/>
        <p:txBody>
          <a:bodyPr/>
          <a:lstStyle/>
          <a:p>
            <a:r>
              <a:rPr lang="en-US" dirty="0"/>
              <a:t>What did Nehemiah do to encourage the Israelites and protect them from their enemies? </a:t>
            </a:r>
          </a:p>
          <a:p>
            <a:r>
              <a:rPr lang="en-US" dirty="0"/>
              <a:t>What security plan did  Nehemiah set in place that would allow the work to continue?</a:t>
            </a:r>
          </a:p>
          <a:p>
            <a:r>
              <a:rPr lang="en-US" dirty="0"/>
              <a:t>What does it look like for us to work with one hand and resist opposition with the other?</a:t>
            </a:r>
          </a:p>
          <a:p>
            <a:endParaRPr lang="en-US" dirty="0"/>
          </a:p>
        </p:txBody>
      </p:sp>
    </p:spTree>
    <p:extLst>
      <p:ext uri="{BB962C8B-B14F-4D97-AF65-F5344CB8AC3E}">
        <p14:creationId xmlns:p14="http://schemas.microsoft.com/office/powerpoint/2010/main" val="98912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Work with Vigilance</a:t>
            </a:r>
            <a:endParaRPr lang="en-US"/>
          </a:p>
        </p:txBody>
      </p:sp>
      <p:sp>
        <p:nvSpPr>
          <p:cNvPr id="3" name="Content Placeholder 2"/>
          <p:cNvSpPr>
            <a:spLocks noGrp="1"/>
          </p:cNvSpPr>
          <p:nvPr>
            <p:ph idx="1"/>
          </p:nvPr>
        </p:nvSpPr>
        <p:spPr>
          <a:xfrm>
            <a:off x="628650" y="1926335"/>
            <a:ext cx="7886700" cy="4250627"/>
          </a:xfrm>
        </p:spPr>
        <p:txBody>
          <a:bodyPr/>
          <a:lstStyle/>
          <a:p>
            <a:r>
              <a:rPr lang="en-US" dirty="0"/>
              <a:t>How does remembering the Lord help us persist in our current struggles?</a:t>
            </a:r>
          </a:p>
          <a:p>
            <a:r>
              <a:rPr lang="en-US" dirty="0"/>
              <a:t>How can we support each other when one of us is experiencing opposition and adversity?</a:t>
            </a:r>
          </a:p>
          <a:p>
            <a:endParaRPr lang="en-US" dirty="0"/>
          </a:p>
        </p:txBody>
      </p:sp>
    </p:spTree>
    <p:extLst>
      <p:ext uri="{BB962C8B-B14F-4D97-AF65-F5344CB8AC3E}">
        <p14:creationId xmlns:p14="http://schemas.microsoft.com/office/powerpoint/2010/main" val="290385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a:xfrm>
            <a:off x="628650" y="1999487"/>
            <a:ext cx="7886700" cy="4177475"/>
          </a:xfrm>
        </p:spPr>
        <p:txBody>
          <a:bodyPr/>
          <a:lstStyle/>
          <a:p>
            <a:r>
              <a:rPr lang="en-US" sz="3200" dirty="0"/>
              <a:t>Serve. </a:t>
            </a:r>
          </a:p>
          <a:p>
            <a:pPr lvl="1"/>
            <a:r>
              <a:rPr lang="en-US" sz="2800" dirty="0"/>
              <a:t>If you are not regularly involved in service or ministry to others, find a place to make a difference. </a:t>
            </a:r>
          </a:p>
          <a:p>
            <a:pPr lvl="1"/>
            <a:r>
              <a:rPr lang="en-US" sz="2800" dirty="0"/>
              <a:t>Consider where you can help “build the wall.” </a:t>
            </a:r>
          </a:p>
          <a:p>
            <a:pPr lvl="1"/>
            <a:r>
              <a:rPr lang="en-US" sz="2800" dirty="0"/>
              <a:t>Talk to your pastor or other Christians for input on an area where you can serve.</a:t>
            </a:r>
          </a:p>
          <a:p>
            <a:endParaRPr lang="en-US" sz="3200" dirty="0"/>
          </a:p>
        </p:txBody>
      </p:sp>
    </p:spTree>
    <p:extLst>
      <p:ext uri="{BB962C8B-B14F-4D97-AF65-F5344CB8AC3E}">
        <p14:creationId xmlns:p14="http://schemas.microsoft.com/office/powerpoint/2010/main" val="31776990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p:txBody>
          <a:bodyPr/>
          <a:lstStyle/>
          <a:p>
            <a:r>
              <a:rPr lang="en-US" sz="3200" dirty="0"/>
              <a:t>Search. </a:t>
            </a:r>
          </a:p>
          <a:p>
            <a:pPr lvl="1"/>
            <a:r>
              <a:rPr lang="en-US" sz="2800" dirty="0"/>
              <a:t>See how others deal with opposition as they serve Christ.</a:t>
            </a:r>
          </a:p>
          <a:p>
            <a:pPr lvl="1"/>
            <a:r>
              <a:rPr lang="en-US" sz="2800" dirty="0"/>
              <a:t>Go to </a:t>
            </a:r>
            <a:r>
              <a:rPr lang="en-US" sz="2800" u="sng" dirty="0">
                <a:hlinkClick r:id="rId2"/>
              </a:rPr>
              <a:t>https://www.opendoorsusa.org</a:t>
            </a:r>
            <a:r>
              <a:rPr lang="en-US" sz="2800" dirty="0">
                <a:hlinkClick r:id="rId2"/>
              </a:rPr>
              <a:t>/</a:t>
            </a:r>
            <a:r>
              <a:rPr lang="en-US" sz="2800" dirty="0"/>
              <a:t> and research Christian persecution across the globe. </a:t>
            </a:r>
          </a:p>
          <a:p>
            <a:pPr lvl="1"/>
            <a:r>
              <a:rPr lang="en-US" sz="2800" dirty="0"/>
              <a:t>Pray for persecuted peoples.</a:t>
            </a:r>
          </a:p>
          <a:p>
            <a:endParaRPr lang="en-US" sz="3200" dirty="0"/>
          </a:p>
        </p:txBody>
      </p:sp>
    </p:spTree>
    <p:extLst>
      <p:ext uri="{BB962C8B-B14F-4D97-AF65-F5344CB8AC3E}">
        <p14:creationId xmlns:p14="http://schemas.microsoft.com/office/powerpoint/2010/main" val="6290723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p:txBody>
          <a:bodyPr/>
          <a:lstStyle/>
          <a:p>
            <a:r>
              <a:rPr lang="en-US" sz="3200" dirty="0"/>
              <a:t>Share. </a:t>
            </a:r>
          </a:p>
          <a:p>
            <a:pPr lvl="1"/>
            <a:r>
              <a:rPr lang="en-US" sz="2800" dirty="0"/>
              <a:t>One way to “confront” someone who opposes you is to lovingly serve that person. </a:t>
            </a:r>
          </a:p>
          <a:p>
            <a:pPr lvl="1"/>
            <a:r>
              <a:rPr lang="en-US" sz="2800" dirty="0"/>
              <a:t>Without big fanfare, find a way to express and share the love of Christ through your actions.</a:t>
            </a:r>
          </a:p>
          <a:p>
            <a:endParaRPr lang="en-US" sz="3200" dirty="0"/>
          </a:p>
        </p:txBody>
      </p:sp>
    </p:spTree>
    <p:extLst>
      <p:ext uri="{BB962C8B-B14F-4D97-AF65-F5344CB8AC3E}">
        <p14:creationId xmlns:p14="http://schemas.microsoft.com/office/powerpoint/2010/main" val="31045280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Activities</a:t>
            </a:r>
            <a:endParaRPr lang="en-US" dirty="0"/>
          </a:p>
        </p:txBody>
      </p:sp>
      <p:pic>
        <p:nvPicPr>
          <p:cNvPr id="15364" name="Picture 4" descr="Image result for bricklayer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016034" y="4303776"/>
            <a:ext cx="1836126" cy="12798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366" name="Picture 6" descr="Image result for soldier with sword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0448" y="2648449"/>
            <a:ext cx="1525156" cy="29598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3852672" y="1572768"/>
            <a:ext cx="4169664" cy="1767840"/>
          </a:xfrm>
          <a:prstGeom prst="wedgeRoundRectCallout">
            <a:avLst>
              <a:gd name="adj1" fmla="val -60599"/>
              <a:gd name="adj2" fmla="val 2801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Check out the Family Activities web site at </a:t>
            </a:r>
            <a:r>
              <a:rPr lang="en-US" dirty="0" smtClean="0">
                <a:hlinkClick r:id="rId4"/>
              </a:rPr>
              <a:t>https://tinyurl.com/y7zbn3un</a:t>
            </a:r>
            <a:r>
              <a:rPr lang="en-US" dirty="0" smtClean="0"/>
              <a:t> </a:t>
            </a:r>
          </a:p>
          <a:p>
            <a:pPr algn="ctr"/>
            <a:r>
              <a:rPr lang="en-US" dirty="0" smtClean="0"/>
              <a:t>Try some of the fun activities which help build strong Christian families.</a:t>
            </a:r>
            <a:endParaRPr lang="en-US" dirty="0"/>
          </a:p>
        </p:txBody>
      </p:sp>
    </p:spTree>
    <p:extLst>
      <p:ext uri="{BB962C8B-B14F-4D97-AF65-F5344CB8AC3E}">
        <p14:creationId xmlns:p14="http://schemas.microsoft.com/office/powerpoint/2010/main" val="4035854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About It  …</a:t>
            </a:r>
            <a:endParaRPr lang="en-US" dirty="0"/>
          </a:p>
        </p:txBody>
      </p:sp>
      <p:sp>
        <p:nvSpPr>
          <p:cNvPr id="3" name="Content Placeholder 2"/>
          <p:cNvSpPr>
            <a:spLocks noGrp="1"/>
          </p:cNvSpPr>
          <p:nvPr>
            <p:ph idx="1"/>
          </p:nvPr>
        </p:nvSpPr>
        <p:spPr/>
        <p:txBody>
          <a:bodyPr/>
          <a:lstStyle/>
          <a:p>
            <a:r>
              <a:rPr lang="en-US" dirty="0"/>
              <a:t>Why do you think some people get upset when they see others succeed</a:t>
            </a:r>
            <a:r>
              <a:rPr lang="en-US" dirty="0" smtClean="0"/>
              <a:t>?</a:t>
            </a:r>
            <a:br>
              <a:rPr lang="en-US" dirty="0" smtClean="0"/>
            </a:br>
            <a:endParaRPr lang="en-US" dirty="0" smtClean="0"/>
          </a:p>
          <a:p>
            <a:r>
              <a:rPr lang="en-US" dirty="0">
                <a:solidFill>
                  <a:srgbClr val="C00000"/>
                </a:solidFill>
              </a:rPr>
              <a:t>Today we look at how Nehemiah’s beginning success upset some local leaders</a:t>
            </a:r>
          </a:p>
          <a:p>
            <a:pPr lvl="1"/>
            <a:r>
              <a:rPr lang="en-US" dirty="0">
                <a:solidFill>
                  <a:srgbClr val="C00000"/>
                </a:solidFill>
              </a:rPr>
              <a:t>Nehemiah faced opposition.</a:t>
            </a:r>
          </a:p>
          <a:p>
            <a:pPr lvl="1"/>
            <a:r>
              <a:rPr lang="en-US" dirty="0">
                <a:solidFill>
                  <a:srgbClr val="C00000"/>
                </a:solidFill>
              </a:rPr>
              <a:t>Doing God’s often brings out detractors and opposition even today</a:t>
            </a:r>
          </a:p>
          <a:p>
            <a:endParaRPr lang="en-US" dirty="0"/>
          </a:p>
          <a:p>
            <a:endParaRPr lang="en-US" dirty="0"/>
          </a:p>
        </p:txBody>
      </p:sp>
      <p:grpSp>
        <p:nvGrpSpPr>
          <p:cNvPr id="4" name="Group 3"/>
          <p:cNvGrpSpPr/>
          <p:nvPr/>
        </p:nvGrpSpPr>
        <p:grpSpPr>
          <a:xfrm>
            <a:off x="1069749" y="2917370"/>
            <a:ext cx="7188207" cy="2848657"/>
            <a:chOff x="1298349" y="2743199"/>
            <a:chExt cx="7188207" cy="2848657"/>
          </a:xfrm>
        </p:grpSpPr>
        <p:pic>
          <p:nvPicPr>
            <p:cNvPr id="3074" name="Picture 2" descr="Image result for A+ gra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75540">
              <a:off x="1298349" y="3243943"/>
              <a:ext cx="2168558" cy="23479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Image result for first pl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6135">
              <a:off x="6991577" y="2743199"/>
              <a:ext cx="1494979" cy="26670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8" name="Picture 6" descr="Image result for olympic podiu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6491" y="3037113"/>
              <a:ext cx="2540001" cy="19050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0023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US" altLang="en-US" dirty="0" smtClean="0"/>
              <a:t>Nehemiah</a:t>
            </a:r>
            <a:br>
              <a:rPr lang="en-US" altLang="en-US" dirty="0" smtClean="0"/>
            </a:br>
            <a:r>
              <a:rPr lang="en-US" altLang="en-US" dirty="0" smtClean="0"/>
              <a:t>Persist</a:t>
            </a:r>
            <a:endParaRPr lang="en-US" altLang="en-US" dirty="0" smtClean="0"/>
          </a:p>
        </p:txBody>
      </p:sp>
      <p:sp>
        <p:nvSpPr>
          <p:cNvPr id="2051" name="Subtitle 2"/>
          <p:cNvSpPr>
            <a:spLocks noGrp="1"/>
          </p:cNvSpPr>
          <p:nvPr>
            <p:ph type="subTitle" idx="1"/>
          </p:nvPr>
        </p:nvSpPr>
        <p:spPr>
          <a:xfrm>
            <a:off x="1143000" y="4044950"/>
            <a:ext cx="6858000" cy="1212850"/>
          </a:xfrm>
        </p:spPr>
        <p:txBody>
          <a:bodyPr/>
          <a:lstStyle/>
          <a:p>
            <a:r>
              <a:rPr lang="en-US" altLang="en-US" dirty="0" smtClean="0"/>
              <a:t>August 5</a:t>
            </a:r>
            <a:endParaRPr lang="en-US" altLang="en-US" dirty="0" smtClean="0"/>
          </a:p>
        </p:txBody>
      </p:sp>
    </p:spTree>
    <p:extLst>
      <p:ext uri="{BB962C8B-B14F-4D97-AF65-F5344CB8AC3E}">
        <p14:creationId xmlns:p14="http://schemas.microsoft.com/office/powerpoint/2010/main" val="3332664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Listen for ridicule.</a:t>
            </a:r>
          </a:p>
        </p:txBody>
      </p:sp>
      <p:sp>
        <p:nvSpPr>
          <p:cNvPr id="3" name="Content Placeholder 2"/>
          <p:cNvSpPr>
            <a:spLocks noGrp="1"/>
          </p:cNvSpPr>
          <p:nvPr>
            <p:ph idx="1"/>
          </p:nvPr>
        </p:nvSpPr>
        <p:spPr>
          <a:xfrm>
            <a:off x="1055370" y="1691513"/>
            <a:ext cx="7064502" cy="4351338"/>
          </a:xfrm>
        </p:spPr>
        <p:txBody>
          <a:bodyPr/>
          <a:lstStyle/>
          <a:p>
            <a:pPr marL="0" indent="0" algn="ctr">
              <a:buNone/>
            </a:pPr>
            <a:r>
              <a:rPr lang="en-US" sz="3200" dirty="0"/>
              <a:t>Nehemiah 4:1-3 (NIV) When </a:t>
            </a:r>
            <a:r>
              <a:rPr lang="en-US" sz="3200" dirty="0" err="1"/>
              <a:t>Sanballat</a:t>
            </a:r>
            <a:r>
              <a:rPr lang="en-US" sz="3200" dirty="0"/>
              <a:t> heard that we were rebuilding the wall, he became angry and was greatly incensed. He ridiculed the Jews, 2  and in the presence of his associates and the army of Samaria, he said, "What are those feeble Jews doing? Will they restore their wall? </a:t>
            </a:r>
            <a:endParaRPr lang="en-US" sz="3200" dirty="0"/>
          </a:p>
        </p:txBody>
      </p:sp>
    </p:spTree>
    <p:extLst>
      <p:ext uri="{BB962C8B-B14F-4D97-AF65-F5344CB8AC3E}">
        <p14:creationId xmlns:p14="http://schemas.microsoft.com/office/powerpoint/2010/main" val="346248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Listen for ridicule.</a:t>
            </a:r>
          </a:p>
        </p:txBody>
      </p:sp>
      <p:sp>
        <p:nvSpPr>
          <p:cNvPr id="3" name="Content Placeholder 2"/>
          <p:cNvSpPr>
            <a:spLocks noGrp="1"/>
          </p:cNvSpPr>
          <p:nvPr>
            <p:ph idx="1"/>
          </p:nvPr>
        </p:nvSpPr>
        <p:spPr>
          <a:xfrm>
            <a:off x="1055370" y="1691513"/>
            <a:ext cx="7064502" cy="4351338"/>
          </a:xfrm>
        </p:spPr>
        <p:txBody>
          <a:bodyPr/>
          <a:lstStyle/>
          <a:p>
            <a:pPr marL="0" indent="0" algn="ctr">
              <a:buNone/>
            </a:pPr>
            <a:r>
              <a:rPr lang="en-US" sz="3200" dirty="0"/>
              <a:t>Will they offer sacrifices? Will they finish in a day? Can they bring the stones back to life from those heaps of rubble--burned as they are?" 3  </a:t>
            </a:r>
            <a:r>
              <a:rPr lang="en-US" sz="3200" dirty="0" err="1"/>
              <a:t>Tobiah</a:t>
            </a:r>
            <a:r>
              <a:rPr lang="en-US" sz="3200" dirty="0"/>
              <a:t> the Ammonite, who was at his side, said, "What they are building--if even a fox climbed up on it, he would break down their wall of stones!"</a:t>
            </a:r>
            <a:endParaRPr lang="en-US" sz="3200" dirty="0"/>
          </a:p>
        </p:txBody>
      </p:sp>
      <p:pic>
        <p:nvPicPr>
          <p:cNvPr id="4" name="Picture 3"/>
          <p:cNvPicPr>
            <a:picLocks noChangeAspect="1"/>
          </p:cNvPicPr>
          <p:nvPr/>
        </p:nvPicPr>
        <p:blipFill>
          <a:blip r:embed="rId2"/>
          <a:stretch>
            <a:fillRect/>
          </a:stretch>
        </p:blipFill>
        <p:spPr>
          <a:xfrm>
            <a:off x="3624955" y="5717113"/>
            <a:ext cx="1942857" cy="276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70202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Ridicule and Opposition</a:t>
            </a:r>
            <a:endParaRPr lang="en-US" dirty="0"/>
          </a:p>
        </p:txBody>
      </p:sp>
      <p:sp>
        <p:nvSpPr>
          <p:cNvPr id="3" name="Content Placeholder 2"/>
          <p:cNvSpPr>
            <a:spLocks noGrp="1"/>
          </p:cNvSpPr>
          <p:nvPr>
            <p:ph idx="1"/>
          </p:nvPr>
        </p:nvSpPr>
        <p:spPr/>
        <p:txBody>
          <a:bodyPr/>
          <a:lstStyle/>
          <a:p>
            <a:r>
              <a:rPr lang="en-US" dirty="0"/>
              <a:t>Who were the opponents who spoke out against the Jews and their efforts to rebuild and fortify the city? </a:t>
            </a:r>
          </a:p>
          <a:p>
            <a:r>
              <a:rPr lang="en-US" dirty="0"/>
              <a:t>What tactics did they use?</a:t>
            </a:r>
          </a:p>
          <a:p>
            <a:r>
              <a:rPr lang="en-US" dirty="0"/>
              <a:t>List some of the negative comments.</a:t>
            </a:r>
          </a:p>
          <a:p>
            <a:r>
              <a:rPr lang="en-US" dirty="0"/>
              <a:t>What did </a:t>
            </a:r>
            <a:r>
              <a:rPr lang="en-US" dirty="0" err="1"/>
              <a:t>Sanballat</a:t>
            </a:r>
            <a:r>
              <a:rPr lang="en-US" dirty="0"/>
              <a:t> and the others hope to accomplish by their ridicule?</a:t>
            </a:r>
          </a:p>
          <a:p>
            <a:endParaRPr lang="en-US" dirty="0"/>
          </a:p>
        </p:txBody>
      </p:sp>
    </p:spTree>
    <p:extLst>
      <p:ext uri="{BB962C8B-B14F-4D97-AF65-F5344CB8AC3E}">
        <p14:creationId xmlns:p14="http://schemas.microsoft.com/office/powerpoint/2010/main" val="123030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Ridicule and Opposition</a:t>
            </a:r>
            <a:endParaRPr lang="en-US" dirty="0"/>
          </a:p>
        </p:txBody>
      </p:sp>
      <p:sp>
        <p:nvSpPr>
          <p:cNvPr id="3" name="Content Placeholder 2"/>
          <p:cNvSpPr>
            <a:spLocks noGrp="1"/>
          </p:cNvSpPr>
          <p:nvPr>
            <p:ph idx="1"/>
          </p:nvPr>
        </p:nvSpPr>
        <p:spPr/>
        <p:txBody>
          <a:bodyPr/>
          <a:lstStyle/>
          <a:p>
            <a:r>
              <a:rPr lang="en-US" dirty="0"/>
              <a:t>Why does involvement in God’s work sometimes incite opposition?</a:t>
            </a:r>
          </a:p>
          <a:p>
            <a:r>
              <a:rPr lang="en-US" dirty="0"/>
              <a:t>To what area of life today do Nehemiah’s words speak?</a:t>
            </a:r>
          </a:p>
          <a:p>
            <a:r>
              <a:rPr lang="en-US" dirty="0"/>
              <a:t>What kinds of events, opposition, or setbacks most discourage you? </a:t>
            </a:r>
          </a:p>
          <a:p>
            <a:r>
              <a:rPr lang="en-US" dirty="0"/>
              <a:t>How should we respond to negative events or criticism from others? </a:t>
            </a:r>
          </a:p>
          <a:p>
            <a:endParaRPr lang="en-US" dirty="0"/>
          </a:p>
        </p:txBody>
      </p:sp>
    </p:spTree>
    <p:extLst>
      <p:ext uri="{BB962C8B-B14F-4D97-AF65-F5344CB8AC3E}">
        <p14:creationId xmlns:p14="http://schemas.microsoft.com/office/powerpoint/2010/main" val="260353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Nehemiah’s response</a:t>
            </a:r>
            <a:r>
              <a:rPr lang="en-US" dirty="0" smtClean="0"/>
              <a:t>.</a:t>
            </a:r>
            <a:endParaRPr lang="en-US" dirty="0"/>
          </a:p>
        </p:txBody>
      </p:sp>
      <p:sp>
        <p:nvSpPr>
          <p:cNvPr id="3" name="Content Placeholder 2"/>
          <p:cNvSpPr>
            <a:spLocks noGrp="1"/>
          </p:cNvSpPr>
          <p:nvPr>
            <p:ph idx="1"/>
          </p:nvPr>
        </p:nvSpPr>
        <p:spPr>
          <a:xfrm>
            <a:off x="1036320" y="2011680"/>
            <a:ext cx="7296150" cy="4067746"/>
          </a:xfrm>
        </p:spPr>
        <p:txBody>
          <a:bodyPr/>
          <a:lstStyle/>
          <a:p>
            <a:pPr marL="0" indent="0" algn="ctr">
              <a:buNone/>
            </a:pPr>
            <a:r>
              <a:rPr lang="en-US" sz="3200" dirty="0"/>
              <a:t>Nehemiah 4:6-9 (NIV)  So we rebuilt the wall till all of it reached half its height, for the people worked with all their heart.  7  But when </a:t>
            </a:r>
            <a:r>
              <a:rPr lang="en-US" sz="3200" dirty="0" err="1"/>
              <a:t>Sanballat</a:t>
            </a:r>
            <a:r>
              <a:rPr lang="en-US" sz="3200" dirty="0"/>
              <a:t>, </a:t>
            </a:r>
            <a:r>
              <a:rPr lang="en-US" sz="3200" dirty="0" err="1"/>
              <a:t>Tobiah</a:t>
            </a:r>
            <a:r>
              <a:rPr lang="en-US" sz="3200" dirty="0"/>
              <a:t>, the Arabs, the Ammonites and the men of Ashdod heard that the repairs to Jerusalem's walls </a:t>
            </a:r>
            <a:endParaRPr lang="en-US" sz="3200" dirty="0"/>
          </a:p>
        </p:txBody>
      </p:sp>
    </p:spTree>
    <p:extLst>
      <p:ext uri="{BB962C8B-B14F-4D97-AF65-F5344CB8AC3E}">
        <p14:creationId xmlns:p14="http://schemas.microsoft.com/office/powerpoint/2010/main" val="419998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Nehemiah’s response</a:t>
            </a:r>
            <a:r>
              <a:rPr lang="en-US" dirty="0" smtClean="0"/>
              <a:t>.</a:t>
            </a:r>
            <a:endParaRPr lang="en-US" dirty="0"/>
          </a:p>
        </p:txBody>
      </p:sp>
      <p:sp>
        <p:nvSpPr>
          <p:cNvPr id="3" name="Content Placeholder 2"/>
          <p:cNvSpPr>
            <a:spLocks noGrp="1"/>
          </p:cNvSpPr>
          <p:nvPr>
            <p:ph idx="1"/>
          </p:nvPr>
        </p:nvSpPr>
        <p:spPr>
          <a:xfrm>
            <a:off x="1036320" y="2011680"/>
            <a:ext cx="7296150" cy="4067746"/>
          </a:xfrm>
        </p:spPr>
        <p:txBody>
          <a:bodyPr/>
          <a:lstStyle/>
          <a:p>
            <a:pPr marL="0" indent="0" algn="ctr">
              <a:buNone/>
            </a:pPr>
            <a:r>
              <a:rPr lang="en-US" sz="3200" dirty="0"/>
              <a:t>had gone ahead and that the gaps were being closed, they were very angry. 8  They all plotted together to come and fight against Jerusalem and stir up trouble against it. 9  But we prayed to our God and posted a guard day and night to meet this threat.</a:t>
            </a:r>
            <a:endParaRPr lang="en-US" sz="3200" dirty="0"/>
          </a:p>
        </p:txBody>
      </p:sp>
      <p:pic>
        <p:nvPicPr>
          <p:cNvPr id="4" name="Picture 3"/>
          <p:cNvPicPr>
            <a:picLocks noChangeAspect="1"/>
          </p:cNvPicPr>
          <p:nvPr/>
        </p:nvPicPr>
        <p:blipFill>
          <a:blip r:embed="rId2"/>
          <a:stretch>
            <a:fillRect/>
          </a:stretch>
        </p:blipFill>
        <p:spPr>
          <a:xfrm>
            <a:off x="3624955" y="5631769"/>
            <a:ext cx="1942857" cy="276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75763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Prayerfully Do God’s Task</a:t>
            </a:r>
            <a:endParaRPr lang="en-US" dirty="0"/>
          </a:p>
        </p:txBody>
      </p:sp>
      <p:sp>
        <p:nvSpPr>
          <p:cNvPr id="3" name="Content Placeholder 2"/>
          <p:cNvSpPr>
            <a:spLocks noGrp="1"/>
          </p:cNvSpPr>
          <p:nvPr>
            <p:ph idx="1"/>
          </p:nvPr>
        </p:nvSpPr>
        <p:spPr/>
        <p:txBody>
          <a:bodyPr/>
          <a:lstStyle/>
          <a:p>
            <a:r>
              <a:rPr lang="en-US" dirty="0"/>
              <a:t>What did Israel’s enemies do when they heard of Israel’s success in rebuilding Jerusalem’s walls?  In what ways did the opposition to their efforts to build the wall increase? </a:t>
            </a:r>
          </a:p>
          <a:p>
            <a:r>
              <a:rPr lang="en-US" dirty="0"/>
              <a:t>How did Nehemiah and the Jews respond to the evil plotting of their enemies? </a:t>
            </a:r>
          </a:p>
          <a:p>
            <a:r>
              <a:rPr lang="en-US" dirty="0"/>
              <a:t>What was one of the keys to success for Nehemiah and the people?</a:t>
            </a:r>
          </a:p>
          <a:p>
            <a:endParaRPr lang="en-US" dirty="0"/>
          </a:p>
        </p:txBody>
      </p:sp>
    </p:spTree>
    <p:extLst>
      <p:ext uri="{BB962C8B-B14F-4D97-AF65-F5344CB8AC3E}">
        <p14:creationId xmlns:p14="http://schemas.microsoft.com/office/powerpoint/2010/main" val="125065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Compatibility Mode]" id="{EEC8E0EF-B85B-48CD-9813-F8FF86095FE9}" vid="{CC21BC98-B128-4E99-B2FE-A61BA58D5E28}"/>
    </a:ext>
  </a:extLst>
</a:theme>
</file>

<file path=docProps/app.xml><?xml version="1.0" encoding="utf-8"?>
<Properties xmlns="http://schemas.openxmlformats.org/officeDocument/2006/extended-properties" xmlns:vt="http://schemas.openxmlformats.org/officeDocument/2006/docPropsVTypes">
  <Template>SS2</Template>
  <TotalTime>78</TotalTime>
  <Words>921</Words>
  <Application>Microsoft Office PowerPoint</Application>
  <PresentationFormat>On-screen Show (4:3)</PresentationFormat>
  <Paragraphs>64</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Calibri</vt:lpstr>
      <vt:lpstr>Arial</vt:lpstr>
      <vt:lpstr>Office Theme</vt:lpstr>
      <vt:lpstr>Nehemiah Persist</vt:lpstr>
      <vt:lpstr>Think About It  …</vt:lpstr>
      <vt:lpstr>Listen for ridicule.</vt:lpstr>
      <vt:lpstr>Listen for ridicule.</vt:lpstr>
      <vt:lpstr>Ridicule and Opposition</vt:lpstr>
      <vt:lpstr>Ridicule and Opposition</vt:lpstr>
      <vt:lpstr>Listen for Nehemiah’s response.</vt:lpstr>
      <vt:lpstr>Listen for Nehemiah’s response.</vt:lpstr>
      <vt:lpstr>Prayerfully Do God’s Task</vt:lpstr>
      <vt:lpstr>Prayerfully Do God’s Task</vt:lpstr>
      <vt:lpstr>Listen for a challenge.</vt:lpstr>
      <vt:lpstr>Listen for a challenge.</vt:lpstr>
      <vt:lpstr>Listen for a challenge.</vt:lpstr>
      <vt:lpstr>Work with Vigilance</vt:lpstr>
      <vt:lpstr>Work with Vigilance</vt:lpstr>
      <vt:lpstr>Application</vt:lpstr>
      <vt:lpstr>Application</vt:lpstr>
      <vt:lpstr>Application</vt:lpstr>
      <vt:lpstr>Family Activities</vt:lpstr>
      <vt:lpstr>Nehemiah Persist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Nehemiah Persist</dc:title>
  <dc:creator>Steve Armstrong</dc:creator>
  <cp:lastModifiedBy>Steve Armstrong</cp:lastModifiedBy>
  <cp:revision>7</cp:revision>
  <dcterms:created xsi:type="dcterms:W3CDTF">2018-07-20T12:21:13Z</dcterms:created>
  <dcterms:modified xsi:type="dcterms:W3CDTF">2018-07-20T13:39:23Z</dcterms:modified>
</cp:coreProperties>
</file>