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2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8000" b="-108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t/1_pmgmvg0u"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tinyurl.com/ytat2ynr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Joy in Place of Fear</a:t>
            </a:r>
          </a:p>
        </p:txBody>
      </p:sp>
      <p:sp>
        <p:nvSpPr>
          <p:cNvPr id="3" name="Subtitle 2"/>
          <p:cNvSpPr>
            <a:spLocks noGrp="1"/>
          </p:cNvSpPr>
          <p:nvPr>
            <p:ph type="subTitle" idx="1"/>
          </p:nvPr>
        </p:nvSpPr>
        <p:spPr>
          <a:xfrm>
            <a:off x="1524000" y="3776352"/>
            <a:ext cx="9144000" cy="1481447"/>
          </a:xfrm>
        </p:spPr>
        <p:txBody>
          <a:bodyPr/>
          <a:lstStyle/>
          <a:p>
            <a:r>
              <a:rPr lang="en-US" dirty="0"/>
              <a:t>January 8</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935E-E257-0375-E51D-1F0C1B20CFB5}"/>
              </a:ext>
            </a:extLst>
          </p:cNvPr>
          <p:cNvSpPr>
            <a:spLocks noGrp="1"/>
          </p:cNvSpPr>
          <p:nvPr>
            <p:ph type="title"/>
          </p:nvPr>
        </p:nvSpPr>
        <p:spPr/>
        <p:txBody>
          <a:bodyPr/>
          <a:lstStyle/>
          <a:p>
            <a:r>
              <a:rPr lang="en-US" dirty="0"/>
              <a:t>Humble Yourself before God</a:t>
            </a:r>
          </a:p>
        </p:txBody>
      </p:sp>
      <p:sp>
        <p:nvSpPr>
          <p:cNvPr id="3" name="Content Placeholder 2">
            <a:extLst>
              <a:ext uri="{FF2B5EF4-FFF2-40B4-BE49-F238E27FC236}">
                <a16:creationId xmlns:a16="http://schemas.microsoft.com/office/drawing/2014/main" id="{477BC507-BC10-4356-FAEA-A4ABC6746603}"/>
              </a:ext>
            </a:extLst>
          </p:cNvPr>
          <p:cNvSpPr>
            <a:spLocks noGrp="1"/>
          </p:cNvSpPr>
          <p:nvPr>
            <p:ph idx="1"/>
          </p:nvPr>
        </p:nvSpPr>
        <p:spPr/>
        <p:txBody>
          <a:bodyPr/>
          <a:lstStyle/>
          <a:p>
            <a:r>
              <a:rPr lang="en-US" dirty="0">
                <a:solidFill>
                  <a:srgbClr val="C00000"/>
                </a:solidFill>
              </a:rPr>
              <a:t>Consider John 15:11-16 (NIV)  </a:t>
            </a:r>
            <a:r>
              <a:rPr lang="en-US" i="1" dirty="0">
                <a:solidFill>
                  <a:srgbClr val="C00000"/>
                </a:solidFill>
              </a:rPr>
              <a:t>I have told you this so that my joy may be in you and that your joy may be complete.  </a:t>
            </a:r>
          </a:p>
          <a:p>
            <a:r>
              <a:rPr lang="en-US" dirty="0">
                <a:solidFill>
                  <a:srgbClr val="C00000"/>
                </a:solidFill>
              </a:rPr>
              <a:t>According to this verse …</a:t>
            </a:r>
          </a:p>
          <a:p>
            <a:pPr lvl="1"/>
            <a:r>
              <a:rPr lang="en-US" dirty="0">
                <a:solidFill>
                  <a:srgbClr val="C00000"/>
                </a:solidFill>
              </a:rPr>
              <a:t>God’s joy is in you</a:t>
            </a:r>
          </a:p>
          <a:p>
            <a:pPr lvl="1"/>
            <a:r>
              <a:rPr lang="en-US" dirty="0">
                <a:solidFill>
                  <a:srgbClr val="C00000"/>
                </a:solidFill>
              </a:rPr>
              <a:t>Your joy is complete</a:t>
            </a:r>
          </a:p>
          <a:p>
            <a:r>
              <a:rPr lang="en-US" dirty="0"/>
              <a:t>In what ways does this happen?  How is God’s joy manifested in you?  How is it made complete?</a:t>
            </a:r>
          </a:p>
          <a:p>
            <a:endParaRPr lang="en-US" dirty="0"/>
          </a:p>
        </p:txBody>
      </p:sp>
    </p:spTree>
    <p:extLst>
      <p:ext uri="{BB962C8B-B14F-4D97-AF65-F5344CB8AC3E}">
        <p14:creationId xmlns:p14="http://schemas.microsoft.com/office/powerpoint/2010/main" val="18553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F76D-8E43-613F-D01D-743A2D244DB6}"/>
              </a:ext>
            </a:extLst>
          </p:cNvPr>
          <p:cNvSpPr>
            <a:spLocks noGrp="1"/>
          </p:cNvSpPr>
          <p:nvPr>
            <p:ph type="title"/>
          </p:nvPr>
        </p:nvSpPr>
        <p:spPr/>
        <p:txBody>
          <a:bodyPr/>
          <a:lstStyle/>
          <a:p>
            <a:pPr algn="l"/>
            <a:r>
              <a:rPr lang="en-US" dirty="0"/>
              <a:t>Listen for returning to joy.</a:t>
            </a:r>
          </a:p>
        </p:txBody>
      </p:sp>
      <p:sp>
        <p:nvSpPr>
          <p:cNvPr id="3" name="Content Placeholder 2">
            <a:extLst>
              <a:ext uri="{FF2B5EF4-FFF2-40B4-BE49-F238E27FC236}">
                <a16:creationId xmlns:a16="http://schemas.microsoft.com/office/drawing/2014/main" id="{673FF094-D56B-1686-3D03-1BC53132C50B}"/>
              </a:ext>
            </a:extLst>
          </p:cNvPr>
          <p:cNvSpPr>
            <a:spLocks noGrp="1"/>
          </p:cNvSpPr>
          <p:nvPr>
            <p:ph idx="1"/>
          </p:nvPr>
        </p:nvSpPr>
        <p:spPr/>
        <p:txBody>
          <a:bodyPr/>
          <a:lstStyle/>
          <a:p>
            <a:pPr marL="0" indent="0" algn="ctr">
              <a:buNone/>
            </a:pPr>
            <a:r>
              <a:rPr lang="en-US" dirty="0"/>
              <a:t>Zephaniah 3:14-17 (NIV)   Sing, O Daughter of Zion; shout aloud, O Israel! Be glad and rejoice with all your heart, O Daughter of Jerusalem! 15  The LORD has taken away your punishment, he has turned back your enemy. The LORD, the King of Israel, is with you; never again will </a:t>
            </a:r>
          </a:p>
        </p:txBody>
      </p:sp>
    </p:spTree>
    <p:extLst>
      <p:ext uri="{BB962C8B-B14F-4D97-AF65-F5344CB8AC3E}">
        <p14:creationId xmlns:p14="http://schemas.microsoft.com/office/powerpoint/2010/main" val="348207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F76D-8E43-613F-D01D-743A2D244DB6}"/>
              </a:ext>
            </a:extLst>
          </p:cNvPr>
          <p:cNvSpPr>
            <a:spLocks noGrp="1"/>
          </p:cNvSpPr>
          <p:nvPr>
            <p:ph type="title"/>
          </p:nvPr>
        </p:nvSpPr>
        <p:spPr/>
        <p:txBody>
          <a:bodyPr/>
          <a:lstStyle/>
          <a:p>
            <a:pPr algn="l"/>
            <a:r>
              <a:rPr lang="en-US" dirty="0"/>
              <a:t>Listen for returning to joy.</a:t>
            </a:r>
          </a:p>
        </p:txBody>
      </p:sp>
      <p:sp>
        <p:nvSpPr>
          <p:cNvPr id="3" name="Content Placeholder 2">
            <a:extLst>
              <a:ext uri="{FF2B5EF4-FFF2-40B4-BE49-F238E27FC236}">
                <a16:creationId xmlns:a16="http://schemas.microsoft.com/office/drawing/2014/main" id="{673FF094-D56B-1686-3D03-1BC53132C50B}"/>
              </a:ext>
            </a:extLst>
          </p:cNvPr>
          <p:cNvSpPr>
            <a:spLocks noGrp="1"/>
          </p:cNvSpPr>
          <p:nvPr>
            <p:ph idx="1"/>
          </p:nvPr>
        </p:nvSpPr>
        <p:spPr/>
        <p:txBody>
          <a:bodyPr/>
          <a:lstStyle/>
          <a:p>
            <a:pPr marL="0" indent="0" algn="ctr">
              <a:buNone/>
            </a:pPr>
            <a:r>
              <a:rPr lang="en-US" dirty="0"/>
              <a:t>you fear any harm. 16  On that day they will say to Jerusalem, "Do not fear, O Zion; do not let your hands hang limp. 17  The LORD your God is with you, he is mighty to save. He will take great delight in you, he will quiet you with his love, he will rejoice over you with singing."</a:t>
            </a:r>
          </a:p>
        </p:txBody>
      </p:sp>
      <p:pic>
        <p:nvPicPr>
          <p:cNvPr id="4" name="Picture 3">
            <a:extLst>
              <a:ext uri="{FF2B5EF4-FFF2-40B4-BE49-F238E27FC236}">
                <a16:creationId xmlns:a16="http://schemas.microsoft.com/office/drawing/2014/main" id="{161D6ACB-BBCA-6798-3796-B12A17450E04}"/>
              </a:ext>
            </a:extLst>
          </p:cNvPr>
          <p:cNvPicPr>
            <a:picLocks noChangeAspect="1"/>
          </p:cNvPicPr>
          <p:nvPr/>
        </p:nvPicPr>
        <p:blipFill>
          <a:blip r:embed="rId2"/>
          <a:stretch>
            <a:fillRect/>
          </a:stretch>
        </p:blipFill>
        <p:spPr>
          <a:xfrm>
            <a:off x="4776600" y="5328049"/>
            <a:ext cx="2197887" cy="3319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128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EEDB-F382-60A4-FD77-7D84223527EE}"/>
              </a:ext>
            </a:extLst>
          </p:cNvPr>
          <p:cNvSpPr>
            <a:spLocks noGrp="1"/>
          </p:cNvSpPr>
          <p:nvPr>
            <p:ph type="title"/>
          </p:nvPr>
        </p:nvSpPr>
        <p:spPr/>
        <p:txBody>
          <a:bodyPr/>
          <a:lstStyle/>
          <a:p>
            <a:r>
              <a:rPr lang="en-US" dirty="0"/>
              <a:t>God’s Presence throughout Harm</a:t>
            </a:r>
          </a:p>
        </p:txBody>
      </p:sp>
      <p:sp>
        <p:nvSpPr>
          <p:cNvPr id="3" name="Content Placeholder 2">
            <a:extLst>
              <a:ext uri="{FF2B5EF4-FFF2-40B4-BE49-F238E27FC236}">
                <a16:creationId xmlns:a16="http://schemas.microsoft.com/office/drawing/2014/main" id="{F68A48D8-BC3D-FCF6-D707-4787B80576E7}"/>
              </a:ext>
            </a:extLst>
          </p:cNvPr>
          <p:cNvSpPr>
            <a:spLocks noGrp="1"/>
          </p:cNvSpPr>
          <p:nvPr>
            <p:ph idx="1"/>
          </p:nvPr>
        </p:nvSpPr>
        <p:spPr/>
        <p:txBody>
          <a:bodyPr/>
          <a:lstStyle/>
          <a:p>
            <a:r>
              <a:rPr lang="en-US" dirty="0"/>
              <a:t>What words and phrases express what the people are encouraged to do in verses 14 and 16? </a:t>
            </a:r>
          </a:p>
          <a:p>
            <a:r>
              <a:rPr lang="en-US" dirty="0"/>
              <a:t>What are some reasons for singing and rejoicing? </a:t>
            </a:r>
          </a:p>
          <a:p>
            <a:r>
              <a:rPr lang="en-US" dirty="0"/>
              <a:t>What does the Lord promise about Himself in relationship to His people? Why can the Lord’s people face fear with strength? </a:t>
            </a:r>
          </a:p>
        </p:txBody>
      </p:sp>
    </p:spTree>
    <p:extLst>
      <p:ext uri="{BB962C8B-B14F-4D97-AF65-F5344CB8AC3E}">
        <p14:creationId xmlns:p14="http://schemas.microsoft.com/office/powerpoint/2010/main" val="59479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A225-5A67-E710-DA55-9D5F34E7F588}"/>
              </a:ext>
            </a:extLst>
          </p:cNvPr>
          <p:cNvSpPr>
            <a:spLocks noGrp="1"/>
          </p:cNvSpPr>
          <p:nvPr>
            <p:ph type="title"/>
          </p:nvPr>
        </p:nvSpPr>
        <p:spPr/>
        <p:txBody>
          <a:bodyPr/>
          <a:lstStyle/>
          <a:p>
            <a:r>
              <a:rPr lang="en-US" dirty="0"/>
              <a:t>God’s Presence throughout Harm</a:t>
            </a:r>
          </a:p>
        </p:txBody>
      </p:sp>
      <p:sp>
        <p:nvSpPr>
          <p:cNvPr id="3" name="Content Placeholder 2">
            <a:extLst>
              <a:ext uri="{FF2B5EF4-FFF2-40B4-BE49-F238E27FC236}">
                <a16:creationId xmlns:a16="http://schemas.microsoft.com/office/drawing/2014/main" id="{5F6B4C41-90BC-ECA2-194C-E9BD66DFE113}"/>
              </a:ext>
            </a:extLst>
          </p:cNvPr>
          <p:cNvSpPr>
            <a:spLocks noGrp="1"/>
          </p:cNvSpPr>
          <p:nvPr>
            <p:ph idx="1"/>
          </p:nvPr>
        </p:nvSpPr>
        <p:spPr/>
        <p:txBody>
          <a:bodyPr/>
          <a:lstStyle/>
          <a:p>
            <a:r>
              <a:rPr lang="en-US" dirty="0">
                <a:solidFill>
                  <a:srgbClr val="C00000"/>
                </a:solidFill>
              </a:rPr>
              <a:t>Note: God rejoices over you with singing </a:t>
            </a:r>
          </a:p>
          <a:p>
            <a:pPr lvl="1"/>
            <a:r>
              <a:rPr lang="en-US" dirty="0">
                <a:solidFill>
                  <a:srgbClr val="C00000"/>
                </a:solidFill>
              </a:rPr>
              <a:t>Not because of your merits</a:t>
            </a:r>
          </a:p>
          <a:p>
            <a:pPr lvl="1"/>
            <a:r>
              <a:rPr lang="en-US" dirty="0">
                <a:solidFill>
                  <a:srgbClr val="C00000"/>
                </a:solidFill>
              </a:rPr>
              <a:t>Not because you’ve been a good person</a:t>
            </a:r>
          </a:p>
          <a:p>
            <a:pPr lvl="1"/>
            <a:r>
              <a:rPr lang="en-US" dirty="0">
                <a:solidFill>
                  <a:srgbClr val="C00000"/>
                </a:solidFill>
              </a:rPr>
              <a:t>Not because you’ve avoided being a bad person</a:t>
            </a:r>
          </a:p>
          <a:p>
            <a:pPr lvl="1"/>
            <a:r>
              <a:rPr lang="en-US" dirty="0">
                <a:solidFill>
                  <a:srgbClr val="C00000"/>
                </a:solidFill>
              </a:rPr>
              <a:t>But … because He loves you … God Is Love</a:t>
            </a:r>
          </a:p>
          <a:p>
            <a:pPr lvl="1"/>
            <a:r>
              <a:rPr lang="en-US" dirty="0">
                <a:solidFill>
                  <a:srgbClr val="C00000"/>
                </a:solidFill>
              </a:rPr>
              <a:t>He rejoices that </a:t>
            </a:r>
            <a:r>
              <a:rPr lang="en-US" i="1" dirty="0">
                <a:solidFill>
                  <a:srgbClr val="C00000"/>
                </a:solidFill>
              </a:rPr>
              <a:t>you have placed your trust in Him</a:t>
            </a:r>
          </a:p>
          <a:p>
            <a:endParaRPr lang="en-US" dirty="0"/>
          </a:p>
        </p:txBody>
      </p:sp>
    </p:spTree>
    <p:extLst>
      <p:ext uri="{BB962C8B-B14F-4D97-AF65-F5344CB8AC3E}">
        <p14:creationId xmlns:p14="http://schemas.microsoft.com/office/powerpoint/2010/main" val="98378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A225-5A67-E710-DA55-9D5F34E7F588}"/>
              </a:ext>
            </a:extLst>
          </p:cNvPr>
          <p:cNvSpPr>
            <a:spLocks noGrp="1"/>
          </p:cNvSpPr>
          <p:nvPr>
            <p:ph type="title"/>
          </p:nvPr>
        </p:nvSpPr>
        <p:spPr/>
        <p:txBody>
          <a:bodyPr/>
          <a:lstStyle/>
          <a:p>
            <a:r>
              <a:rPr lang="en-US" dirty="0"/>
              <a:t>God’s Presence throughout Harm</a:t>
            </a:r>
          </a:p>
        </p:txBody>
      </p:sp>
      <p:sp>
        <p:nvSpPr>
          <p:cNvPr id="3" name="Content Placeholder 2">
            <a:extLst>
              <a:ext uri="{FF2B5EF4-FFF2-40B4-BE49-F238E27FC236}">
                <a16:creationId xmlns:a16="http://schemas.microsoft.com/office/drawing/2014/main" id="{5F6B4C41-90BC-ECA2-194C-E9BD66DFE113}"/>
              </a:ext>
            </a:extLst>
          </p:cNvPr>
          <p:cNvSpPr>
            <a:spLocks noGrp="1"/>
          </p:cNvSpPr>
          <p:nvPr>
            <p:ph idx="1"/>
          </p:nvPr>
        </p:nvSpPr>
        <p:spPr/>
        <p:txBody>
          <a:bodyPr/>
          <a:lstStyle/>
          <a:p>
            <a:r>
              <a:rPr lang="en-US" dirty="0"/>
              <a:t>How does God’s presence with you help you not be afraid?</a:t>
            </a:r>
          </a:p>
        </p:txBody>
      </p:sp>
    </p:spTree>
    <p:extLst>
      <p:ext uri="{BB962C8B-B14F-4D97-AF65-F5344CB8AC3E}">
        <p14:creationId xmlns:p14="http://schemas.microsoft.com/office/powerpoint/2010/main" val="384205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5A0B-6F5B-A3A2-AC9C-0F3F01A42768}"/>
              </a:ext>
            </a:extLst>
          </p:cNvPr>
          <p:cNvSpPr>
            <a:spLocks noGrp="1"/>
          </p:cNvSpPr>
          <p:nvPr>
            <p:ph type="title"/>
          </p:nvPr>
        </p:nvSpPr>
        <p:spPr/>
        <p:txBody>
          <a:bodyPr/>
          <a:lstStyle/>
          <a:p>
            <a:pPr algn="l"/>
            <a:r>
              <a:rPr lang="en-US" dirty="0"/>
              <a:t>Listen for promises of hope.</a:t>
            </a:r>
          </a:p>
        </p:txBody>
      </p:sp>
      <p:sp>
        <p:nvSpPr>
          <p:cNvPr id="3" name="Content Placeholder 2">
            <a:extLst>
              <a:ext uri="{FF2B5EF4-FFF2-40B4-BE49-F238E27FC236}">
                <a16:creationId xmlns:a16="http://schemas.microsoft.com/office/drawing/2014/main" id="{F47D4DA9-9708-93D6-1BC9-8F9D09788946}"/>
              </a:ext>
            </a:extLst>
          </p:cNvPr>
          <p:cNvSpPr>
            <a:spLocks noGrp="1"/>
          </p:cNvSpPr>
          <p:nvPr>
            <p:ph idx="1"/>
          </p:nvPr>
        </p:nvSpPr>
        <p:spPr/>
        <p:txBody>
          <a:bodyPr/>
          <a:lstStyle/>
          <a:p>
            <a:pPr marL="0" indent="0" algn="ctr">
              <a:buNone/>
            </a:pPr>
            <a:r>
              <a:rPr lang="en-US" dirty="0"/>
              <a:t>Zephaniah 3:18-20 (NIV)   "The sorrows for the appointed feasts I will remove from you; they are a burden and a reproach to you. 19  At that time I will deal with all who oppressed you; I will rescue the lame and gather those who have been scattered. I will give them praise and honor </a:t>
            </a:r>
          </a:p>
        </p:txBody>
      </p:sp>
    </p:spTree>
    <p:extLst>
      <p:ext uri="{BB962C8B-B14F-4D97-AF65-F5344CB8AC3E}">
        <p14:creationId xmlns:p14="http://schemas.microsoft.com/office/powerpoint/2010/main" val="183763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5A0B-6F5B-A3A2-AC9C-0F3F01A42768}"/>
              </a:ext>
            </a:extLst>
          </p:cNvPr>
          <p:cNvSpPr>
            <a:spLocks noGrp="1"/>
          </p:cNvSpPr>
          <p:nvPr>
            <p:ph type="title"/>
          </p:nvPr>
        </p:nvSpPr>
        <p:spPr/>
        <p:txBody>
          <a:bodyPr/>
          <a:lstStyle/>
          <a:p>
            <a:pPr algn="l"/>
            <a:r>
              <a:rPr lang="en-US" dirty="0"/>
              <a:t>Listen for promises of hope.</a:t>
            </a:r>
          </a:p>
        </p:txBody>
      </p:sp>
      <p:sp>
        <p:nvSpPr>
          <p:cNvPr id="3" name="Content Placeholder 2">
            <a:extLst>
              <a:ext uri="{FF2B5EF4-FFF2-40B4-BE49-F238E27FC236}">
                <a16:creationId xmlns:a16="http://schemas.microsoft.com/office/drawing/2014/main" id="{F47D4DA9-9708-93D6-1BC9-8F9D09788946}"/>
              </a:ext>
            </a:extLst>
          </p:cNvPr>
          <p:cNvSpPr>
            <a:spLocks noGrp="1"/>
          </p:cNvSpPr>
          <p:nvPr>
            <p:ph idx="1"/>
          </p:nvPr>
        </p:nvSpPr>
        <p:spPr>
          <a:xfrm>
            <a:off x="1223540" y="1690688"/>
            <a:ext cx="9744919" cy="4351338"/>
          </a:xfrm>
        </p:spPr>
        <p:txBody>
          <a:bodyPr/>
          <a:lstStyle/>
          <a:p>
            <a:pPr marL="0" indent="0" algn="ctr">
              <a:buNone/>
            </a:pPr>
            <a:r>
              <a:rPr lang="en-US" dirty="0"/>
              <a:t>in every land where they were put to shame. 20  At that time I will gather you; at that time I will bring you home. I will give you honor and praise among all the peoples of the earth when I restore your fortunes before your very eyes," says the LORD.</a:t>
            </a:r>
          </a:p>
        </p:txBody>
      </p:sp>
      <p:pic>
        <p:nvPicPr>
          <p:cNvPr id="4" name="Picture 3">
            <a:extLst>
              <a:ext uri="{FF2B5EF4-FFF2-40B4-BE49-F238E27FC236}">
                <a16:creationId xmlns:a16="http://schemas.microsoft.com/office/drawing/2014/main" id="{8F30D8C6-F547-EDB0-C7F6-F589568B1FAA}"/>
              </a:ext>
            </a:extLst>
          </p:cNvPr>
          <p:cNvPicPr>
            <a:picLocks noChangeAspect="1"/>
          </p:cNvPicPr>
          <p:nvPr/>
        </p:nvPicPr>
        <p:blipFill>
          <a:blip r:embed="rId2"/>
          <a:stretch>
            <a:fillRect/>
          </a:stretch>
        </p:blipFill>
        <p:spPr>
          <a:xfrm>
            <a:off x="4811324" y="5270175"/>
            <a:ext cx="2197887" cy="3319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7919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68D6-40AF-5A0A-17AE-BE23F9669164}"/>
              </a:ext>
            </a:extLst>
          </p:cNvPr>
          <p:cNvSpPr>
            <a:spLocks noGrp="1"/>
          </p:cNvSpPr>
          <p:nvPr>
            <p:ph type="title"/>
          </p:nvPr>
        </p:nvSpPr>
        <p:spPr/>
        <p:txBody>
          <a:bodyPr/>
          <a:lstStyle/>
          <a:p>
            <a:r>
              <a:rPr lang="en-US" dirty="0"/>
              <a:t>Eternally Restored in God’s Kingdom</a:t>
            </a:r>
          </a:p>
        </p:txBody>
      </p:sp>
      <p:sp>
        <p:nvSpPr>
          <p:cNvPr id="3" name="Content Placeholder 2">
            <a:extLst>
              <a:ext uri="{FF2B5EF4-FFF2-40B4-BE49-F238E27FC236}">
                <a16:creationId xmlns:a16="http://schemas.microsoft.com/office/drawing/2014/main" id="{D980BE1F-9B30-61A2-55D7-5CBFD05C3BEF}"/>
              </a:ext>
            </a:extLst>
          </p:cNvPr>
          <p:cNvSpPr>
            <a:spLocks noGrp="1"/>
          </p:cNvSpPr>
          <p:nvPr>
            <p:ph idx="1"/>
          </p:nvPr>
        </p:nvSpPr>
        <p:spPr/>
        <p:txBody>
          <a:bodyPr/>
          <a:lstStyle/>
          <a:p>
            <a:r>
              <a:rPr lang="en-US" dirty="0"/>
              <a:t>What additional actions of the Lord are described in these verses? </a:t>
            </a:r>
          </a:p>
          <a:p>
            <a:r>
              <a:rPr lang="en-US" dirty="0"/>
              <a:t>What do you think it means “before your very eyes”?</a:t>
            </a:r>
          </a:p>
          <a:p>
            <a:endParaRPr lang="en-US" dirty="0"/>
          </a:p>
        </p:txBody>
      </p:sp>
    </p:spTree>
    <p:extLst>
      <p:ext uri="{BB962C8B-B14F-4D97-AF65-F5344CB8AC3E}">
        <p14:creationId xmlns:p14="http://schemas.microsoft.com/office/powerpoint/2010/main" val="13846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3C11-20C6-5D81-C04A-11810CB0282A}"/>
              </a:ext>
            </a:extLst>
          </p:cNvPr>
          <p:cNvSpPr>
            <a:spLocks noGrp="1"/>
          </p:cNvSpPr>
          <p:nvPr>
            <p:ph type="title"/>
          </p:nvPr>
        </p:nvSpPr>
        <p:spPr/>
        <p:txBody>
          <a:bodyPr/>
          <a:lstStyle/>
          <a:p>
            <a:r>
              <a:rPr lang="en-US" dirty="0"/>
              <a:t>Eternally Restored in God’s Kingdom</a:t>
            </a:r>
          </a:p>
        </p:txBody>
      </p:sp>
      <p:sp>
        <p:nvSpPr>
          <p:cNvPr id="3" name="Content Placeholder 2">
            <a:extLst>
              <a:ext uri="{FF2B5EF4-FFF2-40B4-BE49-F238E27FC236}">
                <a16:creationId xmlns:a16="http://schemas.microsoft.com/office/drawing/2014/main" id="{78DF89E9-06B1-B71C-DDD3-BBBAD7A37C5D}"/>
              </a:ext>
            </a:extLst>
          </p:cNvPr>
          <p:cNvSpPr>
            <a:spLocks noGrp="1"/>
          </p:cNvSpPr>
          <p:nvPr>
            <p:ph idx="1"/>
          </p:nvPr>
        </p:nvSpPr>
        <p:spPr/>
        <p:txBody>
          <a:bodyPr/>
          <a:lstStyle/>
          <a:p>
            <a:r>
              <a:rPr lang="en-US" dirty="0"/>
              <a:t>The people of God will be vindicated.  Why does the glory truly belong to God?</a:t>
            </a:r>
          </a:p>
          <a:p>
            <a:r>
              <a:rPr lang="en-US" dirty="0"/>
              <a:t>How can knowledge of God’s eternal kingdom, God’s eternal rule and authority impact our lives now?</a:t>
            </a:r>
          </a:p>
        </p:txBody>
      </p:sp>
    </p:spTree>
    <p:extLst>
      <p:ext uri="{BB962C8B-B14F-4D97-AF65-F5344CB8AC3E}">
        <p14:creationId xmlns:p14="http://schemas.microsoft.com/office/powerpoint/2010/main" val="203754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3547FD-26EB-D99F-B321-B3CF6617661E}"/>
              </a:ext>
            </a:extLst>
          </p:cNvPr>
          <p:cNvSpPr>
            <a:spLocks noGrp="1"/>
          </p:cNvSpPr>
          <p:nvPr>
            <p:ph type="title"/>
          </p:nvPr>
        </p:nvSpPr>
        <p:spPr/>
        <p:txBody>
          <a:bodyPr/>
          <a:lstStyle/>
          <a:p>
            <a:r>
              <a:rPr lang="en-US" dirty="0"/>
              <a:t>Video Introduction</a:t>
            </a:r>
          </a:p>
        </p:txBody>
      </p:sp>
      <p:grpSp>
        <p:nvGrpSpPr>
          <p:cNvPr id="9" name="Group 8">
            <a:extLst>
              <a:ext uri="{FF2B5EF4-FFF2-40B4-BE49-F238E27FC236}">
                <a16:creationId xmlns:a16="http://schemas.microsoft.com/office/drawing/2014/main" id="{3978F766-86B7-D350-4342-78B4A6E285E3}"/>
              </a:ext>
            </a:extLst>
          </p:cNvPr>
          <p:cNvGrpSpPr/>
          <p:nvPr/>
        </p:nvGrpSpPr>
        <p:grpSpPr>
          <a:xfrm>
            <a:off x="2849598" y="1690688"/>
            <a:ext cx="6492803" cy="4161682"/>
            <a:chOff x="2849598" y="1690688"/>
            <a:chExt cx="6492803" cy="4161682"/>
          </a:xfrm>
        </p:grpSpPr>
        <p:pic>
          <p:nvPicPr>
            <p:cNvPr id="6" name="Picture 5">
              <a:extLst>
                <a:ext uri="{FF2B5EF4-FFF2-40B4-BE49-F238E27FC236}">
                  <a16:creationId xmlns:a16="http://schemas.microsoft.com/office/drawing/2014/main" id="{57099B5C-5B9D-BA13-0F7D-3012BEE587D1}"/>
                </a:ext>
              </a:extLst>
            </p:cNvPr>
            <p:cNvPicPr>
              <a:picLocks noChangeAspect="1"/>
            </p:cNvPicPr>
            <p:nvPr/>
          </p:nvPicPr>
          <p:blipFill>
            <a:blip r:embed="rId2"/>
            <a:stretch>
              <a:fillRect/>
            </a:stretch>
          </p:blipFill>
          <p:spPr>
            <a:xfrm>
              <a:off x="3238857" y="1909952"/>
              <a:ext cx="5714286" cy="3038095"/>
            </a:xfrm>
            <a:prstGeom prst="rect">
              <a:avLst/>
            </a:prstGeom>
            <a:ln>
              <a:noFill/>
            </a:ln>
            <a:effectLst>
              <a:outerShdw blurRad="292100" dist="139700" dir="2700000" algn="tl" rotWithShape="0">
                <a:srgbClr val="333333">
                  <a:alpha val="65000"/>
                </a:srgbClr>
              </a:outerShdw>
            </a:effectLst>
          </p:spPr>
        </p:pic>
        <p:pic>
          <p:nvPicPr>
            <p:cNvPr id="8" name="Picture 7" descr="Shape&#10;&#10;Description automatically generated with medium confidence">
              <a:hlinkClick r:id="rId3"/>
              <a:extLst>
                <a:ext uri="{FF2B5EF4-FFF2-40B4-BE49-F238E27FC236}">
                  <a16:creationId xmlns:a16="http://schemas.microsoft.com/office/drawing/2014/main" id="{7DE5AF60-E8F1-B369-AEE7-0CBEC9DAD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690688"/>
              <a:ext cx="6492803" cy="4161682"/>
            </a:xfrm>
            <a:prstGeom prst="rect">
              <a:avLst/>
            </a:prstGeom>
            <a:ln>
              <a:noFill/>
            </a:ln>
            <a:effectLst>
              <a:outerShdw blurRad="292100" dist="139700" dir="2700000" algn="tl" rotWithShape="0">
                <a:srgbClr val="333333">
                  <a:alpha val="65000"/>
                </a:srgbClr>
              </a:outerShdw>
            </a:effectLst>
          </p:spPr>
        </p:pic>
      </p:grpSp>
      <p:sp>
        <p:nvSpPr>
          <p:cNvPr id="10" name="TextBox 9">
            <a:extLst>
              <a:ext uri="{FF2B5EF4-FFF2-40B4-BE49-F238E27FC236}">
                <a16:creationId xmlns:a16="http://schemas.microsoft.com/office/drawing/2014/main" id="{0A5A378E-608C-589A-33DF-9EE056C7FEC7}"/>
              </a:ext>
            </a:extLst>
          </p:cNvPr>
          <p:cNvSpPr txBox="1"/>
          <p:nvPr/>
        </p:nvSpPr>
        <p:spPr>
          <a:xfrm>
            <a:off x="3859481" y="5852370"/>
            <a:ext cx="4381994" cy="523220"/>
          </a:xfrm>
          <a:prstGeom prst="rect">
            <a:avLst/>
          </a:prstGeom>
          <a:noFill/>
        </p:spPr>
        <p:txBody>
          <a:bodyPr wrap="square" rtlCol="0">
            <a:spAutoFit/>
          </a:bodyPr>
          <a:lstStyle/>
          <a:p>
            <a:pPr algn="ctr"/>
            <a:r>
              <a:rPr lang="en-US" sz="2800" dirty="0">
                <a:hlinkClick r:id="rId3"/>
              </a:rPr>
              <a:t>View Video</a:t>
            </a:r>
            <a:endParaRPr lang="en-US" sz="2800" dirty="0"/>
          </a:p>
        </p:txBody>
      </p:sp>
    </p:spTree>
    <p:extLst>
      <p:ext uri="{BB962C8B-B14F-4D97-AF65-F5344CB8AC3E}">
        <p14:creationId xmlns:p14="http://schemas.microsoft.com/office/powerpoint/2010/main" val="557146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7A27-B1D4-BC10-5255-2B8A546455C3}"/>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B80C5FB9-00A8-3D52-BBD5-E0B9E93F631E}"/>
              </a:ext>
            </a:extLst>
          </p:cNvPr>
          <p:cNvSpPr>
            <a:spLocks noGrp="1"/>
          </p:cNvSpPr>
          <p:nvPr>
            <p:ph idx="1"/>
          </p:nvPr>
        </p:nvSpPr>
        <p:spPr>
          <a:xfrm>
            <a:off x="838200" y="2222339"/>
            <a:ext cx="10515600" cy="3954624"/>
          </a:xfrm>
        </p:spPr>
        <p:txBody>
          <a:bodyPr/>
          <a:lstStyle/>
          <a:p>
            <a:r>
              <a:rPr lang="en-US" dirty="0"/>
              <a:t>Anticipate.</a:t>
            </a:r>
          </a:p>
          <a:p>
            <a:pPr lvl="1"/>
            <a:r>
              <a:rPr lang="en-US" dirty="0"/>
              <a:t>Reflect on Zephaniah 3 and Revelation 21–22. </a:t>
            </a:r>
          </a:p>
          <a:p>
            <a:pPr lvl="1"/>
            <a:r>
              <a:rPr lang="en-US" dirty="0"/>
              <a:t>Thank God for the ways His heavenly kingdom will be unlike our current world.</a:t>
            </a:r>
          </a:p>
          <a:p>
            <a:endParaRPr lang="en-US" dirty="0"/>
          </a:p>
        </p:txBody>
      </p:sp>
    </p:spTree>
    <p:extLst>
      <p:ext uri="{BB962C8B-B14F-4D97-AF65-F5344CB8AC3E}">
        <p14:creationId xmlns:p14="http://schemas.microsoft.com/office/powerpoint/2010/main" val="2391961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7A27-B1D4-BC10-5255-2B8A546455C3}"/>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B80C5FB9-00A8-3D52-BBD5-E0B9E93F631E}"/>
              </a:ext>
            </a:extLst>
          </p:cNvPr>
          <p:cNvSpPr>
            <a:spLocks noGrp="1"/>
          </p:cNvSpPr>
          <p:nvPr>
            <p:ph idx="1"/>
          </p:nvPr>
        </p:nvSpPr>
        <p:spPr>
          <a:xfrm>
            <a:off x="838200" y="2037143"/>
            <a:ext cx="10515600" cy="4139819"/>
          </a:xfrm>
        </p:spPr>
        <p:txBody>
          <a:bodyPr/>
          <a:lstStyle/>
          <a:p>
            <a:r>
              <a:rPr lang="en-US" dirty="0"/>
              <a:t>Memorize. </a:t>
            </a:r>
          </a:p>
          <a:p>
            <a:pPr lvl="1"/>
            <a:r>
              <a:rPr lang="en-US" dirty="0"/>
              <a:t>Keep being reminded of the joy we have in Christ.</a:t>
            </a:r>
          </a:p>
          <a:p>
            <a:pPr lvl="1"/>
            <a:r>
              <a:rPr lang="en-US" dirty="0"/>
              <a:t>Memorize Psalm 16:11: “You reveal the path of life to me; in your presence is abundant joy; at your right hand are eternal pleasures.”</a:t>
            </a:r>
          </a:p>
          <a:p>
            <a:endParaRPr lang="en-US" dirty="0"/>
          </a:p>
        </p:txBody>
      </p:sp>
    </p:spTree>
    <p:extLst>
      <p:ext uri="{BB962C8B-B14F-4D97-AF65-F5344CB8AC3E}">
        <p14:creationId xmlns:p14="http://schemas.microsoft.com/office/powerpoint/2010/main" val="124176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7A27-B1D4-BC10-5255-2B8A546455C3}"/>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B80C5FB9-00A8-3D52-BBD5-E0B9E93F631E}"/>
              </a:ext>
            </a:extLst>
          </p:cNvPr>
          <p:cNvSpPr>
            <a:spLocks noGrp="1"/>
          </p:cNvSpPr>
          <p:nvPr>
            <p:ph idx="1"/>
          </p:nvPr>
        </p:nvSpPr>
        <p:spPr>
          <a:xfrm>
            <a:off x="838200" y="2025569"/>
            <a:ext cx="10515600" cy="4151393"/>
          </a:xfrm>
        </p:spPr>
        <p:txBody>
          <a:bodyPr/>
          <a:lstStyle/>
          <a:p>
            <a:r>
              <a:rPr lang="en-US" dirty="0"/>
              <a:t>Witness. </a:t>
            </a:r>
          </a:p>
          <a:p>
            <a:pPr lvl="1"/>
            <a:r>
              <a:rPr lang="en-US" dirty="0"/>
              <a:t>Share the gospel with someone. </a:t>
            </a:r>
          </a:p>
          <a:p>
            <a:pPr lvl="1"/>
            <a:r>
              <a:rPr lang="en-US" dirty="0"/>
              <a:t>We are surrounded by those who don’t have the assurance of a joy-filled future in Christ. </a:t>
            </a:r>
          </a:p>
          <a:p>
            <a:pPr lvl="1"/>
            <a:r>
              <a:rPr lang="en-US" dirty="0"/>
              <a:t>Ask God to reveal to you who that person is and pray for the opportunity to share Christ’s love and what He has done for him or her. </a:t>
            </a:r>
          </a:p>
          <a:p>
            <a:endParaRPr lang="en-US" dirty="0"/>
          </a:p>
        </p:txBody>
      </p:sp>
    </p:spTree>
    <p:extLst>
      <p:ext uri="{BB962C8B-B14F-4D97-AF65-F5344CB8AC3E}">
        <p14:creationId xmlns:p14="http://schemas.microsoft.com/office/powerpoint/2010/main" val="1677329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tronomer clipart">
            <a:extLst>
              <a:ext uri="{FF2B5EF4-FFF2-40B4-BE49-F238E27FC236}">
                <a16:creationId xmlns:a16="http://schemas.microsoft.com/office/drawing/2014/main" id="{F66ED15B-348E-2BF0-095F-BDBD79919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629" y="3657650"/>
            <a:ext cx="2772383" cy="2557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323CC8F-3DDC-4009-B3F1-83D6B5A975AC}"/>
              </a:ext>
            </a:extLst>
          </p:cNvPr>
          <p:cNvSpPr>
            <a:spLocks noGrp="1"/>
          </p:cNvSpPr>
          <p:nvPr>
            <p:ph type="title"/>
          </p:nvPr>
        </p:nvSpPr>
        <p:spPr/>
        <p:txBody>
          <a:bodyPr/>
          <a:lstStyle/>
          <a:p>
            <a:r>
              <a:rPr lang="en-US" dirty="0"/>
              <a:t>Family Activities</a:t>
            </a:r>
          </a:p>
        </p:txBody>
      </p:sp>
      <p:pic>
        <p:nvPicPr>
          <p:cNvPr id="6" name="Picture 5" descr="Text&#10;&#10;Description automatically generated">
            <a:extLst>
              <a:ext uri="{FF2B5EF4-FFF2-40B4-BE49-F238E27FC236}">
                <a16:creationId xmlns:a16="http://schemas.microsoft.com/office/drawing/2014/main" id="{ABE0F298-47DF-3988-8E2C-7322B95D43E8}"/>
              </a:ext>
            </a:extLst>
          </p:cNvPr>
          <p:cNvPicPr>
            <a:picLocks noChangeAspect="1"/>
          </p:cNvPicPr>
          <p:nvPr/>
        </p:nvPicPr>
        <p:blipFill>
          <a:blip r:embed="rId3">
            <a:duotone>
              <a:prstClr val="black"/>
              <a:srgbClr val="FF99FF">
                <a:tint val="45000"/>
                <a:satMod val="400000"/>
              </a:srgbClr>
            </a:duotone>
            <a:extLst>
              <a:ext uri="{28A0092B-C50C-407E-A947-70E740481C1C}">
                <a14:useLocalDpi xmlns:a14="http://schemas.microsoft.com/office/drawing/2010/main" val="0"/>
              </a:ext>
            </a:extLst>
          </a:blip>
          <a:stretch>
            <a:fillRect/>
          </a:stretch>
        </p:blipFill>
        <p:spPr>
          <a:xfrm>
            <a:off x="6215605" y="1690688"/>
            <a:ext cx="5509550" cy="4524445"/>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cxnSp>
        <p:nvCxnSpPr>
          <p:cNvPr id="10" name="Straight Arrow Connector 9">
            <a:extLst>
              <a:ext uri="{FF2B5EF4-FFF2-40B4-BE49-F238E27FC236}">
                <a16:creationId xmlns:a16="http://schemas.microsoft.com/office/drawing/2014/main" id="{EC630A88-B9EF-B7EE-078B-229FAFC25C07}"/>
              </a:ext>
            </a:extLst>
          </p:cNvPr>
          <p:cNvCxnSpPr>
            <a:cxnSpLocks/>
          </p:cNvCxnSpPr>
          <p:nvPr/>
        </p:nvCxnSpPr>
        <p:spPr>
          <a:xfrm flipV="1">
            <a:off x="3970116" y="3200350"/>
            <a:ext cx="4693535" cy="630870"/>
          </a:xfrm>
          <a:prstGeom prst="straightConnector1">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24547637-BDEC-D7E3-94E3-247BE7F06A73}"/>
              </a:ext>
            </a:extLst>
          </p:cNvPr>
          <p:cNvCxnSpPr>
            <a:cxnSpLocks/>
            <a:endCxn id="26" idx="0"/>
          </p:cNvCxnSpPr>
          <p:nvPr/>
        </p:nvCxnSpPr>
        <p:spPr>
          <a:xfrm flipV="1">
            <a:off x="4074012" y="2777924"/>
            <a:ext cx="4589639" cy="1041722"/>
          </a:xfrm>
          <a:prstGeom prst="straightConnector1">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A840EEF4-A6AB-C7E6-2EC0-DDB7E78D37E5}"/>
              </a:ext>
            </a:extLst>
          </p:cNvPr>
          <p:cNvSpPr/>
          <p:nvPr/>
        </p:nvSpPr>
        <p:spPr>
          <a:xfrm>
            <a:off x="8009681" y="2777924"/>
            <a:ext cx="1307939" cy="405115"/>
          </a:xfrm>
          <a:prstGeom prst="ellipse">
            <a:avLst/>
          </a:prstGeom>
          <a:ln w="38100">
            <a:solidFill>
              <a:srgbClr val="FF0000"/>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Speech Bubble: Rectangle with Corners Rounded 30">
            <a:extLst>
              <a:ext uri="{FF2B5EF4-FFF2-40B4-BE49-F238E27FC236}">
                <a16:creationId xmlns:a16="http://schemas.microsoft.com/office/drawing/2014/main" id="{6260BA6F-BC21-D9EE-F07C-AE5587172AC2}"/>
              </a:ext>
            </a:extLst>
          </p:cNvPr>
          <p:cNvSpPr/>
          <p:nvPr/>
        </p:nvSpPr>
        <p:spPr>
          <a:xfrm>
            <a:off x="1388962" y="1412112"/>
            <a:ext cx="5324353" cy="1788238"/>
          </a:xfrm>
          <a:prstGeom prst="wedgeRoundRectCallout">
            <a:avLst>
              <a:gd name="adj1" fmla="val -32186"/>
              <a:gd name="adj2" fmla="val 824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I love these word searches.  Here’s one of the words already.  If you get stuck, go to </a:t>
            </a:r>
            <a:r>
              <a:rPr lang="en-US" dirty="0">
                <a:latin typeface="Comic Sans MS" panose="030F0702030302020204" pitchFamily="66" charset="0"/>
                <a:hlinkClick r:id="rId4"/>
              </a:rPr>
              <a:t>https://tinyurl.com/ytat2ynrv</a:t>
            </a:r>
            <a:r>
              <a:rPr lang="en-US" dirty="0">
                <a:latin typeface="Comic Sans MS" panose="030F0702030302020204" pitchFamily="66" charset="0"/>
              </a:rPr>
              <a:t> .  You’ll also find great Family Activities there.  I have it on good authority your teacher especially enjoys the color page.</a:t>
            </a:r>
          </a:p>
        </p:txBody>
      </p:sp>
    </p:spTree>
    <p:extLst>
      <p:ext uri="{BB962C8B-B14F-4D97-AF65-F5344CB8AC3E}">
        <p14:creationId xmlns:p14="http://schemas.microsoft.com/office/powerpoint/2010/main" val="136209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Joy in Place of Fear</a:t>
            </a:r>
          </a:p>
        </p:txBody>
      </p:sp>
      <p:sp>
        <p:nvSpPr>
          <p:cNvPr id="3" name="Subtitle 2"/>
          <p:cNvSpPr>
            <a:spLocks noGrp="1"/>
          </p:cNvSpPr>
          <p:nvPr>
            <p:ph type="subTitle" idx="1"/>
          </p:nvPr>
        </p:nvSpPr>
        <p:spPr>
          <a:xfrm>
            <a:off x="1524000" y="3776352"/>
            <a:ext cx="9144000" cy="1481447"/>
          </a:xfrm>
        </p:spPr>
        <p:txBody>
          <a:bodyPr/>
          <a:lstStyle/>
          <a:p>
            <a:r>
              <a:rPr lang="en-US" dirty="0"/>
              <a:t>January 8</a:t>
            </a:r>
          </a:p>
        </p:txBody>
      </p:sp>
    </p:spTree>
    <p:extLst>
      <p:ext uri="{BB962C8B-B14F-4D97-AF65-F5344CB8AC3E}">
        <p14:creationId xmlns:p14="http://schemas.microsoft.com/office/powerpoint/2010/main" val="2843455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9879B-450C-483D-ABCF-92A2DA7C3666}"/>
              </a:ext>
            </a:extLst>
          </p:cNvPr>
          <p:cNvSpPr>
            <a:spLocks noGrp="1"/>
          </p:cNvSpPr>
          <p:nvPr>
            <p:ph type="title"/>
          </p:nvPr>
        </p:nvSpPr>
        <p:spPr/>
        <p:txBody>
          <a:bodyPr/>
          <a:lstStyle/>
          <a:p>
            <a:r>
              <a:rPr lang="en-US" dirty="0"/>
              <a:t>Remember that time …</a:t>
            </a:r>
          </a:p>
        </p:txBody>
      </p:sp>
      <p:sp>
        <p:nvSpPr>
          <p:cNvPr id="4" name="Content Placeholder 3">
            <a:extLst>
              <a:ext uri="{FF2B5EF4-FFF2-40B4-BE49-F238E27FC236}">
                <a16:creationId xmlns:a16="http://schemas.microsoft.com/office/drawing/2014/main" id="{E69AF577-E0AE-53D3-D1C5-48CE46680DDB}"/>
              </a:ext>
            </a:extLst>
          </p:cNvPr>
          <p:cNvSpPr>
            <a:spLocks noGrp="1"/>
          </p:cNvSpPr>
          <p:nvPr>
            <p:ph idx="1"/>
          </p:nvPr>
        </p:nvSpPr>
        <p:spPr/>
        <p:txBody>
          <a:bodyPr/>
          <a:lstStyle/>
          <a:p>
            <a:r>
              <a:rPr lang="en-US" dirty="0"/>
              <a:t>When have you said, “I’m glad that’s behind me”?</a:t>
            </a:r>
          </a:p>
          <a:p>
            <a:endParaRPr lang="en-US" dirty="0"/>
          </a:p>
          <a:p>
            <a:r>
              <a:rPr lang="en-US" dirty="0">
                <a:solidFill>
                  <a:srgbClr val="C00000"/>
                </a:solidFill>
              </a:rPr>
              <a:t>Someday all our fears will be left behind!</a:t>
            </a:r>
          </a:p>
          <a:p>
            <a:pPr lvl="1"/>
            <a:r>
              <a:rPr lang="en-US" dirty="0">
                <a:solidFill>
                  <a:srgbClr val="C00000"/>
                </a:solidFill>
              </a:rPr>
              <a:t>Fear will be a thing of the past in God’s eternal kingdom</a:t>
            </a:r>
          </a:p>
          <a:p>
            <a:endParaRPr lang="en-US" dirty="0"/>
          </a:p>
        </p:txBody>
      </p:sp>
      <p:grpSp>
        <p:nvGrpSpPr>
          <p:cNvPr id="7" name="Group 6">
            <a:extLst>
              <a:ext uri="{FF2B5EF4-FFF2-40B4-BE49-F238E27FC236}">
                <a16:creationId xmlns:a16="http://schemas.microsoft.com/office/drawing/2014/main" id="{26601DCD-9DC1-21AD-6B41-6AB321A895F1}"/>
              </a:ext>
            </a:extLst>
          </p:cNvPr>
          <p:cNvGrpSpPr/>
          <p:nvPr/>
        </p:nvGrpSpPr>
        <p:grpSpPr>
          <a:xfrm>
            <a:off x="1700125" y="3111335"/>
            <a:ext cx="9174315" cy="2559132"/>
            <a:chOff x="1628873" y="2897579"/>
            <a:chExt cx="9174315" cy="2559132"/>
          </a:xfrm>
        </p:grpSpPr>
        <p:pic>
          <p:nvPicPr>
            <p:cNvPr id="1026" name="Picture 2" descr="Free vector graphics of Nurse">
              <a:extLst>
                <a:ext uri="{FF2B5EF4-FFF2-40B4-BE49-F238E27FC236}">
                  <a16:creationId xmlns:a16="http://schemas.microsoft.com/office/drawing/2014/main" id="{43938909-C89C-6C26-F065-EE538EEFE7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0769" y="2897579"/>
              <a:ext cx="2175262" cy="2559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723F02-29B4-5541-8609-A5C083710D81}"/>
                </a:ext>
              </a:extLst>
            </p:cNvPr>
            <p:cNvPicPr>
              <a:picLocks noChangeAspect="1"/>
            </p:cNvPicPr>
            <p:nvPr/>
          </p:nvPicPr>
          <p:blipFill>
            <a:blip r:embed="rId3"/>
            <a:stretch>
              <a:fillRect/>
            </a:stretch>
          </p:blipFill>
          <p:spPr>
            <a:xfrm rot="477648">
              <a:off x="7745596" y="2997053"/>
              <a:ext cx="3057592" cy="2262619"/>
            </a:xfrm>
            <a:prstGeom prst="rect">
              <a:avLst/>
            </a:prstGeom>
            <a:ln>
              <a:noFill/>
            </a:ln>
            <a:effectLst>
              <a:outerShdw blurRad="292100" dist="139700" dir="2700000" algn="tl" rotWithShape="0">
                <a:srgbClr val="333333">
                  <a:alpha val="65000"/>
                </a:srgbClr>
              </a:outerShdw>
            </a:effectLst>
          </p:spPr>
        </p:pic>
        <p:pic>
          <p:nvPicPr>
            <p:cNvPr id="1028" name="Picture 4" descr="COVID-Virus clipart">
              <a:extLst>
                <a:ext uri="{FF2B5EF4-FFF2-40B4-BE49-F238E27FC236}">
                  <a16:creationId xmlns:a16="http://schemas.microsoft.com/office/drawing/2014/main" id="{AD4216FE-8CD4-425B-9B4E-35A9591AF6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873" y="2897579"/>
              <a:ext cx="2304825" cy="2238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391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4CFF-CBC4-4867-B010-DB923B09A324}"/>
              </a:ext>
            </a:extLst>
          </p:cNvPr>
          <p:cNvSpPr>
            <a:spLocks noGrp="1"/>
          </p:cNvSpPr>
          <p:nvPr>
            <p:ph type="title"/>
          </p:nvPr>
        </p:nvSpPr>
        <p:spPr/>
        <p:txBody>
          <a:bodyPr/>
          <a:lstStyle/>
          <a:p>
            <a:pPr algn="l"/>
            <a:r>
              <a:rPr lang="en-US" dirty="0"/>
              <a:t>Listen for renewal.</a:t>
            </a:r>
          </a:p>
        </p:txBody>
      </p:sp>
      <p:sp>
        <p:nvSpPr>
          <p:cNvPr id="3" name="Content Placeholder 2">
            <a:extLst>
              <a:ext uri="{FF2B5EF4-FFF2-40B4-BE49-F238E27FC236}">
                <a16:creationId xmlns:a16="http://schemas.microsoft.com/office/drawing/2014/main" id="{B4FBB271-BFB3-9745-668E-DD45212BEB9C}"/>
              </a:ext>
            </a:extLst>
          </p:cNvPr>
          <p:cNvSpPr>
            <a:spLocks noGrp="1"/>
          </p:cNvSpPr>
          <p:nvPr>
            <p:ph idx="1"/>
          </p:nvPr>
        </p:nvSpPr>
        <p:spPr/>
        <p:txBody>
          <a:bodyPr/>
          <a:lstStyle/>
          <a:p>
            <a:pPr marL="0" indent="0" algn="ctr">
              <a:buNone/>
            </a:pPr>
            <a:r>
              <a:rPr lang="en-US" dirty="0"/>
              <a:t>Zephaniah 3:9-13 (NIV)  "Then will I purify the lips of the peoples, that all of them may call on the name of the LORD and serve him shoulder to shoulder. 10  From beyond the rivers of Cush my worshipers, my scattered people, will bring me offerings. 11  On that day you will </a:t>
            </a:r>
          </a:p>
        </p:txBody>
      </p:sp>
    </p:spTree>
    <p:extLst>
      <p:ext uri="{BB962C8B-B14F-4D97-AF65-F5344CB8AC3E}">
        <p14:creationId xmlns:p14="http://schemas.microsoft.com/office/powerpoint/2010/main" val="97099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4CFF-CBC4-4867-B010-DB923B09A324}"/>
              </a:ext>
            </a:extLst>
          </p:cNvPr>
          <p:cNvSpPr>
            <a:spLocks noGrp="1"/>
          </p:cNvSpPr>
          <p:nvPr>
            <p:ph type="title"/>
          </p:nvPr>
        </p:nvSpPr>
        <p:spPr/>
        <p:txBody>
          <a:bodyPr/>
          <a:lstStyle/>
          <a:p>
            <a:pPr algn="l"/>
            <a:r>
              <a:rPr lang="en-US" dirty="0"/>
              <a:t>Listen for renewal.</a:t>
            </a:r>
          </a:p>
        </p:txBody>
      </p:sp>
      <p:sp>
        <p:nvSpPr>
          <p:cNvPr id="3" name="Content Placeholder 2">
            <a:extLst>
              <a:ext uri="{FF2B5EF4-FFF2-40B4-BE49-F238E27FC236}">
                <a16:creationId xmlns:a16="http://schemas.microsoft.com/office/drawing/2014/main" id="{B4FBB271-BFB3-9745-668E-DD45212BEB9C}"/>
              </a:ext>
            </a:extLst>
          </p:cNvPr>
          <p:cNvSpPr>
            <a:spLocks noGrp="1"/>
          </p:cNvSpPr>
          <p:nvPr>
            <p:ph idx="1"/>
          </p:nvPr>
        </p:nvSpPr>
        <p:spPr>
          <a:xfrm>
            <a:off x="1857978" y="1848774"/>
            <a:ext cx="8476044" cy="4351338"/>
          </a:xfrm>
        </p:spPr>
        <p:txBody>
          <a:bodyPr/>
          <a:lstStyle/>
          <a:p>
            <a:pPr marL="0" indent="0" algn="ctr">
              <a:buNone/>
            </a:pPr>
            <a:r>
              <a:rPr lang="en-US" dirty="0"/>
              <a:t>not be put to shame for all the wrongs you have done to me, because I will remove from this city those who rejoice in their pride. Never again will you be haughty on my holy hill. 12  But I will leave within you the meek </a:t>
            </a:r>
          </a:p>
        </p:txBody>
      </p:sp>
    </p:spTree>
    <p:extLst>
      <p:ext uri="{BB962C8B-B14F-4D97-AF65-F5344CB8AC3E}">
        <p14:creationId xmlns:p14="http://schemas.microsoft.com/office/powerpoint/2010/main" val="304263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4CFF-CBC4-4867-B010-DB923B09A324}"/>
              </a:ext>
            </a:extLst>
          </p:cNvPr>
          <p:cNvSpPr>
            <a:spLocks noGrp="1"/>
          </p:cNvSpPr>
          <p:nvPr>
            <p:ph type="title"/>
          </p:nvPr>
        </p:nvSpPr>
        <p:spPr/>
        <p:txBody>
          <a:bodyPr/>
          <a:lstStyle/>
          <a:p>
            <a:pPr algn="l"/>
            <a:r>
              <a:rPr lang="en-US" dirty="0"/>
              <a:t>Listen for renewal.</a:t>
            </a:r>
          </a:p>
        </p:txBody>
      </p:sp>
      <p:sp>
        <p:nvSpPr>
          <p:cNvPr id="3" name="Content Placeholder 2">
            <a:extLst>
              <a:ext uri="{FF2B5EF4-FFF2-40B4-BE49-F238E27FC236}">
                <a16:creationId xmlns:a16="http://schemas.microsoft.com/office/drawing/2014/main" id="{B4FBB271-BFB3-9745-668E-DD45212BEB9C}"/>
              </a:ext>
            </a:extLst>
          </p:cNvPr>
          <p:cNvSpPr>
            <a:spLocks noGrp="1"/>
          </p:cNvSpPr>
          <p:nvPr>
            <p:ph idx="1"/>
          </p:nvPr>
        </p:nvSpPr>
        <p:spPr>
          <a:xfrm>
            <a:off x="1857978" y="1848774"/>
            <a:ext cx="8476044" cy="4351338"/>
          </a:xfrm>
        </p:spPr>
        <p:txBody>
          <a:bodyPr/>
          <a:lstStyle/>
          <a:p>
            <a:pPr marL="0" indent="0" algn="ctr">
              <a:buNone/>
            </a:pPr>
            <a:r>
              <a:rPr lang="en-US" dirty="0"/>
              <a:t>and humble, who trust in the name of the LORD. 13  The remnant of Israel will do no wrong; they will speak no lies, nor will deceit be found in their mouths. They will eat and lie down and no one will make them afraid."</a:t>
            </a:r>
          </a:p>
        </p:txBody>
      </p:sp>
      <p:pic>
        <p:nvPicPr>
          <p:cNvPr id="5" name="Picture 4">
            <a:extLst>
              <a:ext uri="{FF2B5EF4-FFF2-40B4-BE49-F238E27FC236}">
                <a16:creationId xmlns:a16="http://schemas.microsoft.com/office/drawing/2014/main" id="{3BB1CEBC-17E6-1265-C0B5-BBE12165CC5A}"/>
              </a:ext>
            </a:extLst>
          </p:cNvPr>
          <p:cNvPicPr>
            <a:picLocks noChangeAspect="1"/>
          </p:cNvPicPr>
          <p:nvPr/>
        </p:nvPicPr>
        <p:blipFill>
          <a:blip r:embed="rId2"/>
          <a:stretch>
            <a:fillRect/>
          </a:stretch>
        </p:blipFill>
        <p:spPr>
          <a:xfrm>
            <a:off x="4776600" y="5328049"/>
            <a:ext cx="2197887" cy="3319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1231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B1BC-98A5-DEFE-8D1B-8EF5B0F09D54}"/>
              </a:ext>
            </a:extLst>
          </p:cNvPr>
          <p:cNvSpPr>
            <a:spLocks noGrp="1"/>
          </p:cNvSpPr>
          <p:nvPr>
            <p:ph type="title"/>
          </p:nvPr>
        </p:nvSpPr>
        <p:spPr/>
        <p:txBody>
          <a:bodyPr/>
          <a:lstStyle/>
          <a:p>
            <a:r>
              <a:rPr lang="en-US" dirty="0"/>
              <a:t>Humble Yourself before God</a:t>
            </a:r>
          </a:p>
        </p:txBody>
      </p:sp>
      <p:sp>
        <p:nvSpPr>
          <p:cNvPr id="3" name="Content Placeholder 2">
            <a:extLst>
              <a:ext uri="{FF2B5EF4-FFF2-40B4-BE49-F238E27FC236}">
                <a16:creationId xmlns:a16="http://schemas.microsoft.com/office/drawing/2014/main" id="{585D385B-404E-0EBA-7AB0-1FE26AACA945}"/>
              </a:ext>
            </a:extLst>
          </p:cNvPr>
          <p:cNvSpPr>
            <a:spLocks noGrp="1"/>
          </p:cNvSpPr>
          <p:nvPr>
            <p:ph idx="1"/>
          </p:nvPr>
        </p:nvSpPr>
        <p:spPr>
          <a:xfrm>
            <a:off x="838200" y="1967695"/>
            <a:ext cx="10515600" cy="4209267"/>
          </a:xfrm>
        </p:spPr>
        <p:txBody>
          <a:bodyPr/>
          <a:lstStyle/>
          <a:p>
            <a:r>
              <a:rPr lang="en-US" dirty="0">
                <a:solidFill>
                  <a:srgbClr val="C00000"/>
                </a:solidFill>
              </a:rPr>
              <a:t>Note the words and phrases that describe the </a:t>
            </a:r>
            <a:r>
              <a:rPr lang="en-US" i="1" dirty="0">
                <a:solidFill>
                  <a:srgbClr val="C00000"/>
                </a:solidFill>
              </a:rPr>
              <a:t>unity</a:t>
            </a:r>
            <a:r>
              <a:rPr lang="en-US" dirty="0">
                <a:solidFill>
                  <a:srgbClr val="C00000"/>
                </a:solidFill>
              </a:rPr>
              <a:t> of God’s people. </a:t>
            </a:r>
          </a:p>
          <a:p>
            <a:pPr lvl="1"/>
            <a:r>
              <a:rPr lang="en-US" dirty="0">
                <a:solidFill>
                  <a:srgbClr val="C00000"/>
                </a:solidFill>
              </a:rPr>
              <a:t>God will purify His people’s lips – purify their speech</a:t>
            </a:r>
          </a:p>
          <a:p>
            <a:pPr lvl="1"/>
            <a:r>
              <a:rPr lang="en-US" dirty="0">
                <a:solidFill>
                  <a:srgbClr val="C00000"/>
                </a:solidFill>
              </a:rPr>
              <a:t>All God’s people can call on His name and serve Him together</a:t>
            </a:r>
          </a:p>
          <a:p>
            <a:pPr lvl="1"/>
            <a:r>
              <a:rPr lang="en-US" dirty="0">
                <a:solidFill>
                  <a:srgbClr val="C00000"/>
                </a:solidFill>
              </a:rPr>
              <a:t>Believers from all nations will bring Him offerings </a:t>
            </a:r>
          </a:p>
          <a:p>
            <a:endParaRPr lang="en-US" dirty="0"/>
          </a:p>
        </p:txBody>
      </p:sp>
    </p:spTree>
    <p:extLst>
      <p:ext uri="{BB962C8B-B14F-4D97-AF65-F5344CB8AC3E}">
        <p14:creationId xmlns:p14="http://schemas.microsoft.com/office/powerpoint/2010/main" val="189981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698E-F8A7-90DF-4B4B-81FE717905B9}"/>
              </a:ext>
            </a:extLst>
          </p:cNvPr>
          <p:cNvSpPr>
            <a:spLocks noGrp="1"/>
          </p:cNvSpPr>
          <p:nvPr>
            <p:ph type="title"/>
          </p:nvPr>
        </p:nvSpPr>
        <p:spPr/>
        <p:txBody>
          <a:bodyPr/>
          <a:lstStyle/>
          <a:p>
            <a:r>
              <a:rPr lang="en-US" dirty="0"/>
              <a:t>Humble Yourself before God</a:t>
            </a:r>
          </a:p>
        </p:txBody>
      </p:sp>
      <p:sp>
        <p:nvSpPr>
          <p:cNvPr id="3" name="Content Placeholder 2">
            <a:extLst>
              <a:ext uri="{FF2B5EF4-FFF2-40B4-BE49-F238E27FC236}">
                <a16:creationId xmlns:a16="http://schemas.microsoft.com/office/drawing/2014/main" id="{B71E3EC4-4E2F-1C25-4949-93101E6D2DCA}"/>
              </a:ext>
            </a:extLst>
          </p:cNvPr>
          <p:cNvSpPr>
            <a:spLocks noGrp="1"/>
          </p:cNvSpPr>
          <p:nvPr>
            <p:ph idx="1"/>
          </p:nvPr>
        </p:nvSpPr>
        <p:spPr>
          <a:xfrm>
            <a:off x="838200" y="1825625"/>
            <a:ext cx="10515600" cy="4667250"/>
          </a:xfrm>
        </p:spPr>
        <p:txBody>
          <a:bodyPr>
            <a:normAutofit/>
          </a:bodyPr>
          <a:lstStyle/>
          <a:p>
            <a:r>
              <a:rPr lang="en-US" dirty="0"/>
              <a:t>Verse 11 says, “On that day you will not be put to shame for all the wrongs you have done …”  What will the Lord do to eliminate that shame? </a:t>
            </a:r>
          </a:p>
          <a:p>
            <a:r>
              <a:rPr lang="en-US" dirty="0"/>
              <a:t>How do the faithful remnant behave? </a:t>
            </a:r>
          </a:p>
          <a:p>
            <a:r>
              <a:rPr lang="en-US" dirty="0"/>
              <a:t>Why will they have no need to be afraid?</a:t>
            </a:r>
          </a:p>
          <a:p>
            <a:r>
              <a:rPr lang="en-US" dirty="0"/>
              <a:t>How does embracing God’s purpose set your mind at ease about the future?</a:t>
            </a:r>
          </a:p>
        </p:txBody>
      </p:sp>
    </p:spTree>
    <p:extLst>
      <p:ext uri="{BB962C8B-B14F-4D97-AF65-F5344CB8AC3E}">
        <p14:creationId xmlns:p14="http://schemas.microsoft.com/office/powerpoint/2010/main" val="310867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935E-E257-0375-E51D-1F0C1B20CFB5}"/>
              </a:ext>
            </a:extLst>
          </p:cNvPr>
          <p:cNvSpPr>
            <a:spLocks noGrp="1"/>
          </p:cNvSpPr>
          <p:nvPr>
            <p:ph type="title"/>
          </p:nvPr>
        </p:nvSpPr>
        <p:spPr/>
        <p:txBody>
          <a:bodyPr/>
          <a:lstStyle/>
          <a:p>
            <a:r>
              <a:rPr lang="en-US" dirty="0"/>
              <a:t>Humble Yourself before God</a:t>
            </a:r>
          </a:p>
        </p:txBody>
      </p:sp>
      <p:sp>
        <p:nvSpPr>
          <p:cNvPr id="3" name="Content Placeholder 2">
            <a:extLst>
              <a:ext uri="{FF2B5EF4-FFF2-40B4-BE49-F238E27FC236}">
                <a16:creationId xmlns:a16="http://schemas.microsoft.com/office/drawing/2014/main" id="{477BC507-BC10-4356-FAEA-A4ABC6746603}"/>
              </a:ext>
            </a:extLst>
          </p:cNvPr>
          <p:cNvSpPr>
            <a:spLocks noGrp="1"/>
          </p:cNvSpPr>
          <p:nvPr>
            <p:ph idx="1"/>
          </p:nvPr>
        </p:nvSpPr>
        <p:spPr/>
        <p:txBody>
          <a:bodyPr/>
          <a:lstStyle/>
          <a:p>
            <a:r>
              <a:rPr lang="en-US" dirty="0"/>
              <a:t>What kinds of fears hinder believers experiencing the joy God intends for us?</a:t>
            </a:r>
          </a:p>
          <a:p>
            <a:r>
              <a:rPr lang="en-US" dirty="0"/>
              <a:t>Based on this passage, what should the believer do to conquer these kinds of fears?</a:t>
            </a:r>
          </a:p>
          <a:p>
            <a:endParaRPr lang="en-US" dirty="0"/>
          </a:p>
        </p:txBody>
      </p:sp>
    </p:spTree>
    <p:extLst>
      <p:ext uri="{BB962C8B-B14F-4D97-AF65-F5344CB8AC3E}">
        <p14:creationId xmlns:p14="http://schemas.microsoft.com/office/powerpoint/2010/main" val="258340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113</TotalTime>
  <Words>1084</Words>
  <Application>Microsoft Office PowerPoint</Application>
  <PresentationFormat>Widescreen</PresentationFormat>
  <Paragraphs>78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Comic Sans MS</vt:lpstr>
      <vt:lpstr>Office Theme</vt:lpstr>
      <vt:lpstr>Joy in Place of Fear</vt:lpstr>
      <vt:lpstr>Video Introduction</vt:lpstr>
      <vt:lpstr>Remember that time …</vt:lpstr>
      <vt:lpstr>Listen for renewal.</vt:lpstr>
      <vt:lpstr>Listen for renewal.</vt:lpstr>
      <vt:lpstr>Listen for renewal.</vt:lpstr>
      <vt:lpstr>Humble Yourself before God</vt:lpstr>
      <vt:lpstr>Humble Yourself before God</vt:lpstr>
      <vt:lpstr>Humble Yourself before God</vt:lpstr>
      <vt:lpstr>Humble Yourself before God</vt:lpstr>
      <vt:lpstr>Listen for returning to joy.</vt:lpstr>
      <vt:lpstr>Listen for returning to joy.</vt:lpstr>
      <vt:lpstr>God’s Presence throughout Harm</vt:lpstr>
      <vt:lpstr>God’s Presence throughout Harm</vt:lpstr>
      <vt:lpstr>God’s Presence throughout Harm</vt:lpstr>
      <vt:lpstr>Listen for promises of hope.</vt:lpstr>
      <vt:lpstr>Listen for promises of hope.</vt:lpstr>
      <vt:lpstr>Eternally Restored in God’s Kingdom</vt:lpstr>
      <vt:lpstr>Eternally Restored in God’s Kingdom</vt:lpstr>
      <vt:lpstr>Application</vt:lpstr>
      <vt:lpstr>Application</vt:lpstr>
      <vt:lpstr>Application</vt:lpstr>
      <vt:lpstr>Family Activities</vt:lpstr>
      <vt:lpstr>Joy in Place of Fear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Joy in Place of Fear</dc:title>
  <dc:creator>Steve Armstrong</dc:creator>
  <cp:lastModifiedBy>Steve Armstrong</cp:lastModifiedBy>
  <cp:revision>5</cp:revision>
  <dcterms:created xsi:type="dcterms:W3CDTF">2022-12-09T12:54:41Z</dcterms:created>
  <dcterms:modified xsi:type="dcterms:W3CDTF">2023-01-06T13:37:20Z</dcterms:modified>
</cp:coreProperties>
</file>