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gnrnczl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htmjh259" TargetMode="External"/><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Opened My</a:t>
            </a:r>
            <a:br>
              <a:rPr lang="en-US" dirty="0"/>
            </a:br>
            <a:r>
              <a:rPr lang="en-US" dirty="0"/>
              <a:t>Eyes to the Truth</a:t>
            </a:r>
          </a:p>
        </p:txBody>
      </p:sp>
      <p:sp>
        <p:nvSpPr>
          <p:cNvPr id="3" name="Subtitle 2"/>
          <p:cNvSpPr>
            <a:spLocks noGrp="1"/>
          </p:cNvSpPr>
          <p:nvPr>
            <p:ph type="subTitle" idx="1"/>
          </p:nvPr>
        </p:nvSpPr>
        <p:spPr>
          <a:xfrm>
            <a:off x="1524000" y="3889094"/>
            <a:ext cx="9144000" cy="1368706"/>
          </a:xfrm>
        </p:spPr>
        <p:txBody>
          <a:bodyPr/>
          <a:lstStyle/>
          <a:p>
            <a:r>
              <a:rPr lang="en-US" dirty="0"/>
              <a:t>March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B353-3B36-21A3-986A-98F9549DC45B}"/>
              </a:ext>
            </a:extLst>
          </p:cNvPr>
          <p:cNvSpPr>
            <a:spLocks noGrp="1"/>
          </p:cNvSpPr>
          <p:nvPr>
            <p:ph type="title"/>
          </p:nvPr>
        </p:nvSpPr>
        <p:spPr/>
        <p:txBody>
          <a:bodyPr/>
          <a:lstStyle/>
          <a:p>
            <a:r>
              <a:rPr lang="en-US" dirty="0"/>
              <a:t>Jesus Brings Glory to God</a:t>
            </a:r>
          </a:p>
        </p:txBody>
      </p:sp>
      <p:sp>
        <p:nvSpPr>
          <p:cNvPr id="3" name="Content Placeholder 2">
            <a:extLst>
              <a:ext uri="{FF2B5EF4-FFF2-40B4-BE49-F238E27FC236}">
                <a16:creationId xmlns:a16="http://schemas.microsoft.com/office/drawing/2014/main" id="{D295FD29-23E2-1376-2763-9DBC7C038E86}"/>
              </a:ext>
            </a:extLst>
          </p:cNvPr>
          <p:cNvSpPr>
            <a:spLocks noGrp="1"/>
          </p:cNvSpPr>
          <p:nvPr>
            <p:ph idx="1"/>
          </p:nvPr>
        </p:nvSpPr>
        <p:spPr/>
        <p:txBody>
          <a:bodyPr/>
          <a:lstStyle/>
          <a:p>
            <a:r>
              <a:rPr lang="en-US" dirty="0"/>
              <a:t>On what basis was the man given his sight; saliva, dirt, mud, water, or something more? </a:t>
            </a:r>
          </a:p>
          <a:p>
            <a:r>
              <a:rPr lang="en-US" dirty="0"/>
              <a:t>How can difficulties bring glory to God?</a:t>
            </a:r>
          </a:p>
        </p:txBody>
      </p:sp>
    </p:spTree>
    <p:extLst>
      <p:ext uri="{BB962C8B-B14F-4D97-AF65-F5344CB8AC3E}">
        <p14:creationId xmlns:p14="http://schemas.microsoft.com/office/powerpoint/2010/main" val="5141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34A1-F112-FBCB-22F8-CA226F31D10B}"/>
              </a:ext>
            </a:extLst>
          </p:cNvPr>
          <p:cNvSpPr>
            <a:spLocks noGrp="1"/>
          </p:cNvSpPr>
          <p:nvPr>
            <p:ph type="title"/>
          </p:nvPr>
        </p:nvSpPr>
        <p:spPr/>
        <p:txBody>
          <a:bodyPr/>
          <a:lstStyle/>
          <a:p>
            <a:pPr algn="l"/>
            <a:r>
              <a:rPr lang="en-US" dirty="0"/>
              <a:t>Listen for how God works through Jesus.</a:t>
            </a:r>
          </a:p>
        </p:txBody>
      </p:sp>
      <p:sp>
        <p:nvSpPr>
          <p:cNvPr id="3" name="Content Placeholder 2">
            <a:extLst>
              <a:ext uri="{FF2B5EF4-FFF2-40B4-BE49-F238E27FC236}">
                <a16:creationId xmlns:a16="http://schemas.microsoft.com/office/drawing/2014/main" id="{5BA61E83-82E3-F602-9A8A-02B1920C74E1}"/>
              </a:ext>
            </a:extLst>
          </p:cNvPr>
          <p:cNvSpPr>
            <a:spLocks noGrp="1"/>
          </p:cNvSpPr>
          <p:nvPr>
            <p:ph idx="1"/>
          </p:nvPr>
        </p:nvSpPr>
        <p:spPr>
          <a:xfrm>
            <a:off x="2166877" y="1941371"/>
            <a:ext cx="7858246" cy="4351338"/>
          </a:xfrm>
        </p:spPr>
        <p:txBody>
          <a:bodyPr/>
          <a:lstStyle/>
          <a:p>
            <a:pPr marL="0" indent="0" algn="ctr">
              <a:buNone/>
            </a:pPr>
            <a:r>
              <a:rPr lang="en-US" dirty="0"/>
              <a:t>John 9:32-33 (NIV)   Nobody has ever heard of opening the eyes of a man born blind. 33  If this man were not from God, he could do nothing."</a:t>
            </a:r>
          </a:p>
        </p:txBody>
      </p:sp>
      <p:pic>
        <p:nvPicPr>
          <p:cNvPr id="4" name="Picture 6" descr="Eyes clipart">
            <a:extLst>
              <a:ext uri="{FF2B5EF4-FFF2-40B4-BE49-F238E27FC236}">
                <a16:creationId xmlns:a16="http://schemas.microsoft.com/office/drawing/2014/main" id="{493D2FBB-023B-A303-41D3-A61B2ECF51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9931" y="4760434"/>
            <a:ext cx="2540643" cy="533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3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3E66-294C-7EB4-2A7F-121A3FFB55D6}"/>
              </a:ext>
            </a:extLst>
          </p:cNvPr>
          <p:cNvSpPr>
            <a:spLocks noGrp="1"/>
          </p:cNvSpPr>
          <p:nvPr>
            <p:ph type="title"/>
          </p:nvPr>
        </p:nvSpPr>
        <p:spPr/>
        <p:txBody>
          <a:bodyPr/>
          <a:lstStyle/>
          <a:p>
            <a:r>
              <a:rPr lang="en-US" dirty="0"/>
              <a:t>God Is at Work through Jesus</a:t>
            </a:r>
          </a:p>
        </p:txBody>
      </p:sp>
      <p:sp>
        <p:nvSpPr>
          <p:cNvPr id="3" name="Content Placeholder 2">
            <a:extLst>
              <a:ext uri="{FF2B5EF4-FFF2-40B4-BE49-F238E27FC236}">
                <a16:creationId xmlns:a16="http://schemas.microsoft.com/office/drawing/2014/main" id="{929C1E7B-5427-10F8-43F0-AE4F43B35980}"/>
              </a:ext>
            </a:extLst>
          </p:cNvPr>
          <p:cNvSpPr>
            <a:spLocks noGrp="1"/>
          </p:cNvSpPr>
          <p:nvPr>
            <p:ph idx="1"/>
          </p:nvPr>
        </p:nvSpPr>
        <p:spPr>
          <a:xfrm>
            <a:off x="838200" y="1690688"/>
            <a:ext cx="10515600" cy="4802187"/>
          </a:xfrm>
        </p:spPr>
        <p:txBody>
          <a:bodyPr>
            <a:normAutofit/>
          </a:bodyPr>
          <a:lstStyle/>
          <a:p>
            <a:r>
              <a:rPr lang="en-US" dirty="0">
                <a:solidFill>
                  <a:srgbClr val="C00000"/>
                </a:solidFill>
              </a:rPr>
              <a:t>Note who is speaking in these verses. </a:t>
            </a:r>
          </a:p>
          <a:p>
            <a:pPr lvl="1"/>
            <a:r>
              <a:rPr lang="en-US" dirty="0">
                <a:solidFill>
                  <a:srgbClr val="C00000"/>
                </a:solidFill>
              </a:rPr>
              <a:t>It is said in the context of the (former) blind man arguing with the religious leaders.</a:t>
            </a:r>
          </a:p>
          <a:p>
            <a:pPr lvl="1"/>
            <a:r>
              <a:rPr lang="en-US" dirty="0">
                <a:solidFill>
                  <a:srgbClr val="C00000"/>
                </a:solidFill>
              </a:rPr>
              <a:t>They cannot admit Jesus is from God.  </a:t>
            </a:r>
          </a:p>
          <a:p>
            <a:pPr lvl="1"/>
            <a:r>
              <a:rPr lang="en-US" dirty="0">
                <a:solidFill>
                  <a:srgbClr val="C00000"/>
                </a:solidFill>
              </a:rPr>
              <a:t>They want the man to declare that Jesus was sinful for (again) healing on the Sabbath.</a:t>
            </a:r>
          </a:p>
          <a:p>
            <a:pPr lvl="1"/>
            <a:r>
              <a:rPr lang="en-US" dirty="0">
                <a:solidFill>
                  <a:srgbClr val="C00000"/>
                </a:solidFill>
              </a:rPr>
              <a:t>He responds that their accusation makes no sense.</a:t>
            </a:r>
          </a:p>
          <a:p>
            <a:pPr lvl="1"/>
            <a:r>
              <a:rPr lang="en-US" dirty="0">
                <a:solidFill>
                  <a:srgbClr val="C00000"/>
                </a:solidFill>
              </a:rPr>
              <a:t>He says that if Jesus were evil, He would not be able to do these kinds of miracles</a:t>
            </a:r>
          </a:p>
          <a:p>
            <a:endParaRPr lang="en-US" dirty="0">
              <a:solidFill>
                <a:srgbClr val="C00000"/>
              </a:solidFill>
            </a:endParaRPr>
          </a:p>
        </p:txBody>
      </p:sp>
    </p:spTree>
    <p:extLst>
      <p:ext uri="{BB962C8B-B14F-4D97-AF65-F5344CB8AC3E}">
        <p14:creationId xmlns:p14="http://schemas.microsoft.com/office/powerpoint/2010/main" val="30539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CFD4-63CC-6D2A-63EE-4E751F5DCE72}"/>
              </a:ext>
            </a:extLst>
          </p:cNvPr>
          <p:cNvSpPr>
            <a:spLocks noGrp="1"/>
          </p:cNvSpPr>
          <p:nvPr>
            <p:ph type="title"/>
          </p:nvPr>
        </p:nvSpPr>
        <p:spPr/>
        <p:txBody>
          <a:bodyPr/>
          <a:lstStyle/>
          <a:p>
            <a:r>
              <a:rPr lang="en-US" dirty="0"/>
              <a:t>God Is at Work through Jesus</a:t>
            </a:r>
          </a:p>
        </p:txBody>
      </p:sp>
      <p:sp>
        <p:nvSpPr>
          <p:cNvPr id="3" name="Content Placeholder 2">
            <a:extLst>
              <a:ext uri="{FF2B5EF4-FFF2-40B4-BE49-F238E27FC236}">
                <a16:creationId xmlns:a16="http://schemas.microsoft.com/office/drawing/2014/main" id="{9DE3EFEA-959A-3FEB-FC37-51A9DC0CA101}"/>
              </a:ext>
            </a:extLst>
          </p:cNvPr>
          <p:cNvSpPr>
            <a:spLocks noGrp="1"/>
          </p:cNvSpPr>
          <p:nvPr>
            <p:ph idx="1"/>
          </p:nvPr>
        </p:nvSpPr>
        <p:spPr/>
        <p:txBody>
          <a:bodyPr/>
          <a:lstStyle/>
          <a:p>
            <a:r>
              <a:rPr lang="en-US" dirty="0"/>
              <a:t>What are some obstacles that prevent people from recognizing God’s work today?</a:t>
            </a:r>
          </a:p>
          <a:p>
            <a:r>
              <a:rPr lang="en-US" dirty="0"/>
              <a:t>Why are we sometimes hesitant to ask God for things only He can do?</a:t>
            </a:r>
          </a:p>
          <a:p>
            <a:endParaRPr lang="en-US" dirty="0"/>
          </a:p>
        </p:txBody>
      </p:sp>
    </p:spTree>
    <p:extLst>
      <p:ext uri="{BB962C8B-B14F-4D97-AF65-F5344CB8AC3E}">
        <p14:creationId xmlns:p14="http://schemas.microsoft.com/office/powerpoint/2010/main" val="17569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A9EE5-24D9-AF35-176F-EB6BB95A7909}"/>
              </a:ext>
            </a:extLst>
          </p:cNvPr>
          <p:cNvSpPr>
            <a:spLocks noGrp="1"/>
          </p:cNvSpPr>
          <p:nvPr>
            <p:ph type="title"/>
          </p:nvPr>
        </p:nvSpPr>
        <p:spPr/>
        <p:txBody>
          <a:bodyPr/>
          <a:lstStyle/>
          <a:p>
            <a:r>
              <a:rPr lang="en-US" dirty="0"/>
              <a:t>God Is at Work through Jesus</a:t>
            </a:r>
          </a:p>
        </p:txBody>
      </p:sp>
      <p:sp>
        <p:nvSpPr>
          <p:cNvPr id="3" name="Content Placeholder 2">
            <a:extLst>
              <a:ext uri="{FF2B5EF4-FFF2-40B4-BE49-F238E27FC236}">
                <a16:creationId xmlns:a16="http://schemas.microsoft.com/office/drawing/2014/main" id="{72138B43-9CCA-0D0B-8E9C-F6F75D72C1B5}"/>
              </a:ext>
            </a:extLst>
          </p:cNvPr>
          <p:cNvSpPr>
            <a:spLocks noGrp="1"/>
          </p:cNvSpPr>
          <p:nvPr>
            <p:ph idx="1"/>
          </p:nvPr>
        </p:nvSpPr>
        <p:spPr/>
        <p:txBody>
          <a:bodyPr/>
          <a:lstStyle/>
          <a:p>
            <a:r>
              <a:rPr lang="en-US" dirty="0"/>
              <a:t>The religious leaders were upset because Jesus did things they thought would threaten their position.  How do people respond when the status quo is disturbed? </a:t>
            </a:r>
          </a:p>
          <a:p>
            <a:r>
              <a:rPr lang="en-US" dirty="0"/>
              <a:t>In what way does Jesus sometimes upset the status quo in our lives?</a:t>
            </a:r>
          </a:p>
        </p:txBody>
      </p:sp>
    </p:spTree>
    <p:extLst>
      <p:ext uri="{BB962C8B-B14F-4D97-AF65-F5344CB8AC3E}">
        <p14:creationId xmlns:p14="http://schemas.microsoft.com/office/powerpoint/2010/main" val="20092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6DB-FA8A-E761-B13C-DED6F8B3B1D5}"/>
              </a:ext>
            </a:extLst>
          </p:cNvPr>
          <p:cNvSpPr>
            <a:spLocks noGrp="1"/>
          </p:cNvSpPr>
          <p:nvPr>
            <p:ph type="title"/>
          </p:nvPr>
        </p:nvSpPr>
        <p:spPr/>
        <p:txBody>
          <a:bodyPr/>
          <a:lstStyle/>
          <a:p>
            <a:pPr algn="l"/>
            <a:r>
              <a:rPr lang="en-US" dirty="0"/>
              <a:t>Listen for Jesus’ follow up encounter.</a:t>
            </a:r>
          </a:p>
        </p:txBody>
      </p:sp>
      <p:sp>
        <p:nvSpPr>
          <p:cNvPr id="3" name="Content Placeholder 2">
            <a:extLst>
              <a:ext uri="{FF2B5EF4-FFF2-40B4-BE49-F238E27FC236}">
                <a16:creationId xmlns:a16="http://schemas.microsoft.com/office/drawing/2014/main" id="{BB3D24C6-E3BF-7C8B-6B52-91F752A13EBA}"/>
              </a:ext>
            </a:extLst>
          </p:cNvPr>
          <p:cNvSpPr>
            <a:spLocks noGrp="1"/>
          </p:cNvSpPr>
          <p:nvPr>
            <p:ph idx="1"/>
          </p:nvPr>
        </p:nvSpPr>
        <p:spPr>
          <a:xfrm>
            <a:off x="2118167" y="1906648"/>
            <a:ext cx="7487856" cy="4351338"/>
          </a:xfrm>
        </p:spPr>
        <p:txBody>
          <a:bodyPr/>
          <a:lstStyle/>
          <a:p>
            <a:pPr marL="0" indent="0" algn="ctr">
              <a:buNone/>
            </a:pPr>
            <a:r>
              <a:rPr lang="en-US" dirty="0"/>
              <a:t>John 9:35-38 (NIV)  Jesus heard that they had thrown him out, and when he found him, he said, "Do you believe in the Son of Man?" 36  "Who is he, sir?" the man asked. </a:t>
            </a:r>
          </a:p>
        </p:txBody>
      </p:sp>
    </p:spTree>
    <p:extLst>
      <p:ext uri="{BB962C8B-B14F-4D97-AF65-F5344CB8AC3E}">
        <p14:creationId xmlns:p14="http://schemas.microsoft.com/office/powerpoint/2010/main" val="357491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2B6DB-FA8A-E761-B13C-DED6F8B3B1D5}"/>
              </a:ext>
            </a:extLst>
          </p:cNvPr>
          <p:cNvSpPr>
            <a:spLocks noGrp="1"/>
          </p:cNvSpPr>
          <p:nvPr>
            <p:ph type="title"/>
          </p:nvPr>
        </p:nvSpPr>
        <p:spPr/>
        <p:txBody>
          <a:bodyPr/>
          <a:lstStyle/>
          <a:p>
            <a:pPr algn="l"/>
            <a:r>
              <a:rPr lang="en-US" dirty="0"/>
              <a:t>Listen for Jesus’ follow up encounter.</a:t>
            </a:r>
          </a:p>
        </p:txBody>
      </p:sp>
      <p:sp>
        <p:nvSpPr>
          <p:cNvPr id="3" name="Content Placeholder 2">
            <a:extLst>
              <a:ext uri="{FF2B5EF4-FFF2-40B4-BE49-F238E27FC236}">
                <a16:creationId xmlns:a16="http://schemas.microsoft.com/office/drawing/2014/main" id="{BB3D24C6-E3BF-7C8B-6B52-91F752A13EBA}"/>
              </a:ext>
            </a:extLst>
          </p:cNvPr>
          <p:cNvSpPr>
            <a:spLocks noGrp="1"/>
          </p:cNvSpPr>
          <p:nvPr>
            <p:ph idx="1"/>
          </p:nvPr>
        </p:nvSpPr>
        <p:spPr>
          <a:xfrm>
            <a:off x="2118167" y="1906648"/>
            <a:ext cx="7487856" cy="4351338"/>
          </a:xfrm>
        </p:spPr>
        <p:txBody>
          <a:bodyPr/>
          <a:lstStyle/>
          <a:p>
            <a:pPr marL="0" indent="0" algn="ctr">
              <a:buNone/>
            </a:pPr>
            <a:r>
              <a:rPr lang="en-US" dirty="0"/>
              <a:t>"Tell me so that I may believe in him." 37  Jesus said, "You have now seen him; in fact, he is the one speaking with you." 38  Then the man said, "Lord, I believe," and he worshiped him.</a:t>
            </a:r>
          </a:p>
        </p:txBody>
      </p:sp>
      <p:pic>
        <p:nvPicPr>
          <p:cNvPr id="4" name="Picture 6" descr="Eyes clipart">
            <a:extLst>
              <a:ext uri="{FF2B5EF4-FFF2-40B4-BE49-F238E27FC236}">
                <a16:creationId xmlns:a16="http://schemas.microsoft.com/office/drawing/2014/main" id="{0E79A936-6018-3D86-12A4-6627FA227E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773" y="5292869"/>
            <a:ext cx="2540643" cy="533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6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20A5E-3D2B-EAF3-E728-70F0131FB931}"/>
              </a:ext>
            </a:extLst>
          </p:cNvPr>
          <p:cNvSpPr>
            <a:spLocks noGrp="1"/>
          </p:cNvSpPr>
          <p:nvPr>
            <p:ph type="title"/>
          </p:nvPr>
        </p:nvSpPr>
        <p:spPr/>
        <p:txBody>
          <a:bodyPr/>
          <a:lstStyle/>
          <a:p>
            <a:r>
              <a:rPr lang="en-US" dirty="0"/>
              <a:t>Jesus Reveals Truth about Himself</a:t>
            </a:r>
          </a:p>
        </p:txBody>
      </p:sp>
      <p:sp>
        <p:nvSpPr>
          <p:cNvPr id="3" name="Content Placeholder 2">
            <a:extLst>
              <a:ext uri="{FF2B5EF4-FFF2-40B4-BE49-F238E27FC236}">
                <a16:creationId xmlns:a16="http://schemas.microsoft.com/office/drawing/2014/main" id="{89074815-5A0B-752B-804E-8D2A62796AF8}"/>
              </a:ext>
            </a:extLst>
          </p:cNvPr>
          <p:cNvSpPr>
            <a:spLocks noGrp="1"/>
          </p:cNvSpPr>
          <p:nvPr>
            <p:ph idx="1"/>
          </p:nvPr>
        </p:nvSpPr>
        <p:spPr>
          <a:xfrm>
            <a:off x="838200" y="1825625"/>
            <a:ext cx="10515600" cy="4667250"/>
          </a:xfrm>
        </p:spPr>
        <p:txBody>
          <a:bodyPr>
            <a:normAutofit lnSpcReduction="10000"/>
          </a:bodyPr>
          <a:lstStyle/>
          <a:p>
            <a:r>
              <a:rPr lang="en-US" dirty="0"/>
              <a:t>What act of Jesus indicates His ongoing compassion for the man even beyond the act of healing? </a:t>
            </a:r>
          </a:p>
          <a:p>
            <a:r>
              <a:rPr lang="en-US" dirty="0"/>
              <a:t>With what great truth did Jesus confront the man?</a:t>
            </a:r>
          </a:p>
          <a:p>
            <a:r>
              <a:rPr lang="en-US" dirty="0"/>
              <a:t>What should cause us to worship Jesus … to be in awe of Him … to declare His worthiness?</a:t>
            </a:r>
          </a:p>
          <a:p>
            <a:r>
              <a:rPr lang="en-US" dirty="0"/>
              <a:t>What practices in your life can lead you to know more and more about Jesus; thus, helping you know more of His love, grace, and truth?</a:t>
            </a:r>
          </a:p>
        </p:txBody>
      </p:sp>
    </p:spTree>
    <p:extLst>
      <p:ext uri="{BB962C8B-B14F-4D97-AF65-F5344CB8AC3E}">
        <p14:creationId xmlns:p14="http://schemas.microsoft.com/office/powerpoint/2010/main" val="23945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BE1A-5E96-8152-5D3F-DC8A416D3FF7}"/>
              </a:ext>
            </a:extLst>
          </p:cNvPr>
          <p:cNvSpPr>
            <a:spLocks noGrp="1"/>
          </p:cNvSpPr>
          <p:nvPr>
            <p:ph type="title"/>
          </p:nvPr>
        </p:nvSpPr>
        <p:spPr/>
        <p:txBody>
          <a:bodyPr/>
          <a:lstStyle/>
          <a:p>
            <a:r>
              <a:rPr lang="en-US" dirty="0"/>
              <a:t>Jesus Reveals Truth about Himself</a:t>
            </a:r>
          </a:p>
        </p:txBody>
      </p:sp>
      <p:sp>
        <p:nvSpPr>
          <p:cNvPr id="3" name="Content Placeholder 2">
            <a:extLst>
              <a:ext uri="{FF2B5EF4-FFF2-40B4-BE49-F238E27FC236}">
                <a16:creationId xmlns:a16="http://schemas.microsoft.com/office/drawing/2014/main" id="{59C041FA-72CB-6596-444E-34BB224ECE75}"/>
              </a:ext>
            </a:extLst>
          </p:cNvPr>
          <p:cNvSpPr>
            <a:spLocks noGrp="1"/>
          </p:cNvSpPr>
          <p:nvPr>
            <p:ph idx="1"/>
          </p:nvPr>
        </p:nvSpPr>
        <p:spPr>
          <a:xfrm>
            <a:off x="838200" y="2037143"/>
            <a:ext cx="10515600" cy="4139819"/>
          </a:xfrm>
        </p:spPr>
        <p:txBody>
          <a:bodyPr/>
          <a:lstStyle/>
          <a:p>
            <a:r>
              <a:rPr lang="en-US" dirty="0">
                <a:solidFill>
                  <a:srgbClr val="C00000"/>
                </a:solidFill>
              </a:rPr>
              <a:t>The highest response to what the Lord has made known is worship—</a:t>
            </a:r>
          </a:p>
          <a:p>
            <a:pPr lvl="1"/>
            <a:r>
              <a:rPr lang="en-US" dirty="0">
                <a:solidFill>
                  <a:srgbClr val="C00000"/>
                </a:solidFill>
              </a:rPr>
              <a:t>Confessing His Lordship, </a:t>
            </a:r>
          </a:p>
          <a:p>
            <a:pPr lvl="1"/>
            <a:r>
              <a:rPr lang="en-US" dirty="0">
                <a:solidFill>
                  <a:srgbClr val="C00000"/>
                </a:solidFill>
              </a:rPr>
              <a:t>Professing our faith in Him,</a:t>
            </a:r>
          </a:p>
          <a:p>
            <a:pPr lvl="1"/>
            <a:r>
              <a:rPr lang="en-US" dirty="0">
                <a:solidFill>
                  <a:srgbClr val="C00000"/>
                </a:solidFill>
              </a:rPr>
              <a:t>With humility, giving Him praise, honor, and glory</a:t>
            </a:r>
          </a:p>
          <a:p>
            <a:pPr lvl="1"/>
            <a:r>
              <a:rPr lang="en-US" dirty="0">
                <a:solidFill>
                  <a:srgbClr val="C00000"/>
                </a:solidFill>
              </a:rPr>
              <a:t>All because He is worthy.</a:t>
            </a:r>
          </a:p>
          <a:p>
            <a:endParaRPr lang="en-US" dirty="0"/>
          </a:p>
        </p:txBody>
      </p:sp>
    </p:spTree>
    <p:extLst>
      <p:ext uri="{BB962C8B-B14F-4D97-AF65-F5344CB8AC3E}">
        <p14:creationId xmlns:p14="http://schemas.microsoft.com/office/powerpoint/2010/main" val="37630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30E2-1C17-A2C9-3549-05070CA1C68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33F15B4-A960-C7F9-3AA9-D3ED1AE135C7}"/>
              </a:ext>
            </a:extLst>
          </p:cNvPr>
          <p:cNvSpPr>
            <a:spLocks noGrp="1"/>
          </p:cNvSpPr>
          <p:nvPr>
            <p:ph idx="1"/>
          </p:nvPr>
        </p:nvSpPr>
        <p:spPr>
          <a:xfrm>
            <a:off x="838200" y="2083443"/>
            <a:ext cx="10515600" cy="4093520"/>
          </a:xfrm>
        </p:spPr>
        <p:txBody>
          <a:bodyPr/>
          <a:lstStyle/>
          <a:p>
            <a:r>
              <a:rPr lang="en-US" dirty="0"/>
              <a:t>See. </a:t>
            </a:r>
          </a:p>
          <a:p>
            <a:pPr lvl="1"/>
            <a:r>
              <a:rPr lang="en-US" dirty="0"/>
              <a:t>Determine to read through the Gospels: Matthew, Mark, Luke, and John. </a:t>
            </a:r>
          </a:p>
          <a:p>
            <a:pPr lvl="1"/>
            <a:r>
              <a:rPr lang="en-US" dirty="0"/>
              <a:t>As you read, take note of any insights you discover about who Jesus is and how He desires to work in your life.</a:t>
            </a:r>
          </a:p>
          <a:p>
            <a:endParaRPr lang="en-US" dirty="0"/>
          </a:p>
        </p:txBody>
      </p:sp>
    </p:spTree>
    <p:extLst>
      <p:ext uri="{BB962C8B-B14F-4D97-AF65-F5344CB8AC3E}">
        <p14:creationId xmlns:p14="http://schemas.microsoft.com/office/powerpoint/2010/main" val="95033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B0EBB5-DD00-18DD-1FC1-66BC9275AB0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35D63CD7-DBA7-24A1-F620-5F02BBBE2337}"/>
              </a:ext>
            </a:extLst>
          </p:cNvPr>
          <p:cNvGrpSpPr/>
          <p:nvPr/>
        </p:nvGrpSpPr>
        <p:grpSpPr>
          <a:xfrm>
            <a:off x="2849598" y="1690688"/>
            <a:ext cx="6492803" cy="4161682"/>
            <a:chOff x="2849598" y="1690688"/>
            <a:chExt cx="6492803" cy="4161682"/>
          </a:xfrm>
        </p:grpSpPr>
        <p:pic>
          <p:nvPicPr>
            <p:cNvPr id="6" name="Picture 5" descr="A picture containing diagram&#10;&#10;Description automatically generated">
              <a:extLst>
                <a:ext uri="{FF2B5EF4-FFF2-40B4-BE49-F238E27FC236}">
                  <a16:creationId xmlns:a16="http://schemas.microsoft.com/office/drawing/2014/main" id="{C5626408-821F-4C78-8D00-165B86C3F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919476"/>
              <a:ext cx="5714286" cy="3019048"/>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86B6D89F-AFA5-789E-F142-1A37B0FCF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20DEA8D8-DE2C-7872-85D3-C5C618D68F61}"/>
              </a:ext>
            </a:extLst>
          </p:cNvPr>
          <p:cNvSpPr txBox="1"/>
          <p:nvPr/>
        </p:nvSpPr>
        <p:spPr>
          <a:xfrm>
            <a:off x="4488873" y="5852370"/>
            <a:ext cx="336071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612936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30E2-1C17-A2C9-3549-05070CA1C68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33F15B4-A960-C7F9-3AA9-D3ED1AE135C7}"/>
              </a:ext>
            </a:extLst>
          </p:cNvPr>
          <p:cNvSpPr>
            <a:spLocks noGrp="1"/>
          </p:cNvSpPr>
          <p:nvPr>
            <p:ph idx="1"/>
          </p:nvPr>
        </p:nvSpPr>
        <p:spPr/>
        <p:txBody>
          <a:bodyPr>
            <a:normAutofit/>
          </a:bodyPr>
          <a:lstStyle/>
          <a:p>
            <a:r>
              <a:rPr lang="en-US" dirty="0"/>
              <a:t>Pray. </a:t>
            </a:r>
          </a:p>
          <a:p>
            <a:pPr lvl="1"/>
            <a:r>
              <a:rPr lang="en-US" dirty="0"/>
              <a:t>Pray for God to open your eyes and heart. </a:t>
            </a:r>
          </a:p>
          <a:p>
            <a:pPr lvl="1"/>
            <a:r>
              <a:rPr lang="en-US" dirty="0"/>
              <a:t>Life change happens when Jesus is at work in us and around us. </a:t>
            </a:r>
          </a:p>
          <a:p>
            <a:pPr lvl="1"/>
            <a:r>
              <a:rPr lang="en-US" dirty="0"/>
              <a:t>Ask God to give you eyes to see the people around you who are in need. </a:t>
            </a:r>
          </a:p>
          <a:p>
            <a:pPr lvl="1"/>
            <a:r>
              <a:rPr lang="en-US" dirty="0"/>
              <a:t>Jesus saw the blind man for who he was. May God help us see people the way He sees them.</a:t>
            </a:r>
          </a:p>
          <a:p>
            <a:endParaRPr lang="en-US" dirty="0"/>
          </a:p>
        </p:txBody>
      </p:sp>
    </p:spTree>
    <p:extLst>
      <p:ext uri="{BB962C8B-B14F-4D97-AF65-F5344CB8AC3E}">
        <p14:creationId xmlns:p14="http://schemas.microsoft.com/office/powerpoint/2010/main" val="345386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30E2-1C17-A2C9-3549-05070CA1C68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33F15B4-A960-C7F9-3AA9-D3ED1AE135C7}"/>
              </a:ext>
            </a:extLst>
          </p:cNvPr>
          <p:cNvSpPr>
            <a:spLocks noGrp="1"/>
          </p:cNvSpPr>
          <p:nvPr>
            <p:ph idx="1"/>
          </p:nvPr>
        </p:nvSpPr>
        <p:spPr/>
        <p:txBody>
          <a:bodyPr/>
          <a:lstStyle/>
          <a:p>
            <a:r>
              <a:rPr lang="en-US" dirty="0"/>
              <a:t>Help. </a:t>
            </a:r>
          </a:p>
          <a:p>
            <a:pPr lvl="1"/>
            <a:r>
              <a:rPr lang="en-US" dirty="0"/>
              <a:t>Jesus met a physical need and then used it as a springboard to discuss a spiritual need. </a:t>
            </a:r>
          </a:p>
          <a:p>
            <a:pPr lvl="1"/>
            <a:r>
              <a:rPr lang="en-US" dirty="0"/>
              <a:t>Find someone this week who has a need you can help with. </a:t>
            </a:r>
          </a:p>
          <a:p>
            <a:pPr lvl="1"/>
            <a:r>
              <a:rPr lang="en-US" dirty="0"/>
              <a:t>After serving the person, use the opportunity to talk about Jesus</a:t>
            </a:r>
          </a:p>
          <a:p>
            <a:endParaRPr lang="en-US" dirty="0"/>
          </a:p>
        </p:txBody>
      </p:sp>
    </p:spTree>
    <p:extLst>
      <p:ext uri="{BB962C8B-B14F-4D97-AF65-F5344CB8AC3E}">
        <p14:creationId xmlns:p14="http://schemas.microsoft.com/office/powerpoint/2010/main" val="3321587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7A5911-532D-77B3-2545-976BFAB84B33}"/>
              </a:ext>
            </a:extLst>
          </p:cNvPr>
          <p:cNvSpPr>
            <a:spLocks noGrp="1"/>
          </p:cNvSpPr>
          <p:nvPr>
            <p:ph type="title"/>
          </p:nvPr>
        </p:nvSpPr>
        <p:spPr/>
        <p:txBody>
          <a:bodyPr/>
          <a:lstStyle/>
          <a:p>
            <a:r>
              <a:rPr lang="en-US" dirty="0"/>
              <a:t>Family Activities</a:t>
            </a:r>
          </a:p>
        </p:txBody>
      </p:sp>
      <p:pic>
        <p:nvPicPr>
          <p:cNvPr id="8" name="Picture 7" descr="Diagram&#10;&#10;Description automatically generated">
            <a:extLst>
              <a:ext uri="{FF2B5EF4-FFF2-40B4-BE49-F238E27FC236}">
                <a16:creationId xmlns:a16="http://schemas.microsoft.com/office/drawing/2014/main" id="{C367034E-8B4E-FD73-F719-4C28F5A396AB}"/>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350867" y="1979241"/>
            <a:ext cx="4409997" cy="3863714"/>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11" name="Speech Bubble: Rectangle with Corners Rounded 10">
            <a:extLst>
              <a:ext uri="{FF2B5EF4-FFF2-40B4-BE49-F238E27FC236}">
                <a16:creationId xmlns:a16="http://schemas.microsoft.com/office/drawing/2014/main" id="{3AC0B560-3809-3ED8-C33A-FA06C7DB3589}"/>
              </a:ext>
            </a:extLst>
          </p:cNvPr>
          <p:cNvSpPr/>
          <p:nvPr/>
        </p:nvSpPr>
        <p:spPr>
          <a:xfrm>
            <a:off x="3606709" y="1447619"/>
            <a:ext cx="3923818" cy="3112806"/>
          </a:xfrm>
          <a:prstGeom prst="wedgeRoundRectCallout">
            <a:avLst>
              <a:gd name="adj1" fmla="val -59894"/>
              <a:gd name="adj2" fmla="val 1497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a:t>
            </a:r>
            <a:r>
              <a:rPr lang="en-US" dirty="0">
                <a:latin typeface="Comic Sans MS" panose="030F0702030302020204" pitchFamily="66" charset="0"/>
              </a:rPr>
              <a:t>,  Cucaracha!  What are “ENPRATS” ?  OK, I see now, the letters are scrambled.  You need to sort them out and use the numbers to get the secret message.  All those words are in your Bible Passage for today.  There’s help and other cool stuff at </a:t>
            </a:r>
            <a:r>
              <a:rPr lang="en-US" dirty="0">
                <a:latin typeface="Comic Sans MS" panose="030F0702030302020204" pitchFamily="66" charset="0"/>
                <a:hlinkClick r:id="rId3"/>
              </a:rPr>
              <a:t>https://tinyurl.com/htmjh259</a:t>
            </a:r>
            <a:r>
              <a:rPr lang="en-US" dirty="0">
                <a:latin typeface="Comic Sans MS" panose="030F0702030302020204" pitchFamily="66" charset="0"/>
              </a:rPr>
              <a:t> </a:t>
            </a:r>
          </a:p>
        </p:txBody>
      </p:sp>
      <p:pic>
        <p:nvPicPr>
          <p:cNvPr id="10" name="Picture 9" descr="A picture containing text, vector graphics&#10;&#10;Description automatically generated">
            <a:extLst>
              <a:ext uri="{FF2B5EF4-FFF2-40B4-BE49-F238E27FC236}">
                <a16:creationId xmlns:a16="http://schemas.microsoft.com/office/drawing/2014/main" id="{FEA3B68E-EA01-1E8F-6A2E-CE911C87A0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537" y="2593513"/>
            <a:ext cx="2381250"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6672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Opened My</a:t>
            </a:r>
            <a:br>
              <a:rPr lang="en-US" dirty="0"/>
            </a:br>
            <a:r>
              <a:rPr lang="en-US" dirty="0"/>
              <a:t>Eyes to the Truth</a:t>
            </a:r>
          </a:p>
        </p:txBody>
      </p:sp>
      <p:sp>
        <p:nvSpPr>
          <p:cNvPr id="3" name="Subtitle 2"/>
          <p:cNvSpPr>
            <a:spLocks noGrp="1"/>
          </p:cNvSpPr>
          <p:nvPr>
            <p:ph type="subTitle" idx="1"/>
          </p:nvPr>
        </p:nvSpPr>
        <p:spPr>
          <a:xfrm>
            <a:off x="1524000" y="3889094"/>
            <a:ext cx="9144000" cy="1368706"/>
          </a:xfrm>
        </p:spPr>
        <p:txBody>
          <a:bodyPr/>
          <a:lstStyle/>
          <a:p>
            <a:r>
              <a:rPr lang="en-US" dirty="0"/>
              <a:t>March 26</a:t>
            </a:r>
          </a:p>
        </p:txBody>
      </p:sp>
    </p:spTree>
    <p:extLst>
      <p:ext uri="{BB962C8B-B14F-4D97-AF65-F5344CB8AC3E}">
        <p14:creationId xmlns:p14="http://schemas.microsoft.com/office/powerpoint/2010/main" val="40295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43801C-214A-9406-BCF6-9297C3E229F9}"/>
              </a:ext>
            </a:extLst>
          </p:cNvPr>
          <p:cNvSpPr>
            <a:spLocks noGrp="1"/>
          </p:cNvSpPr>
          <p:nvPr>
            <p:ph type="title"/>
          </p:nvPr>
        </p:nvSpPr>
        <p:spPr/>
        <p:txBody>
          <a:bodyPr/>
          <a:lstStyle/>
          <a:p>
            <a:r>
              <a:rPr lang="en-US" dirty="0"/>
              <a:t>Be honest, now …</a:t>
            </a:r>
          </a:p>
        </p:txBody>
      </p:sp>
      <p:sp>
        <p:nvSpPr>
          <p:cNvPr id="4" name="Content Placeholder 3">
            <a:extLst>
              <a:ext uri="{FF2B5EF4-FFF2-40B4-BE49-F238E27FC236}">
                <a16:creationId xmlns:a16="http://schemas.microsoft.com/office/drawing/2014/main" id="{2D46CCE8-73BE-96F6-8442-D444A1D3C7DF}"/>
              </a:ext>
            </a:extLst>
          </p:cNvPr>
          <p:cNvSpPr>
            <a:spLocks noGrp="1"/>
          </p:cNvSpPr>
          <p:nvPr>
            <p:ph idx="1"/>
          </p:nvPr>
        </p:nvSpPr>
        <p:spPr/>
        <p:txBody>
          <a:bodyPr/>
          <a:lstStyle/>
          <a:p>
            <a:r>
              <a:rPr lang="en-US" dirty="0"/>
              <a:t>When have you had a problem with your vision?</a:t>
            </a:r>
          </a:p>
          <a:p>
            <a:endParaRPr lang="en-US" dirty="0"/>
          </a:p>
          <a:p>
            <a:r>
              <a:rPr lang="en-US" dirty="0">
                <a:solidFill>
                  <a:srgbClr val="C00000"/>
                </a:solidFill>
              </a:rPr>
              <a:t>These are all physical eye problems.</a:t>
            </a:r>
          </a:p>
          <a:p>
            <a:pPr lvl="1"/>
            <a:r>
              <a:rPr lang="en-US" dirty="0">
                <a:solidFill>
                  <a:srgbClr val="C00000"/>
                </a:solidFill>
              </a:rPr>
              <a:t>Today we study how Jesus addressed problems with spiritual eyesight</a:t>
            </a:r>
          </a:p>
          <a:p>
            <a:pPr lvl="1"/>
            <a:r>
              <a:rPr lang="en-US" dirty="0">
                <a:solidFill>
                  <a:srgbClr val="C00000"/>
                </a:solidFill>
              </a:rPr>
              <a:t>A man testifies, “Jesus led me increasingly to see who He is.”</a:t>
            </a:r>
          </a:p>
          <a:p>
            <a:endParaRPr lang="en-US" dirty="0"/>
          </a:p>
        </p:txBody>
      </p:sp>
      <p:grpSp>
        <p:nvGrpSpPr>
          <p:cNvPr id="7" name="Group 6">
            <a:extLst>
              <a:ext uri="{FF2B5EF4-FFF2-40B4-BE49-F238E27FC236}">
                <a16:creationId xmlns:a16="http://schemas.microsoft.com/office/drawing/2014/main" id="{11D0E0E3-06C0-1A6E-FA61-606F5D45F182}"/>
              </a:ext>
            </a:extLst>
          </p:cNvPr>
          <p:cNvGrpSpPr/>
          <p:nvPr/>
        </p:nvGrpSpPr>
        <p:grpSpPr>
          <a:xfrm>
            <a:off x="1396670" y="2638171"/>
            <a:ext cx="8350662" cy="3854704"/>
            <a:chOff x="1396670" y="2638171"/>
            <a:chExt cx="8350662" cy="3854704"/>
          </a:xfrm>
        </p:grpSpPr>
        <p:pic>
          <p:nvPicPr>
            <p:cNvPr id="1026" name="Picture 2" descr="Black Eye Smiley clipart">
              <a:extLst>
                <a:ext uri="{FF2B5EF4-FFF2-40B4-BE49-F238E27FC236}">
                  <a16:creationId xmlns:a16="http://schemas.microsoft.com/office/drawing/2014/main" id="{C8E906DF-9BC9-29B3-BB8B-D0578E5FC6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670" y="3170709"/>
              <a:ext cx="2095995" cy="2095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Boy Wearing 3D Glasses clipart">
              <a:extLst>
                <a:ext uri="{FF2B5EF4-FFF2-40B4-BE49-F238E27FC236}">
                  <a16:creationId xmlns:a16="http://schemas.microsoft.com/office/drawing/2014/main" id="{CA420828-E2E7-17DE-D50B-848653FC8C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4270" y="2980704"/>
              <a:ext cx="1643062"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AE8136F-C2C9-18A6-4402-D4150A67E2C5}"/>
                </a:ext>
              </a:extLst>
            </p:cNvPr>
            <p:cNvPicPr>
              <a:picLocks noChangeAspect="1"/>
            </p:cNvPicPr>
            <p:nvPr/>
          </p:nvPicPr>
          <p:blipFill>
            <a:blip r:embed="rId4"/>
            <a:stretch>
              <a:fillRect/>
            </a:stretch>
          </p:blipFill>
          <p:spPr>
            <a:xfrm>
              <a:off x="4750470" y="2638171"/>
              <a:ext cx="2095995" cy="385470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5699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E022-E3C8-6526-A7DA-22679B52DA3B}"/>
              </a:ext>
            </a:extLst>
          </p:cNvPr>
          <p:cNvSpPr>
            <a:spLocks noGrp="1"/>
          </p:cNvSpPr>
          <p:nvPr>
            <p:ph type="title"/>
          </p:nvPr>
        </p:nvSpPr>
        <p:spPr>
          <a:xfrm>
            <a:off x="838200" y="365125"/>
            <a:ext cx="10782782" cy="1325563"/>
          </a:xfrm>
        </p:spPr>
        <p:txBody>
          <a:bodyPr/>
          <a:lstStyle/>
          <a:p>
            <a:pPr algn="l"/>
            <a:r>
              <a:rPr lang="en-US" dirty="0"/>
              <a:t>Listen for a theology question and answer.</a:t>
            </a:r>
          </a:p>
        </p:txBody>
      </p:sp>
      <p:sp>
        <p:nvSpPr>
          <p:cNvPr id="3" name="Content Placeholder 2">
            <a:extLst>
              <a:ext uri="{FF2B5EF4-FFF2-40B4-BE49-F238E27FC236}">
                <a16:creationId xmlns:a16="http://schemas.microsoft.com/office/drawing/2014/main" id="{0494DCF3-A6C4-8FC3-C89B-A99A927849BB}"/>
              </a:ext>
            </a:extLst>
          </p:cNvPr>
          <p:cNvSpPr>
            <a:spLocks noGrp="1"/>
          </p:cNvSpPr>
          <p:nvPr>
            <p:ph idx="1"/>
          </p:nvPr>
        </p:nvSpPr>
        <p:spPr/>
        <p:txBody>
          <a:bodyPr/>
          <a:lstStyle/>
          <a:p>
            <a:pPr marL="0" indent="0" algn="ctr">
              <a:buNone/>
            </a:pPr>
            <a:r>
              <a:rPr lang="en-US" dirty="0"/>
              <a:t>John 9:1-7 (NIV)  As he went along, he saw a man blind from birth. 2  His disciples asked him, "Rabbi, who sinned, this man or his parents, that he was born blind?" 3  "Neither this man nor his parents sinned," said Jesus, "but this happened so that the work of God might be displayed in his life. </a:t>
            </a:r>
          </a:p>
        </p:txBody>
      </p:sp>
    </p:spTree>
    <p:extLst>
      <p:ext uri="{BB962C8B-B14F-4D97-AF65-F5344CB8AC3E}">
        <p14:creationId xmlns:p14="http://schemas.microsoft.com/office/powerpoint/2010/main" val="408328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E022-E3C8-6526-A7DA-22679B52DA3B}"/>
              </a:ext>
            </a:extLst>
          </p:cNvPr>
          <p:cNvSpPr>
            <a:spLocks noGrp="1"/>
          </p:cNvSpPr>
          <p:nvPr>
            <p:ph type="title"/>
          </p:nvPr>
        </p:nvSpPr>
        <p:spPr>
          <a:xfrm>
            <a:off x="838200" y="365125"/>
            <a:ext cx="10782782" cy="1325563"/>
          </a:xfrm>
        </p:spPr>
        <p:txBody>
          <a:bodyPr/>
          <a:lstStyle/>
          <a:p>
            <a:pPr algn="l"/>
            <a:r>
              <a:rPr lang="en-US" dirty="0"/>
              <a:t>Listen for a theology question and answer.</a:t>
            </a:r>
          </a:p>
        </p:txBody>
      </p:sp>
      <p:sp>
        <p:nvSpPr>
          <p:cNvPr id="3" name="Content Placeholder 2">
            <a:extLst>
              <a:ext uri="{FF2B5EF4-FFF2-40B4-BE49-F238E27FC236}">
                <a16:creationId xmlns:a16="http://schemas.microsoft.com/office/drawing/2014/main" id="{0494DCF3-A6C4-8FC3-C89B-A99A927849BB}"/>
              </a:ext>
            </a:extLst>
          </p:cNvPr>
          <p:cNvSpPr>
            <a:spLocks noGrp="1"/>
          </p:cNvSpPr>
          <p:nvPr>
            <p:ph idx="1"/>
          </p:nvPr>
        </p:nvSpPr>
        <p:spPr>
          <a:xfrm>
            <a:off x="1837481" y="1837200"/>
            <a:ext cx="8784220" cy="4351338"/>
          </a:xfrm>
        </p:spPr>
        <p:txBody>
          <a:bodyPr/>
          <a:lstStyle/>
          <a:p>
            <a:pPr marL="0" indent="0" algn="ctr">
              <a:buNone/>
            </a:pPr>
            <a:r>
              <a:rPr lang="en-US" dirty="0"/>
              <a:t>As long as it is day, we must do the work of him who sent me. Night is coming, when no one can work. 5  While I am in the world, I am the light of the world." 6  Having said this, he spit on the ground, made some</a:t>
            </a:r>
          </a:p>
        </p:txBody>
      </p:sp>
    </p:spTree>
    <p:extLst>
      <p:ext uri="{BB962C8B-B14F-4D97-AF65-F5344CB8AC3E}">
        <p14:creationId xmlns:p14="http://schemas.microsoft.com/office/powerpoint/2010/main" val="167818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E022-E3C8-6526-A7DA-22679B52DA3B}"/>
              </a:ext>
            </a:extLst>
          </p:cNvPr>
          <p:cNvSpPr>
            <a:spLocks noGrp="1"/>
          </p:cNvSpPr>
          <p:nvPr>
            <p:ph type="title"/>
          </p:nvPr>
        </p:nvSpPr>
        <p:spPr>
          <a:xfrm>
            <a:off x="838200" y="365125"/>
            <a:ext cx="10782782" cy="1325563"/>
          </a:xfrm>
        </p:spPr>
        <p:txBody>
          <a:bodyPr/>
          <a:lstStyle/>
          <a:p>
            <a:pPr algn="l"/>
            <a:r>
              <a:rPr lang="en-US" dirty="0"/>
              <a:t>Listen for a theology question and answer.</a:t>
            </a:r>
          </a:p>
        </p:txBody>
      </p:sp>
      <p:sp>
        <p:nvSpPr>
          <p:cNvPr id="3" name="Content Placeholder 2">
            <a:extLst>
              <a:ext uri="{FF2B5EF4-FFF2-40B4-BE49-F238E27FC236}">
                <a16:creationId xmlns:a16="http://schemas.microsoft.com/office/drawing/2014/main" id="{0494DCF3-A6C4-8FC3-C89B-A99A927849BB}"/>
              </a:ext>
            </a:extLst>
          </p:cNvPr>
          <p:cNvSpPr>
            <a:spLocks noGrp="1"/>
          </p:cNvSpPr>
          <p:nvPr>
            <p:ph idx="1"/>
          </p:nvPr>
        </p:nvSpPr>
        <p:spPr>
          <a:xfrm>
            <a:off x="1837481" y="1837200"/>
            <a:ext cx="8784220" cy="4351338"/>
          </a:xfrm>
        </p:spPr>
        <p:txBody>
          <a:bodyPr/>
          <a:lstStyle/>
          <a:p>
            <a:pPr marL="0" indent="0" algn="ctr">
              <a:buNone/>
            </a:pPr>
            <a:r>
              <a:rPr lang="en-US" dirty="0"/>
              <a:t>mud with the saliva, and put it on the man's eyes. 7  "Go," he told him, "wash in the Pool of Siloam" (this word means Sent). So the man went and washed, and came home seeing.</a:t>
            </a:r>
          </a:p>
        </p:txBody>
      </p:sp>
      <p:pic>
        <p:nvPicPr>
          <p:cNvPr id="3078" name="Picture 6" descr="Eyes clipart">
            <a:extLst>
              <a:ext uri="{FF2B5EF4-FFF2-40B4-BE49-F238E27FC236}">
                <a16:creationId xmlns:a16="http://schemas.microsoft.com/office/drawing/2014/main" id="{80849F7E-06EE-9277-B1ED-E37684566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5678" y="5003503"/>
            <a:ext cx="2540643" cy="533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55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A3DD-F6DF-7EA5-36AF-FCA08D31397C}"/>
              </a:ext>
            </a:extLst>
          </p:cNvPr>
          <p:cNvSpPr>
            <a:spLocks noGrp="1"/>
          </p:cNvSpPr>
          <p:nvPr>
            <p:ph type="title"/>
          </p:nvPr>
        </p:nvSpPr>
        <p:spPr/>
        <p:txBody>
          <a:bodyPr/>
          <a:lstStyle/>
          <a:p>
            <a:r>
              <a:rPr lang="en-US" dirty="0"/>
              <a:t>Jesus Brings Glory to God</a:t>
            </a:r>
          </a:p>
        </p:txBody>
      </p:sp>
      <p:sp>
        <p:nvSpPr>
          <p:cNvPr id="3" name="Content Placeholder 2">
            <a:extLst>
              <a:ext uri="{FF2B5EF4-FFF2-40B4-BE49-F238E27FC236}">
                <a16:creationId xmlns:a16="http://schemas.microsoft.com/office/drawing/2014/main" id="{27A0C2FA-F38B-8A99-64E7-61905CDBFADE}"/>
              </a:ext>
            </a:extLst>
          </p:cNvPr>
          <p:cNvSpPr>
            <a:spLocks noGrp="1"/>
          </p:cNvSpPr>
          <p:nvPr>
            <p:ph idx="1"/>
          </p:nvPr>
        </p:nvSpPr>
        <p:spPr/>
        <p:txBody>
          <a:bodyPr/>
          <a:lstStyle/>
          <a:p>
            <a:r>
              <a:rPr lang="en-US" dirty="0"/>
              <a:t>What theological debate did the man’s presence generate among the disciples?</a:t>
            </a:r>
          </a:p>
          <a:p>
            <a:r>
              <a:rPr lang="en-US" dirty="0"/>
              <a:t>How did Jesus answer their inquiry?</a:t>
            </a:r>
          </a:p>
          <a:p>
            <a:endParaRPr lang="en-US" dirty="0"/>
          </a:p>
          <a:p>
            <a:pPr marL="0" indent="0">
              <a:buNone/>
            </a:pPr>
            <a:r>
              <a:rPr lang="en-US" dirty="0">
                <a:solidFill>
                  <a:srgbClr val="C00000"/>
                </a:solidFill>
              </a:rPr>
              <a:t>So … did </a:t>
            </a:r>
            <a:r>
              <a:rPr lang="en-US" i="1" dirty="0">
                <a:solidFill>
                  <a:srgbClr val="C00000"/>
                </a:solidFill>
              </a:rPr>
              <a:t>God</a:t>
            </a:r>
            <a:r>
              <a:rPr lang="en-US" dirty="0">
                <a:solidFill>
                  <a:srgbClr val="C00000"/>
                </a:solidFill>
              </a:rPr>
              <a:t> cause the blindness so Jesus could perform the miracle?</a:t>
            </a:r>
          </a:p>
          <a:p>
            <a:pPr marL="0" indent="0">
              <a:buNone/>
            </a:pPr>
            <a:endParaRPr lang="en-US" dirty="0"/>
          </a:p>
        </p:txBody>
      </p:sp>
    </p:spTree>
    <p:extLst>
      <p:ext uri="{BB962C8B-B14F-4D97-AF65-F5344CB8AC3E}">
        <p14:creationId xmlns:p14="http://schemas.microsoft.com/office/powerpoint/2010/main" val="30810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985B-BE3C-FCDA-8BBB-58905F547ACB}"/>
              </a:ext>
            </a:extLst>
          </p:cNvPr>
          <p:cNvSpPr>
            <a:spLocks noGrp="1"/>
          </p:cNvSpPr>
          <p:nvPr>
            <p:ph type="title"/>
          </p:nvPr>
        </p:nvSpPr>
        <p:spPr/>
        <p:txBody>
          <a:bodyPr/>
          <a:lstStyle/>
          <a:p>
            <a:r>
              <a:rPr lang="en-US" dirty="0"/>
              <a:t>Jesus Brings Glory to God</a:t>
            </a:r>
          </a:p>
        </p:txBody>
      </p:sp>
      <p:sp>
        <p:nvSpPr>
          <p:cNvPr id="3" name="Content Placeholder 2">
            <a:extLst>
              <a:ext uri="{FF2B5EF4-FFF2-40B4-BE49-F238E27FC236}">
                <a16:creationId xmlns:a16="http://schemas.microsoft.com/office/drawing/2014/main" id="{AE92D3D0-367D-A720-5D3D-0B589D35115D}"/>
              </a:ext>
            </a:extLst>
          </p:cNvPr>
          <p:cNvSpPr>
            <a:spLocks noGrp="1"/>
          </p:cNvSpPr>
          <p:nvPr>
            <p:ph idx="1"/>
          </p:nvPr>
        </p:nvSpPr>
        <p:spPr>
          <a:xfrm>
            <a:off x="838200" y="1921397"/>
            <a:ext cx="10515600" cy="4910841"/>
          </a:xfrm>
        </p:spPr>
        <p:txBody>
          <a:bodyPr>
            <a:normAutofit/>
          </a:bodyPr>
          <a:lstStyle/>
          <a:p>
            <a:r>
              <a:rPr lang="en-US" dirty="0">
                <a:solidFill>
                  <a:srgbClr val="C00000"/>
                </a:solidFill>
              </a:rPr>
              <a:t>Reasonable answer to the accusation.</a:t>
            </a:r>
          </a:p>
          <a:p>
            <a:pPr lvl="1"/>
            <a:r>
              <a:rPr lang="en-US" dirty="0">
                <a:solidFill>
                  <a:srgbClr val="C00000"/>
                </a:solidFill>
              </a:rPr>
              <a:t>Consider verses 3 and 4 together</a:t>
            </a:r>
          </a:p>
          <a:p>
            <a:pPr lvl="1"/>
            <a:r>
              <a:rPr lang="en-US" dirty="0">
                <a:solidFill>
                  <a:srgbClr val="C00000"/>
                </a:solidFill>
              </a:rPr>
              <a:t>Interpret it to have a period after Jesus answer that neither the man nor his parents had sinned – the end of the sentence</a:t>
            </a:r>
          </a:p>
          <a:p>
            <a:pPr lvl="1"/>
            <a:r>
              <a:rPr lang="en-US" dirty="0">
                <a:solidFill>
                  <a:srgbClr val="C00000"/>
                </a:solidFill>
              </a:rPr>
              <a:t>The last half of verse 3 is the first part of the sentence which continues into verse 4</a:t>
            </a:r>
          </a:p>
          <a:p>
            <a:pPr lvl="1"/>
            <a:r>
              <a:rPr lang="en-US" dirty="0">
                <a:solidFill>
                  <a:srgbClr val="C00000"/>
                </a:solidFill>
              </a:rPr>
              <a:t>Then it would read as shown above.</a:t>
            </a:r>
          </a:p>
        </p:txBody>
      </p:sp>
      <p:sp>
        <p:nvSpPr>
          <p:cNvPr id="4" name="TextBox 3">
            <a:extLst>
              <a:ext uri="{FF2B5EF4-FFF2-40B4-BE49-F238E27FC236}">
                <a16:creationId xmlns:a16="http://schemas.microsoft.com/office/drawing/2014/main" id="{2D730682-C810-4AF5-E90B-0E46CF1DD9D8}"/>
              </a:ext>
            </a:extLst>
          </p:cNvPr>
          <p:cNvSpPr txBox="1"/>
          <p:nvPr/>
        </p:nvSpPr>
        <p:spPr>
          <a:xfrm>
            <a:off x="1275626" y="682658"/>
            <a:ext cx="9640748" cy="2246769"/>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 "Neither this man nor his parents sinned</a:t>
            </a:r>
            <a:r>
              <a:rPr lang="en-US" sz="4400" dirty="0">
                <a:solidFill>
                  <a:srgbClr val="FF0000"/>
                </a:solidFill>
              </a:rPr>
              <a:t>.</a:t>
            </a:r>
            <a:r>
              <a:rPr lang="en-US" sz="3200" dirty="0"/>
              <a:t>" said Jesus. "But that the works of God should be made manifest in him, we must work the works of Him that sent me while it is day: the night comes when no man can work.</a:t>
            </a:r>
          </a:p>
        </p:txBody>
      </p:sp>
      <p:cxnSp>
        <p:nvCxnSpPr>
          <p:cNvPr id="6" name="Straight Arrow Connector 5">
            <a:extLst>
              <a:ext uri="{FF2B5EF4-FFF2-40B4-BE49-F238E27FC236}">
                <a16:creationId xmlns:a16="http://schemas.microsoft.com/office/drawing/2014/main" id="{EEF5BAB1-CE02-959D-D35B-9EBEDF406B1D}"/>
              </a:ext>
            </a:extLst>
          </p:cNvPr>
          <p:cNvCxnSpPr>
            <a:cxnSpLocks/>
          </p:cNvCxnSpPr>
          <p:nvPr/>
        </p:nvCxnSpPr>
        <p:spPr>
          <a:xfrm flipV="1">
            <a:off x="4664597" y="1365813"/>
            <a:ext cx="3680750" cy="25811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ED5964C-E542-3233-FBEF-817BF494781D}"/>
              </a:ext>
            </a:extLst>
          </p:cNvPr>
          <p:cNvGrpSpPr/>
          <p:nvPr/>
        </p:nvGrpSpPr>
        <p:grpSpPr>
          <a:xfrm>
            <a:off x="1628172" y="1921397"/>
            <a:ext cx="9078410" cy="904754"/>
            <a:chOff x="1628172" y="1921397"/>
            <a:chExt cx="9078410" cy="904754"/>
          </a:xfrm>
        </p:grpSpPr>
        <p:cxnSp>
          <p:nvCxnSpPr>
            <p:cNvPr id="9" name="Straight Connector 8">
              <a:extLst>
                <a:ext uri="{FF2B5EF4-FFF2-40B4-BE49-F238E27FC236}">
                  <a16:creationId xmlns:a16="http://schemas.microsoft.com/office/drawing/2014/main" id="{FBC886EB-A0B4-380F-9808-3F17BE1677F5}"/>
                </a:ext>
              </a:extLst>
            </p:cNvPr>
            <p:cNvCxnSpPr/>
            <p:nvPr/>
          </p:nvCxnSpPr>
          <p:spPr>
            <a:xfrm>
              <a:off x="1770927" y="1921397"/>
              <a:ext cx="893565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D90F90-D16D-3AFE-CD05-2047DD63B451}"/>
                </a:ext>
              </a:extLst>
            </p:cNvPr>
            <p:cNvCxnSpPr/>
            <p:nvPr/>
          </p:nvCxnSpPr>
          <p:spPr>
            <a:xfrm>
              <a:off x="1628172" y="2386314"/>
              <a:ext cx="893565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4A5AFB-205C-EE1C-AD0F-8B0F27EE7225}"/>
                </a:ext>
              </a:extLst>
            </p:cNvPr>
            <p:cNvCxnSpPr>
              <a:cxnSpLocks/>
            </p:cNvCxnSpPr>
            <p:nvPr/>
          </p:nvCxnSpPr>
          <p:spPr>
            <a:xfrm>
              <a:off x="1770927" y="2826151"/>
              <a:ext cx="857684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3286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0"/>
                            </p:stCondLst>
                            <p:childTnLst>
                              <p:par>
                                <p:cTn id="25" presetID="22" presetClass="entr" presetSubtype="8" fill="hold" nodeType="afterEffect">
                                  <p:stCondLst>
                                    <p:cond delay="110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B263-1E4A-AFD5-7243-58547A07178F}"/>
              </a:ext>
            </a:extLst>
          </p:cNvPr>
          <p:cNvSpPr>
            <a:spLocks noGrp="1"/>
          </p:cNvSpPr>
          <p:nvPr>
            <p:ph type="title"/>
          </p:nvPr>
        </p:nvSpPr>
        <p:spPr/>
        <p:txBody>
          <a:bodyPr/>
          <a:lstStyle/>
          <a:p>
            <a:r>
              <a:rPr lang="en-US" dirty="0"/>
              <a:t>Jesus Brings Glory to God</a:t>
            </a:r>
          </a:p>
        </p:txBody>
      </p:sp>
      <p:sp>
        <p:nvSpPr>
          <p:cNvPr id="3" name="Content Placeholder 2">
            <a:extLst>
              <a:ext uri="{FF2B5EF4-FFF2-40B4-BE49-F238E27FC236}">
                <a16:creationId xmlns:a16="http://schemas.microsoft.com/office/drawing/2014/main" id="{51B24A20-929F-00E9-F56C-2833DCB06961}"/>
              </a:ext>
            </a:extLst>
          </p:cNvPr>
          <p:cNvSpPr>
            <a:spLocks noGrp="1"/>
          </p:cNvSpPr>
          <p:nvPr>
            <p:ph idx="1"/>
          </p:nvPr>
        </p:nvSpPr>
        <p:spPr/>
        <p:txBody>
          <a:bodyPr/>
          <a:lstStyle/>
          <a:p>
            <a:r>
              <a:rPr lang="en-US" dirty="0"/>
              <a:t>What principle does it teach us about suffering? </a:t>
            </a:r>
          </a:p>
          <a:p>
            <a:r>
              <a:rPr lang="en-US" dirty="0"/>
              <a:t>Who does Jesus declare Himself to be and what is the significance of the statement? </a:t>
            </a:r>
          </a:p>
          <a:p>
            <a:r>
              <a:rPr lang="en-US" dirty="0"/>
              <a:t>What unusual method did Jesus use to bring about the healing? </a:t>
            </a:r>
          </a:p>
        </p:txBody>
      </p:sp>
    </p:spTree>
    <p:extLst>
      <p:ext uri="{BB962C8B-B14F-4D97-AF65-F5344CB8AC3E}">
        <p14:creationId xmlns:p14="http://schemas.microsoft.com/office/powerpoint/2010/main" val="313417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79</TotalTime>
  <Words>1174</Words>
  <Application>Microsoft Office PowerPoint</Application>
  <PresentationFormat>Widescreen</PresentationFormat>
  <Paragraphs>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Jesus Opened My Eyes to the Truth</vt:lpstr>
      <vt:lpstr>Video Introduction</vt:lpstr>
      <vt:lpstr>Be honest, now …</vt:lpstr>
      <vt:lpstr>Listen for a theology question and answer.</vt:lpstr>
      <vt:lpstr>Listen for a theology question and answer.</vt:lpstr>
      <vt:lpstr>Listen for a theology question and answer.</vt:lpstr>
      <vt:lpstr>Jesus Brings Glory to God</vt:lpstr>
      <vt:lpstr>Jesus Brings Glory to God</vt:lpstr>
      <vt:lpstr>Jesus Brings Glory to God</vt:lpstr>
      <vt:lpstr>Jesus Brings Glory to God</vt:lpstr>
      <vt:lpstr>Listen for how God works through Jesus.</vt:lpstr>
      <vt:lpstr>God Is at Work through Jesus</vt:lpstr>
      <vt:lpstr>God Is at Work through Jesus</vt:lpstr>
      <vt:lpstr>God Is at Work through Jesus</vt:lpstr>
      <vt:lpstr>Listen for Jesus’ follow up encounter.</vt:lpstr>
      <vt:lpstr>Listen for Jesus’ follow up encounter.</vt:lpstr>
      <vt:lpstr>Jesus Reveals Truth about Himself</vt:lpstr>
      <vt:lpstr>Jesus Reveals Truth about Himself</vt:lpstr>
      <vt:lpstr>Application</vt:lpstr>
      <vt:lpstr>Application</vt:lpstr>
      <vt:lpstr>Application</vt:lpstr>
      <vt:lpstr>Family Activities</vt:lpstr>
      <vt:lpstr>Jesus Opened My Eyes to the Truth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Opened My Eyes to the Truth</dc:title>
  <dc:creator>Steve Armstrong</dc:creator>
  <cp:lastModifiedBy>Steve Armstrong</cp:lastModifiedBy>
  <cp:revision>3</cp:revision>
  <dcterms:created xsi:type="dcterms:W3CDTF">2023-03-09T16:06:02Z</dcterms:created>
  <dcterms:modified xsi:type="dcterms:W3CDTF">2023-03-09T17:25:25Z</dcterms:modified>
</cp:coreProperties>
</file>