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pyni6f56"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tinyurl.com/pyf2jvf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 With Us</a:t>
            </a:r>
          </a:p>
        </p:txBody>
      </p:sp>
      <p:sp>
        <p:nvSpPr>
          <p:cNvPr id="3" name="Subtitle 2"/>
          <p:cNvSpPr>
            <a:spLocks noGrp="1"/>
          </p:cNvSpPr>
          <p:nvPr>
            <p:ph type="subTitle" idx="1"/>
          </p:nvPr>
        </p:nvSpPr>
        <p:spPr>
          <a:xfrm>
            <a:off x="1524000" y="4108862"/>
            <a:ext cx="9144000" cy="1148938"/>
          </a:xfrm>
        </p:spPr>
        <p:txBody>
          <a:bodyPr/>
          <a:lstStyle/>
          <a:p>
            <a:r>
              <a:rPr lang="en-US" dirty="0"/>
              <a:t>December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E942-F075-4738-9197-14FFB16BA09A}"/>
              </a:ext>
            </a:extLst>
          </p:cNvPr>
          <p:cNvSpPr>
            <a:spLocks noGrp="1"/>
          </p:cNvSpPr>
          <p:nvPr>
            <p:ph type="title"/>
          </p:nvPr>
        </p:nvSpPr>
        <p:spPr/>
        <p:txBody>
          <a:bodyPr/>
          <a:lstStyle/>
          <a:p>
            <a:r>
              <a:rPr lang="en-US" dirty="0"/>
              <a:t>God’s Promise Fulfilled</a:t>
            </a:r>
          </a:p>
        </p:txBody>
      </p:sp>
      <p:sp>
        <p:nvSpPr>
          <p:cNvPr id="3" name="Content Placeholder 2">
            <a:extLst>
              <a:ext uri="{FF2B5EF4-FFF2-40B4-BE49-F238E27FC236}">
                <a16:creationId xmlns:a16="http://schemas.microsoft.com/office/drawing/2014/main" id="{86E252E7-B375-4F55-933F-35DB2FFF611D}"/>
              </a:ext>
            </a:extLst>
          </p:cNvPr>
          <p:cNvSpPr>
            <a:spLocks noGrp="1"/>
          </p:cNvSpPr>
          <p:nvPr>
            <p:ph idx="1"/>
          </p:nvPr>
        </p:nvSpPr>
        <p:spPr/>
        <p:txBody>
          <a:bodyPr/>
          <a:lstStyle/>
          <a:p>
            <a:r>
              <a:rPr lang="en-US" dirty="0"/>
              <a:t>What plans did Joseph and Mary have in place that they had to be willing to adjust to conform to God’s plan? </a:t>
            </a:r>
          </a:p>
          <a:p>
            <a:r>
              <a:rPr lang="en-US" dirty="0"/>
              <a:t>What fears do you think Joseph initially had, hearing this news about his bride-to-be? </a:t>
            </a:r>
          </a:p>
        </p:txBody>
      </p:sp>
    </p:spTree>
    <p:extLst>
      <p:ext uri="{BB962C8B-B14F-4D97-AF65-F5344CB8AC3E}">
        <p14:creationId xmlns:p14="http://schemas.microsoft.com/office/powerpoint/2010/main" val="36594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02D8-76F9-4674-9F62-4DDEE29F36FF}"/>
              </a:ext>
            </a:extLst>
          </p:cNvPr>
          <p:cNvSpPr>
            <a:spLocks noGrp="1"/>
          </p:cNvSpPr>
          <p:nvPr>
            <p:ph type="title"/>
          </p:nvPr>
        </p:nvSpPr>
        <p:spPr/>
        <p:txBody>
          <a:bodyPr/>
          <a:lstStyle/>
          <a:p>
            <a:r>
              <a:rPr lang="en-US" dirty="0"/>
              <a:t>God’s Promise Fulfilled</a:t>
            </a:r>
          </a:p>
        </p:txBody>
      </p:sp>
      <p:sp>
        <p:nvSpPr>
          <p:cNvPr id="3" name="Content Placeholder 2">
            <a:extLst>
              <a:ext uri="{FF2B5EF4-FFF2-40B4-BE49-F238E27FC236}">
                <a16:creationId xmlns:a16="http://schemas.microsoft.com/office/drawing/2014/main" id="{3A682E8C-3966-443A-AFC7-4D94AD7AB4ED}"/>
              </a:ext>
            </a:extLst>
          </p:cNvPr>
          <p:cNvSpPr>
            <a:spLocks noGrp="1"/>
          </p:cNvSpPr>
          <p:nvPr>
            <p:ph idx="1"/>
          </p:nvPr>
        </p:nvSpPr>
        <p:spPr/>
        <p:txBody>
          <a:bodyPr/>
          <a:lstStyle/>
          <a:p>
            <a:r>
              <a:rPr lang="en-US" dirty="0">
                <a:solidFill>
                  <a:srgbClr val="C00000"/>
                </a:solidFill>
              </a:rPr>
              <a:t>Joseph’s options in their culture</a:t>
            </a:r>
          </a:p>
          <a:p>
            <a:pPr lvl="1"/>
            <a:r>
              <a:rPr lang="en-US" dirty="0">
                <a:solidFill>
                  <a:srgbClr val="C00000"/>
                </a:solidFill>
              </a:rPr>
              <a:t>Marry her and live with rumors and talk</a:t>
            </a:r>
          </a:p>
          <a:p>
            <a:pPr lvl="1"/>
            <a:r>
              <a:rPr lang="en-US" dirty="0">
                <a:solidFill>
                  <a:srgbClr val="C00000"/>
                </a:solidFill>
              </a:rPr>
              <a:t>Make a big deal of the divorce, let people know “It was NOT me”</a:t>
            </a:r>
          </a:p>
          <a:p>
            <a:pPr lvl="1"/>
            <a:r>
              <a:rPr lang="en-US" dirty="0">
                <a:solidFill>
                  <a:srgbClr val="C00000"/>
                </a:solidFill>
              </a:rPr>
              <a:t>Quietly end things without major drama.</a:t>
            </a:r>
          </a:p>
          <a:p>
            <a:r>
              <a:rPr lang="en-US" dirty="0"/>
              <a:t>What positive character qualities did Joseph demonstrate? </a:t>
            </a:r>
          </a:p>
        </p:txBody>
      </p:sp>
    </p:spTree>
    <p:extLst>
      <p:ext uri="{BB962C8B-B14F-4D97-AF65-F5344CB8AC3E}">
        <p14:creationId xmlns:p14="http://schemas.microsoft.com/office/powerpoint/2010/main" val="214556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CACA-525E-43C1-801E-807F41E02D8C}"/>
              </a:ext>
            </a:extLst>
          </p:cNvPr>
          <p:cNvSpPr>
            <a:spLocks noGrp="1"/>
          </p:cNvSpPr>
          <p:nvPr>
            <p:ph type="title"/>
          </p:nvPr>
        </p:nvSpPr>
        <p:spPr/>
        <p:txBody>
          <a:bodyPr/>
          <a:lstStyle/>
          <a:p>
            <a:r>
              <a:rPr lang="en-US" dirty="0"/>
              <a:t>God’s Promise Fulfilled</a:t>
            </a:r>
          </a:p>
        </p:txBody>
      </p:sp>
      <p:sp>
        <p:nvSpPr>
          <p:cNvPr id="3" name="Content Placeholder 2">
            <a:extLst>
              <a:ext uri="{FF2B5EF4-FFF2-40B4-BE49-F238E27FC236}">
                <a16:creationId xmlns:a16="http://schemas.microsoft.com/office/drawing/2014/main" id="{A77A473E-491B-4545-990B-4C11DDFA0637}"/>
              </a:ext>
            </a:extLst>
          </p:cNvPr>
          <p:cNvSpPr>
            <a:spLocks noGrp="1"/>
          </p:cNvSpPr>
          <p:nvPr>
            <p:ph idx="1"/>
          </p:nvPr>
        </p:nvSpPr>
        <p:spPr/>
        <p:txBody>
          <a:bodyPr/>
          <a:lstStyle/>
          <a:p>
            <a:r>
              <a:rPr lang="en-US" dirty="0"/>
              <a:t>Why do you think God chose this sequence of events surrounding the birth of the Messiah?  Why not wait until Mary and Joseph were married – much less embarrassing?</a:t>
            </a:r>
          </a:p>
        </p:txBody>
      </p:sp>
    </p:spTree>
    <p:extLst>
      <p:ext uri="{BB962C8B-B14F-4D97-AF65-F5344CB8AC3E}">
        <p14:creationId xmlns:p14="http://schemas.microsoft.com/office/powerpoint/2010/main" val="303427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D456-A9B4-43A3-8E66-F842527CDF10}"/>
              </a:ext>
            </a:extLst>
          </p:cNvPr>
          <p:cNvSpPr>
            <a:spLocks noGrp="1"/>
          </p:cNvSpPr>
          <p:nvPr>
            <p:ph type="title"/>
          </p:nvPr>
        </p:nvSpPr>
        <p:spPr>
          <a:xfrm>
            <a:off x="838200" y="365125"/>
            <a:ext cx="10770220" cy="1325563"/>
          </a:xfrm>
        </p:spPr>
        <p:txBody>
          <a:bodyPr/>
          <a:lstStyle/>
          <a:p>
            <a:pPr algn="l"/>
            <a:r>
              <a:rPr lang="en-US" dirty="0"/>
              <a:t>Listen for how Joseph demonstrated faith.</a:t>
            </a:r>
          </a:p>
        </p:txBody>
      </p:sp>
      <p:sp>
        <p:nvSpPr>
          <p:cNvPr id="3" name="Content Placeholder 2">
            <a:extLst>
              <a:ext uri="{FF2B5EF4-FFF2-40B4-BE49-F238E27FC236}">
                <a16:creationId xmlns:a16="http://schemas.microsoft.com/office/drawing/2014/main" id="{7C512F1B-DF0F-4795-9269-D6A245E736E9}"/>
              </a:ext>
            </a:extLst>
          </p:cNvPr>
          <p:cNvSpPr>
            <a:spLocks noGrp="1"/>
          </p:cNvSpPr>
          <p:nvPr>
            <p:ph idx="1"/>
          </p:nvPr>
        </p:nvSpPr>
        <p:spPr/>
        <p:txBody>
          <a:bodyPr/>
          <a:lstStyle/>
          <a:p>
            <a:pPr marL="0" indent="0" algn="ctr">
              <a:buNone/>
            </a:pPr>
            <a:r>
              <a:rPr lang="en-US" dirty="0"/>
              <a:t>Matthew 1:20-25 (NIV)  But after he had considered this, an angel of the Lord appeared to him in a dream and said, "Joseph son of David, do not be afraid to take Mary home as your wife, because what is conceived in her is from the Holy Spirit. 21  She will give birth to a son, and you are to give him the name Jesus, </a:t>
            </a:r>
          </a:p>
        </p:txBody>
      </p:sp>
    </p:spTree>
    <p:extLst>
      <p:ext uri="{BB962C8B-B14F-4D97-AF65-F5344CB8AC3E}">
        <p14:creationId xmlns:p14="http://schemas.microsoft.com/office/powerpoint/2010/main" val="313816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D456-A9B4-43A3-8E66-F842527CDF10}"/>
              </a:ext>
            </a:extLst>
          </p:cNvPr>
          <p:cNvSpPr>
            <a:spLocks noGrp="1"/>
          </p:cNvSpPr>
          <p:nvPr>
            <p:ph type="title"/>
          </p:nvPr>
        </p:nvSpPr>
        <p:spPr>
          <a:xfrm>
            <a:off x="838200" y="365125"/>
            <a:ext cx="10770220" cy="1325563"/>
          </a:xfrm>
        </p:spPr>
        <p:txBody>
          <a:bodyPr/>
          <a:lstStyle/>
          <a:p>
            <a:pPr algn="l"/>
            <a:r>
              <a:rPr lang="en-US" dirty="0"/>
              <a:t>Listen for how Joseph demonstrated faith.</a:t>
            </a:r>
          </a:p>
        </p:txBody>
      </p:sp>
      <p:sp>
        <p:nvSpPr>
          <p:cNvPr id="3" name="Content Placeholder 2">
            <a:extLst>
              <a:ext uri="{FF2B5EF4-FFF2-40B4-BE49-F238E27FC236}">
                <a16:creationId xmlns:a16="http://schemas.microsoft.com/office/drawing/2014/main" id="{7C512F1B-DF0F-4795-9269-D6A245E736E9}"/>
              </a:ext>
            </a:extLst>
          </p:cNvPr>
          <p:cNvSpPr>
            <a:spLocks noGrp="1"/>
          </p:cNvSpPr>
          <p:nvPr>
            <p:ph idx="1"/>
          </p:nvPr>
        </p:nvSpPr>
        <p:spPr>
          <a:xfrm>
            <a:off x="1940312" y="1803323"/>
            <a:ext cx="8565995" cy="4351338"/>
          </a:xfrm>
        </p:spPr>
        <p:txBody>
          <a:bodyPr/>
          <a:lstStyle/>
          <a:p>
            <a:pPr marL="0" indent="0" algn="ctr">
              <a:buNone/>
            </a:pPr>
            <a:r>
              <a:rPr lang="en-US" dirty="0"/>
              <a:t>because he will save his people from their sins." 22  All this took place to fulfill what the Lord had said through the prophet: 23  "The virgin will be with child and will give birth to a son, and they will call him Immanuel"--which means, </a:t>
            </a:r>
          </a:p>
        </p:txBody>
      </p:sp>
    </p:spTree>
    <p:extLst>
      <p:ext uri="{BB962C8B-B14F-4D97-AF65-F5344CB8AC3E}">
        <p14:creationId xmlns:p14="http://schemas.microsoft.com/office/powerpoint/2010/main" val="230637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D456-A9B4-43A3-8E66-F842527CDF10}"/>
              </a:ext>
            </a:extLst>
          </p:cNvPr>
          <p:cNvSpPr>
            <a:spLocks noGrp="1"/>
          </p:cNvSpPr>
          <p:nvPr>
            <p:ph type="title"/>
          </p:nvPr>
        </p:nvSpPr>
        <p:spPr>
          <a:xfrm>
            <a:off x="838200" y="365125"/>
            <a:ext cx="10770220" cy="1325563"/>
          </a:xfrm>
        </p:spPr>
        <p:txBody>
          <a:bodyPr/>
          <a:lstStyle/>
          <a:p>
            <a:pPr algn="l"/>
            <a:r>
              <a:rPr lang="en-US" dirty="0"/>
              <a:t>Listen for how Joseph demonstrated faith.</a:t>
            </a:r>
          </a:p>
        </p:txBody>
      </p:sp>
      <p:sp>
        <p:nvSpPr>
          <p:cNvPr id="3" name="Content Placeholder 2">
            <a:extLst>
              <a:ext uri="{FF2B5EF4-FFF2-40B4-BE49-F238E27FC236}">
                <a16:creationId xmlns:a16="http://schemas.microsoft.com/office/drawing/2014/main" id="{7C512F1B-DF0F-4795-9269-D6A245E736E9}"/>
              </a:ext>
            </a:extLst>
          </p:cNvPr>
          <p:cNvSpPr>
            <a:spLocks noGrp="1"/>
          </p:cNvSpPr>
          <p:nvPr>
            <p:ph idx="1"/>
          </p:nvPr>
        </p:nvSpPr>
        <p:spPr>
          <a:xfrm>
            <a:off x="1940312" y="1803323"/>
            <a:ext cx="8565995" cy="4351338"/>
          </a:xfrm>
        </p:spPr>
        <p:txBody>
          <a:bodyPr/>
          <a:lstStyle/>
          <a:p>
            <a:pPr marL="0" indent="0" algn="ctr">
              <a:buNone/>
            </a:pPr>
            <a:r>
              <a:rPr lang="en-US" dirty="0"/>
              <a:t>"God with us." 24  When Joseph woke up, he did what the angel of the Lord had commanded him and took Mary home as his wife. 25  But he had no union with her until she gave birth to a son. And he gave him the name Jesus.</a:t>
            </a:r>
          </a:p>
        </p:txBody>
      </p:sp>
      <p:pic>
        <p:nvPicPr>
          <p:cNvPr id="4" name="Picture 3">
            <a:extLst>
              <a:ext uri="{FF2B5EF4-FFF2-40B4-BE49-F238E27FC236}">
                <a16:creationId xmlns:a16="http://schemas.microsoft.com/office/drawing/2014/main" id="{2C51AFDB-1CE9-4746-9233-33023EA12CB5}"/>
              </a:ext>
            </a:extLst>
          </p:cNvPr>
          <p:cNvPicPr>
            <a:picLocks noChangeAspect="1"/>
          </p:cNvPicPr>
          <p:nvPr/>
        </p:nvPicPr>
        <p:blipFill>
          <a:blip r:embed="rId2"/>
          <a:stretch>
            <a:fillRect/>
          </a:stretch>
        </p:blipFill>
        <p:spPr>
          <a:xfrm>
            <a:off x="4839385" y="5229899"/>
            <a:ext cx="2513229" cy="334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170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DF10-C8FD-4416-84D1-A8CCB6888EB8}"/>
              </a:ext>
            </a:extLst>
          </p:cNvPr>
          <p:cNvSpPr>
            <a:spLocks noGrp="1"/>
          </p:cNvSpPr>
          <p:nvPr>
            <p:ph type="title"/>
          </p:nvPr>
        </p:nvSpPr>
        <p:spPr/>
        <p:txBody>
          <a:bodyPr/>
          <a:lstStyle/>
          <a:p>
            <a:r>
              <a:rPr lang="en-US" dirty="0"/>
              <a:t>Our Faith Grounded in </a:t>
            </a:r>
            <a:r>
              <a:rPr lang="en-US" i="1" dirty="0"/>
              <a:t>God With Us</a:t>
            </a:r>
          </a:p>
        </p:txBody>
      </p:sp>
      <p:sp>
        <p:nvSpPr>
          <p:cNvPr id="3" name="Content Placeholder 2">
            <a:extLst>
              <a:ext uri="{FF2B5EF4-FFF2-40B4-BE49-F238E27FC236}">
                <a16:creationId xmlns:a16="http://schemas.microsoft.com/office/drawing/2014/main" id="{0406BE94-4E5B-4F6D-B74C-2F7A1A9E39DE}"/>
              </a:ext>
            </a:extLst>
          </p:cNvPr>
          <p:cNvSpPr>
            <a:spLocks noGrp="1"/>
          </p:cNvSpPr>
          <p:nvPr>
            <p:ph idx="1"/>
          </p:nvPr>
        </p:nvSpPr>
        <p:spPr/>
        <p:txBody>
          <a:bodyPr/>
          <a:lstStyle/>
          <a:p>
            <a:r>
              <a:rPr lang="en-US" dirty="0"/>
              <a:t>What facts in the angel’s message indicated the child to be born to Mary was extraordinary? </a:t>
            </a:r>
          </a:p>
          <a:p>
            <a:r>
              <a:rPr lang="en-US" dirty="0"/>
              <a:t>What benefits would humankind receive through the birth of this child?</a:t>
            </a:r>
          </a:p>
          <a:p>
            <a:r>
              <a:rPr lang="en-US" dirty="0"/>
              <a:t>How did Joseph respond to his dream?</a:t>
            </a:r>
          </a:p>
          <a:p>
            <a:r>
              <a:rPr lang="en-US" dirty="0"/>
              <a:t>What do these verses teach us about Joseph?</a:t>
            </a:r>
          </a:p>
        </p:txBody>
      </p:sp>
    </p:spTree>
    <p:extLst>
      <p:ext uri="{BB962C8B-B14F-4D97-AF65-F5344CB8AC3E}">
        <p14:creationId xmlns:p14="http://schemas.microsoft.com/office/powerpoint/2010/main" val="7642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BB48D-A305-4ED4-B1D1-F495F3E08083}"/>
              </a:ext>
            </a:extLst>
          </p:cNvPr>
          <p:cNvSpPr>
            <a:spLocks noGrp="1"/>
          </p:cNvSpPr>
          <p:nvPr>
            <p:ph type="title"/>
          </p:nvPr>
        </p:nvSpPr>
        <p:spPr/>
        <p:txBody>
          <a:bodyPr/>
          <a:lstStyle/>
          <a:p>
            <a:r>
              <a:rPr lang="en-US" dirty="0"/>
              <a:t>Our Faith Grounded in </a:t>
            </a:r>
            <a:r>
              <a:rPr lang="en-US" i="1" dirty="0"/>
              <a:t>God With Us</a:t>
            </a:r>
            <a:endParaRPr lang="en-US" dirty="0"/>
          </a:p>
        </p:txBody>
      </p:sp>
      <p:sp>
        <p:nvSpPr>
          <p:cNvPr id="3" name="Content Placeholder 2">
            <a:extLst>
              <a:ext uri="{FF2B5EF4-FFF2-40B4-BE49-F238E27FC236}">
                <a16:creationId xmlns:a16="http://schemas.microsoft.com/office/drawing/2014/main" id="{D8679713-4EED-441B-BA8A-2CA9CF45C05F}"/>
              </a:ext>
            </a:extLst>
          </p:cNvPr>
          <p:cNvSpPr>
            <a:spLocks noGrp="1"/>
          </p:cNvSpPr>
          <p:nvPr>
            <p:ph idx="1"/>
          </p:nvPr>
        </p:nvSpPr>
        <p:spPr/>
        <p:txBody>
          <a:bodyPr/>
          <a:lstStyle/>
          <a:p>
            <a:r>
              <a:rPr lang="en-US" dirty="0"/>
              <a:t>Joseph responded positively to the angel’s declarations … why do we sometimes fear God working through us in unique or unexpected ways?</a:t>
            </a:r>
          </a:p>
          <a:p>
            <a:r>
              <a:rPr lang="en-US" dirty="0"/>
              <a:t>What do we know about the rest of the story that Joseph did </a:t>
            </a:r>
            <a:r>
              <a:rPr lang="en-US" i="1" dirty="0"/>
              <a:t>not</a:t>
            </a:r>
            <a:r>
              <a:rPr lang="en-US" dirty="0"/>
              <a:t> know of the future.</a:t>
            </a:r>
          </a:p>
          <a:p>
            <a:r>
              <a:rPr lang="en-US" dirty="0"/>
              <a:t>How might God’s Christmas plan influence </a:t>
            </a:r>
            <a:r>
              <a:rPr lang="en-US" i="1" dirty="0"/>
              <a:t>your</a:t>
            </a:r>
            <a:r>
              <a:rPr lang="en-US" dirty="0"/>
              <a:t> plans in the days ahead?</a:t>
            </a:r>
          </a:p>
        </p:txBody>
      </p:sp>
    </p:spTree>
    <p:extLst>
      <p:ext uri="{BB962C8B-B14F-4D97-AF65-F5344CB8AC3E}">
        <p14:creationId xmlns:p14="http://schemas.microsoft.com/office/powerpoint/2010/main" val="39834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FBE6-356B-4765-B9C3-AB6332F4A0D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5299B15-D3F4-4DAF-900C-305894B93142}"/>
              </a:ext>
            </a:extLst>
          </p:cNvPr>
          <p:cNvSpPr>
            <a:spLocks noGrp="1"/>
          </p:cNvSpPr>
          <p:nvPr>
            <p:ph idx="1"/>
          </p:nvPr>
        </p:nvSpPr>
        <p:spPr>
          <a:xfrm>
            <a:off x="838200" y="2464419"/>
            <a:ext cx="10515600" cy="3712543"/>
          </a:xfrm>
        </p:spPr>
        <p:txBody>
          <a:bodyPr/>
          <a:lstStyle/>
          <a:p>
            <a:r>
              <a:rPr lang="en-US" dirty="0"/>
              <a:t>Sing to Him. </a:t>
            </a:r>
          </a:p>
          <a:p>
            <a:pPr lvl="1"/>
            <a:r>
              <a:rPr lang="en-US" dirty="0"/>
              <a:t>Look up the lyrics to “O Come, O Come Emmanuel.” </a:t>
            </a:r>
          </a:p>
          <a:p>
            <a:pPr lvl="1"/>
            <a:r>
              <a:rPr lang="en-US" dirty="0"/>
              <a:t>As you listen to the song, consider how Jesus’ presence makes all the difference.</a:t>
            </a:r>
          </a:p>
          <a:p>
            <a:endParaRPr lang="en-US" dirty="0"/>
          </a:p>
        </p:txBody>
      </p:sp>
    </p:spTree>
    <p:extLst>
      <p:ext uri="{BB962C8B-B14F-4D97-AF65-F5344CB8AC3E}">
        <p14:creationId xmlns:p14="http://schemas.microsoft.com/office/powerpoint/2010/main" val="403310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FBE6-356B-4765-B9C3-AB6332F4A0D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5299B15-D3F4-4DAF-900C-305894B93142}"/>
              </a:ext>
            </a:extLst>
          </p:cNvPr>
          <p:cNvSpPr>
            <a:spLocks noGrp="1"/>
          </p:cNvSpPr>
          <p:nvPr>
            <p:ph idx="1"/>
          </p:nvPr>
        </p:nvSpPr>
        <p:spPr>
          <a:xfrm>
            <a:off x="838200" y="2174487"/>
            <a:ext cx="10515600" cy="4002475"/>
          </a:xfrm>
        </p:spPr>
        <p:txBody>
          <a:bodyPr/>
          <a:lstStyle/>
          <a:p>
            <a:r>
              <a:rPr lang="en-US" dirty="0"/>
              <a:t>Sit with Him. </a:t>
            </a:r>
          </a:p>
          <a:p>
            <a:pPr lvl="1"/>
            <a:r>
              <a:rPr lang="en-US" dirty="0"/>
              <a:t>Set aside time each day this week to enjoy God’s presence. </a:t>
            </a:r>
          </a:p>
          <a:p>
            <a:pPr lvl="1"/>
            <a:r>
              <a:rPr lang="en-US" dirty="0"/>
              <a:t>Turn off your phone and find a quiet spot to contemplate the depths of God’s love for you.</a:t>
            </a:r>
          </a:p>
          <a:p>
            <a:endParaRPr lang="en-US" dirty="0"/>
          </a:p>
        </p:txBody>
      </p:sp>
    </p:spTree>
    <p:extLst>
      <p:ext uri="{BB962C8B-B14F-4D97-AF65-F5344CB8AC3E}">
        <p14:creationId xmlns:p14="http://schemas.microsoft.com/office/powerpoint/2010/main" val="87503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A30D8-C516-4857-A007-523B126B6D59}"/>
              </a:ext>
            </a:extLst>
          </p:cNvPr>
          <p:cNvSpPr>
            <a:spLocks noGrp="1"/>
          </p:cNvSpPr>
          <p:nvPr>
            <p:ph type="title"/>
          </p:nvPr>
        </p:nvSpPr>
        <p:spPr/>
        <p:txBody>
          <a:bodyPr/>
          <a:lstStyle/>
          <a:p>
            <a:r>
              <a:rPr lang="en-US" dirty="0"/>
              <a:t>Video Introduction</a:t>
            </a:r>
          </a:p>
        </p:txBody>
      </p:sp>
      <p:pic>
        <p:nvPicPr>
          <p:cNvPr id="6" name="Picture 5" descr="A picture containing text&#10;&#10;Description automatically generated">
            <a:hlinkClick r:id="rId2"/>
            <a:extLst>
              <a:ext uri="{FF2B5EF4-FFF2-40B4-BE49-F238E27FC236}">
                <a16:creationId xmlns:a16="http://schemas.microsoft.com/office/drawing/2014/main" id="{9ED9A684-8299-4E73-B1F1-60ED8FA1C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744" y="1148320"/>
            <a:ext cx="7082512" cy="4846367"/>
          </a:xfrm>
          <a:prstGeom prst="rect">
            <a:avLst/>
          </a:prstGeom>
        </p:spPr>
      </p:pic>
      <p:sp>
        <p:nvSpPr>
          <p:cNvPr id="7" name="TextBox 6">
            <a:extLst>
              <a:ext uri="{FF2B5EF4-FFF2-40B4-BE49-F238E27FC236}">
                <a16:creationId xmlns:a16="http://schemas.microsoft.com/office/drawing/2014/main" id="{2054C029-5CBD-49E7-9E0B-17905AE5E9D9}"/>
              </a:ext>
            </a:extLst>
          </p:cNvPr>
          <p:cNvSpPr txBox="1"/>
          <p:nvPr/>
        </p:nvSpPr>
        <p:spPr>
          <a:xfrm>
            <a:off x="4381995" y="5747657"/>
            <a:ext cx="3063834"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169088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FBE6-356B-4765-B9C3-AB6332F4A0D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5299B15-D3F4-4DAF-900C-305894B93142}"/>
              </a:ext>
            </a:extLst>
          </p:cNvPr>
          <p:cNvSpPr>
            <a:spLocks noGrp="1"/>
          </p:cNvSpPr>
          <p:nvPr>
            <p:ph idx="1"/>
          </p:nvPr>
        </p:nvSpPr>
        <p:spPr/>
        <p:txBody>
          <a:bodyPr>
            <a:normAutofit/>
          </a:bodyPr>
          <a:lstStyle/>
          <a:p>
            <a:r>
              <a:rPr lang="en-US" dirty="0"/>
              <a:t>Share about Him. </a:t>
            </a:r>
          </a:p>
          <a:p>
            <a:pPr lvl="1"/>
            <a:r>
              <a:rPr lang="en-US" dirty="0"/>
              <a:t>The virgin birth seems impossible and unbelievable to many people today. </a:t>
            </a:r>
          </a:p>
          <a:p>
            <a:pPr lvl="1"/>
            <a:r>
              <a:rPr lang="en-US" dirty="0"/>
              <a:t>Look for opportunities to discuss the wonder of the virgin birth with others who might not know Christ.</a:t>
            </a:r>
          </a:p>
          <a:p>
            <a:pPr lvl="1"/>
            <a:r>
              <a:rPr lang="en-US" dirty="0"/>
              <a:t>Emphasize that this points to the unbelievably wonderful truth of our reconciliation with God, which is impossible without Christ. </a:t>
            </a:r>
          </a:p>
          <a:p>
            <a:endParaRPr lang="en-US" dirty="0"/>
          </a:p>
        </p:txBody>
      </p:sp>
    </p:spTree>
    <p:extLst>
      <p:ext uri="{BB962C8B-B14F-4D97-AF65-F5344CB8AC3E}">
        <p14:creationId xmlns:p14="http://schemas.microsoft.com/office/powerpoint/2010/main" val="385920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F41C-D1B4-4C14-8384-AD3544755EA1}"/>
              </a:ext>
            </a:extLst>
          </p:cNvPr>
          <p:cNvSpPr>
            <a:spLocks noGrp="1"/>
          </p:cNvSpPr>
          <p:nvPr>
            <p:ph type="title"/>
          </p:nvPr>
        </p:nvSpPr>
        <p:spPr/>
        <p:txBody>
          <a:bodyPr/>
          <a:lstStyle/>
          <a:p>
            <a:r>
              <a:rPr lang="en-US" dirty="0"/>
              <a:t>Family Activities</a:t>
            </a:r>
          </a:p>
        </p:txBody>
      </p:sp>
      <p:pic>
        <p:nvPicPr>
          <p:cNvPr id="5" name="Picture 4" descr="A picture containing diagram&#10;&#10;Description automatically generated">
            <a:extLst>
              <a:ext uri="{FF2B5EF4-FFF2-40B4-BE49-F238E27FC236}">
                <a16:creationId xmlns:a16="http://schemas.microsoft.com/office/drawing/2014/main" id="{51BDED1B-7446-419E-8409-43F43E6080CD}"/>
              </a:ext>
            </a:extLst>
          </p:cNvPr>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99604" y="1852699"/>
            <a:ext cx="3548288" cy="3555642"/>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7" name="Picture 6" descr="A picture containing vector graphics&#10;&#10;Description automatically generated">
            <a:extLst>
              <a:ext uri="{FF2B5EF4-FFF2-40B4-BE49-F238E27FC236}">
                <a16:creationId xmlns:a16="http://schemas.microsoft.com/office/drawing/2014/main" id="{3440009B-FF2C-436B-B750-30BF03FBC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996" y="2265481"/>
            <a:ext cx="2014654" cy="3142860"/>
          </a:xfrm>
          <a:prstGeom prst="rect">
            <a:avLst/>
          </a:prstGeom>
        </p:spPr>
      </p:pic>
      <p:sp>
        <p:nvSpPr>
          <p:cNvPr id="8" name="Speech Bubble: Rectangle with Corners Rounded 7">
            <a:extLst>
              <a:ext uri="{FF2B5EF4-FFF2-40B4-BE49-F238E27FC236}">
                <a16:creationId xmlns:a16="http://schemas.microsoft.com/office/drawing/2014/main" id="{2E7C0DEB-3758-4CD1-9927-F3ED03279429}"/>
              </a:ext>
            </a:extLst>
          </p:cNvPr>
          <p:cNvSpPr/>
          <p:nvPr/>
        </p:nvSpPr>
        <p:spPr>
          <a:xfrm>
            <a:off x="4192859" y="1690688"/>
            <a:ext cx="3969834" cy="3104336"/>
          </a:xfrm>
          <a:prstGeom prst="wedgeRoundRectCallout">
            <a:avLst>
              <a:gd name="adj1" fmla="val 69362"/>
              <a:gd name="adj2" fmla="val 287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Pshaw!  Someone stole the clues … and the numbers didn’t print in the squares.  Well, you do have the words.  Ignore the book report assignment for my sister.  Concentrate on this.  The words tell the story.  There’s help and more cool stuff at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https://tinyurl.com/pyf2jvfc</a:t>
            </a:r>
            <a:endParaRPr lang="en-US" dirty="0">
              <a:latin typeface="Comic Sans MS" panose="030F0702030302020204" pitchFamily="66" charset="0"/>
            </a:endParaRPr>
          </a:p>
        </p:txBody>
      </p:sp>
      <p:pic>
        <p:nvPicPr>
          <p:cNvPr id="10" name="Picture 9">
            <a:extLst>
              <a:ext uri="{FF2B5EF4-FFF2-40B4-BE49-F238E27FC236}">
                <a16:creationId xmlns:a16="http://schemas.microsoft.com/office/drawing/2014/main" id="{AA37C32B-B229-4030-8C72-AB258085A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7720" y="2588167"/>
            <a:ext cx="764676" cy="1309377"/>
          </a:xfrm>
          <a:prstGeom prst="rect">
            <a:avLst/>
          </a:prstGeom>
        </p:spPr>
      </p:pic>
      <p:sp>
        <p:nvSpPr>
          <p:cNvPr id="11" name="TextBox 10">
            <a:extLst>
              <a:ext uri="{FF2B5EF4-FFF2-40B4-BE49-F238E27FC236}">
                <a16:creationId xmlns:a16="http://schemas.microsoft.com/office/drawing/2014/main" id="{640B5FBD-A9A8-4800-A25C-F97A014FD39D}"/>
              </a:ext>
            </a:extLst>
          </p:cNvPr>
          <p:cNvSpPr txBox="1"/>
          <p:nvPr/>
        </p:nvSpPr>
        <p:spPr>
          <a:xfrm>
            <a:off x="10450552" y="2106474"/>
            <a:ext cx="1295401" cy="369332"/>
          </a:xfrm>
          <a:prstGeom prst="rect">
            <a:avLst/>
          </a:prstGeom>
          <a:noFill/>
        </p:spPr>
        <p:txBody>
          <a:bodyPr wrap="square" rtlCol="0">
            <a:spAutoFit/>
          </a:bodyPr>
          <a:lstStyle/>
          <a:p>
            <a:r>
              <a:rPr lang="en-US" dirty="0"/>
              <a:t>Humph!</a:t>
            </a:r>
          </a:p>
        </p:txBody>
      </p:sp>
    </p:spTree>
    <p:extLst>
      <p:ext uri="{BB962C8B-B14F-4D97-AF65-F5344CB8AC3E}">
        <p14:creationId xmlns:p14="http://schemas.microsoft.com/office/powerpoint/2010/main" val="2189510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 With Us</a:t>
            </a:r>
          </a:p>
        </p:txBody>
      </p:sp>
      <p:sp>
        <p:nvSpPr>
          <p:cNvPr id="3" name="Subtitle 2"/>
          <p:cNvSpPr>
            <a:spLocks noGrp="1"/>
          </p:cNvSpPr>
          <p:nvPr>
            <p:ph type="subTitle" idx="1"/>
          </p:nvPr>
        </p:nvSpPr>
        <p:spPr>
          <a:xfrm>
            <a:off x="1524000" y="4108862"/>
            <a:ext cx="9144000" cy="1148938"/>
          </a:xfrm>
        </p:spPr>
        <p:txBody>
          <a:bodyPr/>
          <a:lstStyle/>
          <a:p>
            <a:r>
              <a:rPr lang="en-US" dirty="0"/>
              <a:t>December 5</a:t>
            </a:r>
          </a:p>
        </p:txBody>
      </p:sp>
    </p:spTree>
    <p:extLst>
      <p:ext uri="{BB962C8B-B14F-4D97-AF65-F5344CB8AC3E}">
        <p14:creationId xmlns:p14="http://schemas.microsoft.com/office/powerpoint/2010/main" val="258536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F6AF8C-61BF-46A6-BFFE-81AB03CC764F}"/>
              </a:ext>
            </a:extLst>
          </p:cNvPr>
          <p:cNvSpPr>
            <a:spLocks noGrp="1"/>
          </p:cNvSpPr>
          <p:nvPr>
            <p:ph type="title"/>
          </p:nvPr>
        </p:nvSpPr>
        <p:spPr/>
        <p:txBody>
          <a:bodyPr/>
          <a:lstStyle/>
          <a:p>
            <a:r>
              <a:rPr lang="en-US" dirty="0"/>
              <a:t>It was special …</a:t>
            </a:r>
          </a:p>
        </p:txBody>
      </p:sp>
      <p:sp>
        <p:nvSpPr>
          <p:cNvPr id="5" name="Content Placeholder 4">
            <a:extLst>
              <a:ext uri="{FF2B5EF4-FFF2-40B4-BE49-F238E27FC236}">
                <a16:creationId xmlns:a16="http://schemas.microsoft.com/office/drawing/2014/main" id="{0477CD5A-2BF6-445B-ABBE-C04235FB9871}"/>
              </a:ext>
            </a:extLst>
          </p:cNvPr>
          <p:cNvSpPr>
            <a:spLocks noGrp="1"/>
          </p:cNvSpPr>
          <p:nvPr>
            <p:ph idx="1"/>
          </p:nvPr>
        </p:nvSpPr>
        <p:spPr/>
        <p:txBody>
          <a:bodyPr>
            <a:normAutofit fontScale="92500" lnSpcReduction="10000"/>
          </a:bodyPr>
          <a:lstStyle/>
          <a:p>
            <a:r>
              <a:rPr lang="en-US" dirty="0"/>
              <a:t>When has someone’s presence been the ultimate present for you?</a:t>
            </a:r>
          </a:p>
          <a:p>
            <a:endParaRPr lang="en-US" dirty="0"/>
          </a:p>
          <a:p>
            <a:r>
              <a:rPr lang="en-US" dirty="0">
                <a:solidFill>
                  <a:srgbClr val="C00000"/>
                </a:solidFill>
              </a:rPr>
              <a:t>We enjoy and appreciate the presence of someone meaningful in our lives.</a:t>
            </a:r>
          </a:p>
          <a:p>
            <a:pPr lvl="1"/>
            <a:r>
              <a:rPr lang="en-US" dirty="0">
                <a:solidFill>
                  <a:srgbClr val="C00000"/>
                </a:solidFill>
              </a:rPr>
              <a:t>Today we study the very presence of the Son of God coming to earth as a human.</a:t>
            </a:r>
          </a:p>
          <a:p>
            <a:pPr lvl="1"/>
            <a:r>
              <a:rPr lang="en-US" dirty="0">
                <a:solidFill>
                  <a:srgbClr val="C00000"/>
                </a:solidFill>
              </a:rPr>
              <a:t>Jesus is Immanuel—God with us</a:t>
            </a:r>
          </a:p>
          <a:p>
            <a:pPr marL="457200" lvl="1" indent="0">
              <a:buNone/>
            </a:pPr>
            <a:r>
              <a:rPr lang="en-US" dirty="0">
                <a:solidFill>
                  <a:srgbClr val="C00000"/>
                </a:solidFill>
              </a:rPr>
              <a:t> </a:t>
            </a:r>
          </a:p>
        </p:txBody>
      </p:sp>
      <p:grpSp>
        <p:nvGrpSpPr>
          <p:cNvPr id="15" name="Group 14">
            <a:extLst>
              <a:ext uri="{FF2B5EF4-FFF2-40B4-BE49-F238E27FC236}">
                <a16:creationId xmlns:a16="http://schemas.microsoft.com/office/drawing/2014/main" id="{CF53F669-748D-4AC6-B411-0730B67A06D0}"/>
              </a:ext>
            </a:extLst>
          </p:cNvPr>
          <p:cNvGrpSpPr/>
          <p:nvPr/>
        </p:nvGrpSpPr>
        <p:grpSpPr>
          <a:xfrm>
            <a:off x="1429523" y="2741049"/>
            <a:ext cx="9401268" cy="3180952"/>
            <a:chOff x="1429523" y="2741049"/>
            <a:chExt cx="9401268" cy="3180952"/>
          </a:xfrm>
        </p:grpSpPr>
        <p:grpSp>
          <p:nvGrpSpPr>
            <p:cNvPr id="14" name="Group 13">
              <a:extLst>
                <a:ext uri="{FF2B5EF4-FFF2-40B4-BE49-F238E27FC236}">
                  <a16:creationId xmlns:a16="http://schemas.microsoft.com/office/drawing/2014/main" id="{2967C696-E6D6-4D6B-8CB9-517F668656B6}"/>
                </a:ext>
              </a:extLst>
            </p:cNvPr>
            <p:cNvGrpSpPr/>
            <p:nvPr/>
          </p:nvGrpSpPr>
          <p:grpSpPr>
            <a:xfrm>
              <a:off x="1429523" y="2741049"/>
              <a:ext cx="5856953" cy="3180952"/>
              <a:chOff x="1429523" y="2741049"/>
              <a:chExt cx="5856953" cy="3180952"/>
            </a:xfrm>
          </p:grpSpPr>
          <p:pic>
            <p:nvPicPr>
              <p:cNvPr id="7" name="Picture 6">
                <a:extLst>
                  <a:ext uri="{FF2B5EF4-FFF2-40B4-BE49-F238E27FC236}">
                    <a16:creationId xmlns:a16="http://schemas.microsoft.com/office/drawing/2014/main" id="{A3CDE2B5-9A13-447B-8792-7BB05E33C13F}"/>
                  </a:ext>
                </a:extLst>
              </p:cNvPr>
              <p:cNvPicPr>
                <a:picLocks noChangeAspect="1"/>
              </p:cNvPicPr>
              <p:nvPr/>
            </p:nvPicPr>
            <p:blipFill>
              <a:blip r:embed="rId2"/>
              <a:stretch>
                <a:fillRect/>
              </a:stretch>
            </p:blipFill>
            <p:spPr>
              <a:xfrm>
                <a:off x="4905524" y="2741049"/>
                <a:ext cx="2380952" cy="3180952"/>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61BF85A-163B-43E6-AC1F-46A9049C04B2}"/>
                  </a:ext>
                </a:extLst>
              </p:cNvPr>
              <p:cNvPicPr>
                <a:picLocks noChangeAspect="1"/>
              </p:cNvPicPr>
              <p:nvPr/>
            </p:nvPicPr>
            <p:blipFill>
              <a:blip r:embed="rId3"/>
              <a:stretch>
                <a:fillRect/>
              </a:stretch>
            </p:blipFill>
            <p:spPr>
              <a:xfrm rot="21117259">
                <a:off x="1429523" y="3309787"/>
                <a:ext cx="2884681" cy="2043476"/>
              </a:xfrm>
              <a:prstGeom prst="rect">
                <a:avLst/>
              </a:prstGeom>
              <a:ln>
                <a:noFill/>
              </a:ln>
              <a:effectLst>
                <a:outerShdw blurRad="292100" dist="139700" dir="2700000" algn="tl" rotWithShape="0">
                  <a:srgbClr val="333333">
                    <a:alpha val="65000"/>
                  </a:srgbClr>
                </a:outerShdw>
              </a:effectLst>
            </p:spPr>
          </p:pic>
        </p:grpSp>
        <p:pic>
          <p:nvPicPr>
            <p:cNvPr id="1026" name="Picture 2" descr="No description available.">
              <a:extLst>
                <a:ext uri="{FF2B5EF4-FFF2-40B4-BE49-F238E27FC236}">
                  <a16:creationId xmlns:a16="http://schemas.microsoft.com/office/drawing/2014/main" id="{537B50BA-DA3C-40A2-A946-F665ED2FED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06808" flipH="1">
              <a:off x="8122738" y="3125742"/>
              <a:ext cx="2708053" cy="2653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9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61DD-D626-48ED-AB42-AC28554BEABF}"/>
              </a:ext>
            </a:extLst>
          </p:cNvPr>
          <p:cNvSpPr>
            <a:spLocks noGrp="1"/>
          </p:cNvSpPr>
          <p:nvPr>
            <p:ph type="title"/>
          </p:nvPr>
        </p:nvSpPr>
        <p:spPr/>
        <p:txBody>
          <a:bodyPr/>
          <a:lstStyle/>
          <a:p>
            <a:pPr algn="l"/>
            <a:r>
              <a:rPr lang="en-US" dirty="0"/>
              <a:t>Listen for a prediction.</a:t>
            </a:r>
          </a:p>
        </p:txBody>
      </p:sp>
      <p:sp>
        <p:nvSpPr>
          <p:cNvPr id="3" name="Content Placeholder 2">
            <a:extLst>
              <a:ext uri="{FF2B5EF4-FFF2-40B4-BE49-F238E27FC236}">
                <a16:creationId xmlns:a16="http://schemas.microsoft.com/office/drawing/2014/main" id="{CADC9B33-A3F9-41C2-8B2E-AD403B2511E4}"/>
              </a:ext>
            </a:extLst>
          </p:cNvPr>
          <p:cNvSpPr>
            <a:spLocks noGrp="1"/>
          </p:cNvSpPr>
          <p:nvPr>
            <p:ph idx="1"/>
          </p:nvPr>
        </p:nvSpPr>
        <p:spPr>
          <a:xfrm>
            <a:off x="1437672" y="1837199"/>
            <a:ext cx="9316656" cy="4351338"/>
          </a:xfrm>
        </p:spPr>
        <p:txBody>
          <a:bodyPr/>
          <a:lstStyle/>
          <a:p>
            <a:pPr marL="0" indent="0" algn="ctr">
              <a:buNone/>
            </a:pPr>
            <a:r>
              <a:rPr lang="en-US" dirty="0"/>
              <a:t>Isaiah 7:10-14 (NIV)  Again the LORD spoke to Ahaz, 11  "Ask the LORD your God for a sign, whether in the deepest depths or in the highest heights." 12  But Ahaz said, "I will not ask; I will not put the LORD to the test." 13  Then Isaiah said, </a:t>
            </a:r>
          </a:p>
        </p:txBody>
      </p:sp>
    </p:spTree>
    <p:extLst>
      <p:ext uri="{BB962C8B-B14F-4D97-AF65-F5344CB8AC3E}">
        <p14:creationId xmlns:p14="http://schemas.microsoft.com/office/powerpoint/2010/main" val="39094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61DD-D626-48ED-AB42-AC28554BEABF}"/>
              </a:ext>
            </a:extLst>
          </p:cNvPr>
          <p:cNvSpPr>
            <a:spLocks noGrp="1"/>
          </p:cNvSpPr>
          <p:nvPr>
            <p:ph type="title"/>
          </p:nvPr>
        </p:nvSpPr>
        <p:spPr/>
        <p:txBody>
          <a:bodyPr/>
          <a:lstStyle/>
          <a:p>
            <a:pPr algn="l"/>
            <a:r>
              <a:rPr lang="en-US" dirty="0"/>
              <a:t>Listen for a prediction.</a:t>
            </a:r>
          </a:p>
        </p:txBody>
      </p:sp>
      <p:sp>
        <p:nvSpPr>
          <p:cNvPr id="3" name="Content Placeholder 2">
            <a:extLst>
              <a:ext uri="{FF2B5EF4-FFF2-40B4-BE49-F238E27FC236}">
                <a16:creationId xmlns:a16="http://schemas.microsoft.com/office/drawing/2014/main" id="{CADC9B33-A3F9-41C2-8B2E-AD403B2511E4}"/>
              </a:ext>
            </a:extLst>
          </p:cNvPr>
          <p:cNvSpPr>
            <a:spLocks noGrp="1"/>
          </p:cNvSpPr>
          <p:nvPr>
            <p:ph idx="1"/>
          </p:nvPr>
        </p:nvSpPr>
        <p:spPr>
          <a:xfrm>
            <a:off x="1437672" y="1837199"/>
            <a:ext cx="9316656" cy="4351338"/>
          </a:xfrm>
        </p:spPr>
        <p:txBody>
          <a:bodyPr/>
          <a:lstStyle/>
          <a:p>
            <a:pPr marL="0" indent="0" algn="ctr">
              <a:buNone/>
            </a:pPr>
            <a:r>
              <a:rPr lang="en-US" dirty="0"/>
              <a:t>"Hear now, you house of David! Is it not enough to try the patience of men? Will you try the patience of my God also? 14  Therefore the Lord himself will give you a sign: The virgin will be with child and will give birth to a son, and will call him Immanuel.</a:t>
            </a:r>
          </a:p>
        </p:txBody>
      </p:sp>
      <p:pic>
        <p:nvPicPr>
          <p:cNvPr id="5" name="Picture 4">
            <a:extLst>
              <a:ext uri="{FF2B5EF4-FFF2-40B4-BE49-F238E27FC236}">
                <a16:creationId xmlns:a16="http://schemas.microsoft.com/office/drawing/2014/main" id="{2832565F-E673-4C39-9B21-54F32C99334F}"/>
              </a:ext>
            </a:extLst>
          </p:cNvPr>
          <p:cNvPicPr>
            <a:picLocks noChangeAspect="1"/>
          </p:cNvPicPr>
          <p:nvPr/>
        </p:nvPicPr>
        <p:blipFill>
          <a:blip r:embed="rId2"/>
          <a:stretch>
            <a:fillRect/>
          </a:stretch>
        </p:blipFill>
        <p:spPr>
          <a:xfrm>
            <a:off x="4467434" y="5430643"/>
            <a:ext cx="2513229" cy="334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130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B15E-1D5A-4BF0-8AA8-51A98CA2FAF0}"/>
              </a:ext>
            </a:extLst>
          </p:cNvPr>
          <p:cNvSpPr>
            <a:spLocks noGrp="1"/>
          </p:cNvSpPr>
          <p:nvPr>
            <p:ph type="title"/>
          </p:nvPr>
        </p:nvSpPr>
        <p:spPr/>
        <p:txBody>
          <a:bodyPr/>
          <a:lstStyle/>
          <a:p>
            <a:r>
              <a:rPr lang="en-US" dirty="0"/>
              <a:t>Virgin Birth Foretold</a:t>
            </a:r>
          </a:p>
        </p:txBody>
      </p:sp>
      <p:sp>
        <p:nvSpPr>
          <p:cNvPr id="3" name="Content Placeholder 2">
            <a:extLst>
              <a:ext uri="{FF2B5EF4-FFF2-40B4-BE49-F238E27FC236}">
                <a16:creationId xmlns:a16="http://schemas.microsoft.com/office/drawing/2014/main" id="{D67A1A6B-C973-4D55-B47C-A8744C6183FD}"/>
              </a:ext>
            </a:extLst>
          </p:cNvPr>
          <p:cNvSpPr>
            <a:spLocks noGrp="1"/>
          </p:cNvSpPr>
          <p:nvPr>
            <p:ph idx="1"/>
          </p:nvPr>
        </p:nvSpPr>
        <p:spPr>
          <a:xfrm>
            <a:off x="838200" y="1825625"/>
            <a:ext cx="10515600" cy="4586326"/>
          </a:xfrm>
        </p:spPr>
        <p:txBody>
          <a:bodyPr>
            <a:normAutofit/>
          </a:bodyPr>
          <a:lstStyle/>
          <a:p>
            <a:r>
              <a:rPr lang="en-US" dirty="0"/>
              <a:t>King Ahaz was facing an invasion.  What did God invite Ahaz to do in order to be reassured? </a:t>
            </a:r>
          </a:p>
          <a:p>
            <a:r>
              <a:rPr lang="en-US" dirty="0"/>
              <a:t>How did Ahaz respond to the invitation to ask God for a sign? </a:t>
            </a:r>
          </a:p>
          <a:p>
            <a:r>
              <a:rPr lang="en-US" dirty="0"/>
              <a:t>Why do you think Ahaz might not want to have a sign from God?</a:t>
            </a:r>
          </a:p>
          <a:p>
            <a:r>
              <a:rPr lang="en-US" dirty="0"/>
              <a:t>What sign was promised by God, even though Ahaz had not asked? </a:t>
            </a:r>
          </a:p>
        </p:txBody>
      </p:sp>
    </p:spTree>
    <p:extLst>
      <p:ext uri="{BB962C8B-B14F-4D97-AF65-F5344CB8AC3E}">
        <p14:creationId xmlns:p14="http://schemas.microsoft.com/office/powerpoint/2010/main" val="395138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4C27-37AD-4601-8175-98D6134A4792}"/>
              </a:ext>
            </a:extLst>
          </p:cNvPr>
          <p:cNvSpPr>
            <a:spLocks noGrp="1"/>
          </p:cNvSpPr>
          <p:nvPr>
            <p:ph type="title"/>
          </p:nvPr>
        </p:nvSpPr>
        <p:spPr/>
        <p:txBody>
          <a:bodyPr/>
          <a:lstStyle/>
          <a:p>
            <a:r>
              <a:rPr lang="en-US" dirty="0"/>
              <a:t>Virgin Birth Foretold</a:t>
            </a:r>
          </a:p>
        </p:txBody>
      </p:sp>
      <p:sp>
        <p:nvSpPr>
          <p:cNvPr id="3" name="Content Placeholder 2">
            <a:extLst>
              <a:ext uri="{FF2B5EF4-FFF2-40B4-BE49-F238E27FC236}">
                <a16:creationId xmlns:a16="http://schemas.microsoft.com/office/drawing/2014/main" id="{A922C7F0-7119-403A-B9A5-1187227573CC}"/>
              </a:ext>
            </a:extLst>
          </p:cNvPr>
          <p:cNvSpPr>
            <a:spLocks noGrp="1"/>
          </p:cNvSpPr>
          <p:nvPr>
            <p:ph idx="1"/>
          </p:nvPr>
        </p:nvSpPr>
        <p:spPr/>
        <p:txBody>
          <a:bodyPr/>
          <a:lstStyle/>
          <a:p>
            <a:r>
              <a:rPr lang="en-US" dirty="0"/>
              <a:t>What do you think was the intent of the sign?</a:t>
            </a:r>
          </a:p>
          <a:p>
            <a:r>
              <a:rPr lang="en-US" dirty="0"/>
              <a:t>What is the meaning and message behind calling the child Immanuel?</a:t>
            </a:r>
          </a:p>
          <a:p>
            <a:r>
              <a:rPr lang="en-US" i="1" dirty="0">
                <a:solidFill>
                  <a:srgbClr val="C00000"/>
                </a:solidFill>
              </a:rPr>
              <a:t>Immanuel</a:t>
            </a:r>
            <a:r>
              <a:rPr lang="en-US" dirty="0">
                <a:solidFill>
                  <a:srgbClr val="C00000"/>
                </a:solidFill>
              </a:rPr>
              <a:t> impacts you personally</a:t>
            </a:r>
          </a:p>
          <a:p>
            <a:pPr lvl="1"/>
            <a:r>
              <a:rPr lang="en-US" dirty="0">
                <a:solidFill>
                  <a:srgbClr val="C00000"/>
                </a:solidFill>
              </a:rPr>
              <a:t>Matt. 1 declares Jesus </a:t>
            </a:r>
            <a:r>
              <a:rPr lang="en-US" i="1" dirty="0">
                <a:solidFill>
                  <a:srgbClr val="C00000"/>
                </a:solidFill>
              </a:rPr>
              <a:t>also</a:t>
            </a:r>
            <a:r>
              <a:rPr lang="en-US" dirty="0">
                <a:solidFill>
                  <a:srgbClr val="C00000"/>
                </a:solidFill>
              </a:rPr>
              <a:t> fulfilled the promise</a:t>
            </a:r>
          </a:p>
          <a:p>
            <a:pPr lvl="1"/>
            <a:r>
              <a:rPr lang="en-US" dirty="0">
                <a:solidFill>
                  <a:srgbClr val="C00000"/>
                </a:solidFill>
              </a:rPr>
              <a:t>Son of God entered time and space – rescued us from the curse of sin</a:t>
            </a:r>
          </a:p>
          <a:p>
            <a:pPr lvl="1"/>
            <a:r>
              <a:rPr lang="en-US" dirty="0">
                <a:solidFill>
                  <a:srgbClr val="C00000"/>
                </a:solidFill>
              </a:rPr>
              <a:t>Holy Spirit of God present in our lives </a:t>
            </a:r>
          </a:p>
          <a:p>
            <a:endParaRPr lang="en-US" dirty="0"/>
          </a:p>
        </p:txBody>
      </p:sp>
    </p:spTree>
    <p:extLst>
      <p:ext uri="{BB962C8B-B14F-4D97-AF65-F5344CB8AC3E}">
        <p14:creationId xmlns:p14="http://schemas.microsoft.com/office/powerpoint/2010/main" val="38822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C859-281D-46E4-BF20-1228E0AA708F}"/>
              </a:ext>
            </a:extLst>
          </p:cNvPr>
          <p:cNvSpPr>
            <a:spLocks noGrp="1"/>
          </p:cNvSpPr>
          <p:nvPr>
            <p:ph type="title"/>
          </p:nvPr>
        </p:nvSpPr>
        <p:spPr/>
        <p:txBody>
          <a:bodyPr/>
          <a:lstStyle/>
          <a:p>
            <a:r>
              <a:rPr lang="en-US" dirty="0"/>
              <a:t>Virgin Birth Foretold</a:t>
            </a:r>
          </a:p>
        </p:txBody>
      </p:sp>
      <p:sp>
        <p:nvSpPr>
          <p:cNvPr id="3" name="Content Placeholder 2">
            <a:extLst>
              <a:ext uri="{FF2B5EF4-FFF2-40B4-BE49-F238E27FC236}">
                <a16:creationId xmlns:a16="http://schemas.microsoft.com/office/drawing/2014/main" id="{E13E248C-7AE3-4680-8179-43A24385BC56}"/>
              </a:ext>
            </a:extLst>
          </p:cNvPr>
          <p:cNvSpPr>
            <a:spLocks noGrp="1"/>
          </p:cNvSpPr>
          <p:nvPr>
            <p:ph idx="1"/>
          </p:nvPr>
        </p:nvSpPr>
        <p:spPr/>
        <p:txBody>
          <a:bodyPr/>
          <a:lstStyle/>
          <a:p>
            <a:r>
              <a:rPr lang="en-US" dirty="0"/>
              <a:t>What are some ways God invites us to trust in </a:t>
            </a:r>
            <a:r>
              <a:rPr lang="en-US" i="1" dirty="0"/>
              <a:t>Immanuel</a:t>
            </a:r>
            <a:r>
              <a:rPr lang="en-US" dirty="0"/>
              <a:t>, God with Us?</a:t>
            </a:r>
          </a:p>
        </p:txBody>
      </p:sp>
    </p:spTree>
    <p:extLst>
      <p:ext uri="{BB962C8B-B14F-4D97-AF65-F5344CB8AC3E}">
        <p14:creationId xmlns:p14="http://schemas.microsoft.com/office/powerpoint/2010/main" val="270012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8264-C5E1-4B21-8E6C-3812AC7FBABE}"/>
              </a:ext>
            </a:extLst>
          </p:cNvPr>
          <p:cNvSpPr>
            <a:spLocks noGrp="1"/>
          </p:cNvSpPr>
          <p:nvPr>
            <p:ph type="title"/>
          </p:nvPr>
        </p:nvSpPr>
        <p:spPr/>
        <p:txBody>
          <a:bodyPr/>
          <a:lstStyle/>
          <a:p>
            <a:pPr algn="l"/>
            <a:r>
              <a:rPr lang="en-US" dirty="0"/>
              <a:t>Listen for how God fulfilled the prophecy.</a:t>
            </a:r>
          </a:p>
        </p:txBody>
      </p:sp>
      <p:sp>
        <p:nvSpPr>
          <p:cNvPr id="3" name="Content Placeholder 2">
            <a:extLst>
              <a:ext uri="{FF2B5EF4-FFF2-40B4-BE49-F238E27FC236}">
                <a16:creationId xmlns:a16="http://schemas.microsoft.com/office/drawing/2014/main" id="{476A936E-03D2-4F2B-8A33-807E43C420DF}"/>
              </a:ext>
            </a:extLst>
          </p:cNvPr>
          <p:cNvSpPr>
            <a:spLocks noGrp="1"/>
          </p:cNvSpPr>
          <p:nvPr>
            <p:ph idx="1"/>
          </p:nvPr>
        </p:nvSpPr>
        <p:spPr/>
        <p:txBody>
          <a:bodyPr/>
          <a:lstStyle/>
          <a:p>
            <a:pPr marL="0" indent="0" algn="ctr">
              <a:buNone/>
            </a:pPr>
            <a:r>
              <a:rPr lang="en-US" dirty="0"/>
              <a:t>Matthew 1:18-19 (NIV)  This is how the birth of Jesus Christ came about: His mother Mary was pledged to be married to Joseph, but before they came together, she was found to be with child through the Holy Spirit. 19  Because Joseph her husband was a righteous man and did not want to expose her to public disgrace, he had in mind to divorce her quietly.</a:t>
            </a:r>
          </a:p>
        </p:txBody>
      </p:sp>
      <p:pic>
        <p:nvPicPr>
          <p:cNvPr id="4" name="Picture 3">
            <a:extLst>
              <a:ext uri="{FF2B5EF4-FFF2-40B4-BE49-F238E27FC236}">
                <a16:creationId xmlns:a16="http://schemas.microsoft.com/office/drawing/2014/main" id="{2D37B6A1-5D88-4BC8-9144-2F89733F115E}"/>
              </a:ext>
            </a:extLst>
          </p:cNvPr>
          <p:cNvPicPr>
            <a:picLocks noChangeAspect="1"/>
          </p:cNvPicPr>
          <p:nvPr/>
        </p:nvPicPr>
        <p:blipFill>
          <a:blip r:embed="rId2"/>
          <a:stretch>
            <a:fillRect/>
          </a:stretch>
        </p:blipFill>
        <p:spPr>
          <a:xfrm>
            <a:off x="4590097" y="5977030"/>
            <a:ext cx="2513229" cy="334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38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182</TotalTime>
  <Words>1058</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God With Us</vt:lpstr>
      <vt:lpstr>Video Introduction</vt:lpstr>
      <vt:lpstr>It was special …</vt:lpstr>
      <vt:lpstr>Listen for a prediction.</vt:lpstr>
      <vt:lpstr>Listen for a prediction.</vt:lpstr>
      <vt:lpstr>Virgin Birth Foretold</vt:lpstr>
      <vt:lpstr>Virgin Birth Foretold</vt:lpstr>
      <vt:lpstr>Virgin Birth Foretold</vt:lpstr>
      <vt:lpstr>Listen for how God fulfilled the prophecy.</vt:lpstr>
      <vt:lpstr>God’s Promise Fulfilled</vt:lpstr>
      <vt:lpstr>God’s Promise Fulfilled</vt:lpstr>
      <vt:lpstr>God’s Promise Fulfilled</vt:lpstr>
      <vt:lpstr>Listen for how Joseph demonstrated faith.</vt:lpstr>
      <vt:lpstr>Listen for how Joseph demonstrated faith.</vt:lpstr>
      <vt:lpstr>Listen for how Joseph demonstrated faith.</vt:lpstr>
      <vt:lpstr>Our Faith Grounded in God With Us</vt:lpstr>
      <vt:lpstr>Our Faith Grounded in God With Us</vt:lpstr>
      <vt:lpstr>Application</vt:lpstr>
      <vt:lpstr>Application</vt:lpstr>
      <vt:lpstr>Application</vt:lpstr>
      <vt:lpstr>Family Activities</vt:lpstr>
      <vt:lpstr>God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With Us</dc:title>
  <dc:creator>Steve Armstrong</dc:creator>
  <cp:lastModifiedBy>Steve Armstrong</cp:lastModifiedBy>
  <cp:revision>3</cp:revision>
  <dcterms:created xsi:type="dcterms:W3CDTF">2021-11-19T16:46:02Z</dcterms:created>
  <dcterms:modified xsi:type="dcterms:W3CDTF">2021-11-19T19:48:29Z</dcterms:modified>
</cp:coreProperties>
</file>