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81" d="100"/>
          <a:sy n="81" d="100"/>
        </p:scale>
        <p:origin x="29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hyperlink" Target="https://tinyurl.com/y3r5nhmu"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atch.liberty.edu/media/t/1_8ru2r7cv" TargetMode="External"/><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655762"/>
          </a:xfrm>
        </p:spPr>
        <p:txBody>
          <a:bodyPr>
            <a:normAutofit fontScale="90000"/>
          </a:bodyPr>
          <a:lstStyle/>
          <a:p>
            <a:r>
              <a:rPr lang="en-US" dirty="0"/>
              <a:t>God Deserves Our Thanks</a:t>
            </a:r>
          </a:p>
        </p:txBody>
      </p:sp>
      <p:sp>
        <p:nvSpPr>
          <p:cNvPr id="3" name="Subtitle 2"/>
          <p:cNvSpPr>
            <a:spLocks noGrp="1"/>
          </p:cNvSpPr>
          <p:nvPr>
            <p:ph type="subTitle" idx="1"/>
          </p:nvPr>
        </p:nvSpPr>
        <p:spPr/>
        <p:txBody>
          <a:bodyPr/>
          <a:lstStyle/>
          <a:p>
            <a:r>
              <a:rPr lang="en-US" dirty="0"/>
              <a:t>November 26</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0BEA-E32B-E372-C2D4-259DF2DE68F9}"/>
              </a:ext>
            </a:extLst>
          </p:cNvPr>
          <p:cNvSpPr>
            <a:spLocks noGrp="1"/>
          </p:cNvSpPr>
          <p:nvPr>
            <p:ph type="title"/>
          </p:nvPr>
        </p:nvSpPr>
        <p:spPr/>
        <p:txBody>
          <a:bodyPr/>
          <a:lstStyle/>
          <a:p>
            <a:r>
              <a:rPr lang="en-US" dirty="0"/>
              <a:t>God’s Power and Authority</a:t>
            </a:r>
          </a:p>
        </p:txBody>
      </p:sp>
      <p:sp>
        <p:nvSpPr>
          <p:cNvPr id="3" name="Content Placeholder 2">
            <a:extLst>
              <a:ext uri="{FF2B5EF4-FFF2-40B4-BE49-F238E27FC236}">
                <a16:creationId xmlns:a16="http://schemas.microsoft.com/office/drawing/2014/main" id="{F2703210-CCDE-DDB6-6E89-01F203DB6695}"/>
              </a:ext>
            </a:extLst>
          </p:cNvPr>
          <p:cNvSpPr>
            <a:spLocks noGrp="1"/>
          </p:cNvSpPr>
          <p:nvPr>
            <p:ph idx="1"/>
          </p:nvPr>
        </p:nvSpPr>
        <p:spPr/>
        <p:txBody>
          <a:bodyPr/>
          <a:lstStyle/>
          <a:p>
            <a:r>
              <a:rPr lang="en-US" dirty="0"/>
              <a:t>What word pictures does the writer use to describe of the greatness of God?</a:t>
            </a:r>
          </a:p>
          <a:p>
            <a:r>
              <a:rPr lang="en-US" dirty="0"/>
              <a:t>What examples of some of these things can you remember seeing?</a:t>
            </a:r>
          </a:p>
          <a:p>
            <a:endParaRPr lang="en-US" dirty="0"/>
          </a:p>
        </p:txBody>
      </p:sp>
      <p:grpSp>
        <p:nvGrpSpPr>
          <p:cNvPr id="4" name="Group 3">
            <a:extLst>
              <a:ext uri="{FF2B5EF4-FFF2-40B4-BE49-F238E27FC236}">
                <a16:creationId xmlns:a16="http://schemas.microsoft.com/office/drawing/2014/main" id="{0754EB30-8769-04DE-7303-D5D520AB7F93}"/>
              </a:ext>
            </a:extLst>
          </p:cNvPr>
          <p:cNvGrpSpPr/>
          <p:nvPr/>
        </p:nvGrpSpPr>
        <p:grpSpPr>
          <a:xfrm>
            <a:off x="1127455" y="4191569"/>
            <a:ext cx="9937090" cy="1836334"/>
            <a:chOff x="1127455" y="4191569"/>
            <a:chExt cx="9937090" cy="1836334"/>
          </a:xfrm>
        </p:grpSpPr>
        <p:pic>
          <p:nvPicPr>
            <p:cNvPr id="2050" name="Picture 2" descr="Sunset birds clipart">
              <a:extLst>
                <a:ext uri="{FF2B5EF4-FFF2-40B4-BE49-F238E27FC236}">
                  <a16:creationId xmlns:a16="http://schemas.microsoft.com/office/drawing/2014/main" id="{D18437B0-F68A-32C9-24E1-EBAB9B2192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1689" y="4263564"/>
              <a:ext cx="2404753" cy="1692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Free Grand Canyon Sky photo and picture">
              <a:extLst>
                <a:ext uri="{FF2B5EF4-FFF2-40B4-BE49-F238E27FC236}">
                  <a16:creationId xmlns:a16="http://schemas.microsoft.com/office/drawing/2014/main" id="{F4D85A8C-2DAE-AFB5-5701-3D08968EA6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455" y="4191569"/>
              <a:ext cx="2755776" cy="1836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Free Beach Waves photo and picture">
              <a:extLst>
                <a:ext uri="{FF2B5EF4-FFF2-40B4-BE49-F238E27FC236}">
                  <a16:creationId xmlns:a16="http://schemas.microsoft.com/office/drawing/2014/main" id="{F3B79161-3574-CED4-838E-F92ECBEFC9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5075" y="4263564"/>
              <a:ext cx="3479470" cy="17397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627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5349F-03B1-0D33-8BF8-68D3C481D29A}"/>
              </a:ext>
            </a:extLst>
          </p:cNvPr>
          <p:cNvSpPr>
            <a:spLocks noGrp="1"/>
          </p:cNvSpPr>
          <p:nvPr>
            <p:ph type="title"/>
          </p:nvPr>
        </p:nvSpPr>
        <p:spPr/>
        <p:txBody>
          <a:bodyPr/>
          <a:lstStyle/>
          <a:p>
            <a:r>
              <a:rPr lang="en-US" dirty="0"/>
              <a:t>God’s Power and Authority</a:t>
            </a:r>
          </a:p>
        </p:txBody>
      </p:sp>
      <p:sp>
        <p:nvSpPr>
          <p:cNvPr id="3" name="Content Placeholder 2">
            <a:extLst>
              <a:ext uri="{FF2B5EF4-FFF2-40B4-BE49-F238E27FC236}">
                <a16:creationId xmlns:a16="http://schemas.microsoft.com/office/drawing/2014/main" id="{B20340F8-FAC1-204B-09FC-77F1A3042F86}"/>
              </a:ext>
            </a:extLst>
          </p:cNvPr>
          <p:cNvSpPr>
            <a:spLocks noGrp="1"/>
          </p:cNvSpPr>
          <p:nvPr>
            <p:ph idx="1"/>
          </p:nvPr>
        </p:nvSpPr>
        <p:spPr/>
        <p:txBody>
          <a:bodyPr/>
          <a:lstStyle/>
          <a:p>
            <a:r>
              <a:rPr lang="en-US" dirty="0"/>
              <a:t>How do these things cause us to praise the Lord?</a:t>
            </a:r>
          </a:p>
          <a:p>
            <a:r>
              <a:rPr lang="en-US" dirty="0"/>
              <a:t>David talks of God calming storms … Jesus did this … what kinds of  “storms” in your life has God calmed?</a:t>
            </a:r>
          </a:p>
        </p:txBody>
      </p:sp>
      <p:pic>
        <p:nvPicPr>
          <p:cNvPr id="3074" name="Picture 2">
            <a:extLst>
              <a:ext uri="{FF2B5EF4-FFF2-40B4-BE49-F238E27FC236}">
                <a16:creationId xmlns:a16="http://schemas.microsoft.com/office/drawing/2014/main" id="{1B960193-3E66-C9E1-DCF2-5DEC90D93F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4572" b="4572"/>
          <a:stretch/>
        </p:blipFill>
        <p:spPr bwMode="auto">
          <a:xfrm>
            <a:off x="4560125" y="3511545"/>
            <a:ext cx="3230088" cy="2924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0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F921-D43C-6C2B-DF71-1683E3BEA930}"/>
              </a:ext>
            </a:extLst>
          </p:cNvPr>
          <p:cNvSpPr>
            <a:spLocks noGrp="1"/>
          </p:cNvSpPr>
          <p:nvPr>
            <p:ph type="title"/>
          </p:nvPr>
        </p:nvSpPr>
        <p:spPr/>
        <p:txBody>
          <a:bodyPr/>
          <a:lstStyle/>
          <a:p>
            <a:pPr algn="l"/>
            <a:r>
              <a:rPr lang="en-US" dirty="0"/>
              <a:t>Listen for how God provides.</a:t>
            </a:r>
          </a:p>
        </p:txBody>
      </p:sp>
      <p:sp>
        <p:nvSpPr>
          <p:cNvPr id="3" name="Content Placeholder 2">
            <a:extLst>
              <a:ext uri="{FF2B5EF4-FFF2-40B4-BE49-F238E27FC236}">
                <a16:creationId xmlns:a16="http://schemas.microsoft.com/office/drawing/2014/main" id="{81DE67F9-26B7-5DD2-C457-C09360C53822}"/>
              </a:ext>
            </a:extLst>
          </p:cNvPr>
          <p:cNvSpPr>
            <a:spLocks noGrp="1"/>
          </p:cNvSpPr>
          <p:nvPr>
            <p:ph idx="1"/>
          </p:nvPr>
        </p:nvSpPr>
        <p:spPr>
          <a:xfrm>
            <a:off x="1048492" y="1944378"/>
            <a:ext cx="10095016" cy="4351338"/>
          </a:xfrm>
        </p:spPr>
        <p:txBody>
          <a:bodyPr/>
          <a:lstStyle/>
          <a:p>
            <a:pPr marL="0" indent="0" algn="ctr">
              <a:buNone/>
            </a:pPr>
            <a:r>
              <a:rPr lang="en-US" dirty="0"/>
              <a:t>Psalm 65:9-13 (NIV)  You care for the land and water it; you enrich it abundantly. The streams of God are filled with water to provide the people with grain, for so you have ordained it. 10  You drench its furrows and level its ridges; you soften it with showers and bless its crops. </a:t>
            </a:r>
          </a:p>
        </p:txBody>
      </p:sp>
    </p:spTree>
    <p:extLst>
      <p:ext uri="{BB962C8B-B14F-4D97-AF65-F5344CB8AC3E}">
        <p14:creationId xmlns:p14="http://schemas.microsoft.com/office/powerpoint/2010/main" val="389469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F921-D43C-6C2B-DF71-1683E3BEA930}"/>
              </a:ext>
            </a:extLst>
          </p:cNvPr>
          <p:cNvSpPr>
            <a:spLocks noGrp="1"/>
          </p:cNvSpPr>
          <p:nvPr>
            <p:ph type="title"/>
          </p:nvPr>
        </p:nvSpPr>
        <p:spPr/>
        <p:txBody>
          <a:bodyPr/>
          <a:lstStyle/>
          <a:p>
            <a:pPr algn="l"/>
            <a:r>
              <a:rPr lang="en-US" dirty="0"/>
              <a:t>Listen for how God provides.</a:t>
            </a:r>
          </a:p>
        </p:txBody>
      </p:sp>
      <p:sp>
        <p:nvSpPr>
          <p:cNvPr id="3" name="Content Placeholder 2">
            <a:extLst>
              <a:ext uri="{FF2B5EF4-FFF2-40B4-BE49-F238E27FC236}">
                <a16:creationId xmlns:a16="http://schemas.microsoft.com/office/drawing/2014/main" id="{81DE67F9-26B7-5DD2-C457-C09360C53822}"/>
              </a:ext>
            </a:extLst>
          </p:cNvPr>
          <p:cNvSpPr>
            <a:spLocks noGrp="1"/>
          </p:cNvSpPr>
          <p:nvPr>
            <p:ph idx="1"/>
          </p:nvPr>
        </p:nvSpPr>
        <p:spPr>
          <a:xfrm>
            <a:off x="1048492" y="1944378"/>
            <a:ext cx="10095016" cy="4351338"/>
          </a:xfrm>
        </p:spPr>
        <p:txBody>
          <a:bodyPr/>
          <a:lstStyle/>
          <a:p>
            <a:pPr marL="0" indent="0" algn="ctr">
              <a:buNone/>
            </a:pPr>
            <a:r>
              <a:rPr lang="en-US" dirty="0"/>
              <a:t>You crown the year with your bounty, and your carts overflow with abundance. 12  The grasslands of the desert overflow; the hills are clothed with gladness. 13  The meadows are covered with flocks and the valleys are mantled with grain; they shout for joy and sing.</a:t>
            </a:r>
          </a:p>
        </p:txBody>
      </p:sp>
      <p:pic>
        <p:nvPicPr>
          <p:cNvPr id="4" name="Picture 3">
            <a:extLst>
              <a:ext uri="{FF2B5EF4-FFF2-40B4-BE49-F238E27FC236}">
                <a16:creationId xmlns:a16="http://schemas.microsoft.com/office/drawing/2014/main" id="{E75EE206-7EF2-019F-95CB-045116F43948}"/>
              </a:ext>
            </a:extLst>
          </p:cNvPr>
          <p:cNvPicPr>
            <a:picLocks noChangeAspect="1"/>
          </p:cNvPicPr>
          <p:nvPr/>
        </p:nvPicPr>
        <p:blipFill>
          <a:blip r:embed="rId2"/>
          <a:stretch>
            <a:fillRect/>
          </a:stretch>
        </p:blipFill>
        <p:spPr>
          <a:xfrm>
            <a:off x="4879833" y="5580888"/>
            <a:ext cx="2028571" cy="304762"/>
          </a:xfrm>
          <a:prstGeom prst="roundRect">
            <a:avLst>
              <a:gd name="adj" fmla="val 4004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8080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B30B-550A-D7EC-EF66-0B08D989FD77}"/>
              </a:ext>
            </a:extLst>
          </p:cNvPr>
          <p:cNvSpPr>
            <a:spLocks noGrp="1"/>
          </p:cNvSpPr>
          <p:nvPr>
            <p:ph type="title"/>
          </p:nvPr>
        </p:nvSpPr>
        <p:spPr/>
        <p:txBody>
          <a:bodyPr/>
          <a:lstStyle/>
          <a:p>
            <a:r>
              <a:rPr lang="en-US" dirty="0"/>
              <a:t>God’s Provision</a:t>
            </a:r>
          </a:p>
        </p:txBody>
      </p:sp>
      <p:sp>
        <p:nvSpPr>
          <p:cNvPr id="3" name="Content Placeholder 2">
            <a:extLst>
              <a:ext uri="{FF2B5EF4-FFF2-40B4-BE49-F238E27FC236}">
                <a16:creationId xmlns:a16="http://schemas.microsoft.com/office/drawing/2014/main" id="{9F306311-E1D0-5469-C99A-75983B900D5D}"/>
              </a:ext>
            </a:extLst>
          </p:cNvPr>
          <p:cNvSpPr>
            <a:spLocks noGrp="1"/>
          </p:cNvSpPr>
          <p:nvPr>
            <p:ph idx="1"/>
          </p:nvPr>
        </p:nvSpPr>
        <p:spPr/>
        <p:txBody>
          <a:bodyPr/>
          <a:lstStyle/>
          <a:p>
            <a:r>
              <a:rPr lang="en-US" dirty="0"/>
              <a:t>What words and phrases in this passage describe God’s blessings?</a:t>
            </a:r>
          </a:p>
          <a:p>
            <a:r>
              <a:rPr lang="en-US" dirty="0"/>
              <a:t>If God brings rain to bless the earth, what does He bring to bless our lives?</a:t>
            </a:r>
          </a:p>
          <a:p>
            <a:r>
              <a:rPr lang="en-US" dirty="0"/>
              <a:t>Why do some people not see God’s bounty?</a:t>
            </a:r>
          </a:p>
        </p:txBody>
      </p:sp>
    </p:spTree>
    <p:extLst>
      <p:ext uri="{BB962C8B-B14F-4D97-AF65-F5344CB8AC3E}">
        <p14:creationId xmlns:p14="http://schemas.microsoft.com/office/powerpoint/2010/main" val="240003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CC10A-E112-20FD-4AAA-5A1DB0CDD6C5}"/>
              </a:ext>
            </a:extLst>
          </p:cNvPr>
          <p:cNvSpPr>
            <a:spLocks noGrp="1"/>
          </p:cNvSpPr>
          <p:nvPr>
            <p:ph type="title"/>
          </p:nvPr>
        </p:nvSpPr>
        <p:spPr/>
        <p:txBody>
          <a:bodyPr/>
          <a:lstStyle/>
          <a:p>
            <a:r>
              <a:rPr lang="en-US" dirty="0"/>
              <a:t>God’s Provision</a:t>
            </a:r>
          </a:p>
        </p:txBody>
      </p:sp>
      <p:sp>
        <p:nvSpPr>
          <p:cNvPr id="3" name="Content Placeholder 2">
            <a:extLst>
              <a:ext uri="{FF2B5EF4-FFF2-40B4-BE49-F238E27FC236}">
                <a16:creationId xmlns:a16="http://schemas.microsoft.com/office/drawing/2014/main" id="{27B3433B-69BA-6ACB-BBB0-4A2419E4302A}"/>
              </a:ext>
            </a:extLst>
          </p:cNvPr>
          <p:cNvSpPr>
            <a:spLocks noGrp="1"/>
          </p:cNvSpPr>
          <p:nvPr>
            <p:ph idx="1"/>
          </p:nvPr>
        </p:nvSpPr>
        <p:spPr/>
        <p:txBody>
          <a:bodyPr/>
          <a:lstStyle/>
          <a:p>
            <a:r>
              <a:rPr lang="en-US" dirty="0"/>
              <a:t>How does remembering God’s guidance and provision in the past </a:t>
            </a:r>
            <a:r>
              <a:rPr lang="en-US" i="1" dirty="0"/>
              <a:t>encourage</a:t>
            </a:r>
            <a:r>
              <a:rPr lang="en-US" dirty="0"/>
              <a:t> you for the future (or in times when you are experiencing famine, drought, or poverty)?</a:t>
            </a:r>
          </a:p>
        </p:txBody>
      </p:sp>
    </p:spTree>
    <p:extLst>
      <p:ext uri="{BB962C8B-B14F-4D97-AF65-F5344CB8AC3E}">
        <p14:creationId xmlns:p14="http://schemas.microsoft.com/office/powerpoint/2010/main" val="296627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326B-1920-F5DA-7D6F-7BCDFCFB9909}"/>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DDACABA2-501F-8493-BCFE-2FEB6F847139}"/>
              </a:ext>
            </a:extLst>
          </p:cNvPr>
          <p:cNvSpPr>
            <a:spLocks noGrp="1"/>
          </p:cNvSpPr>
          <p:nvPr>
            <p:ph idx="1"/>
          </p:nvPr>
        </p:nvSpPr>
        <p:spPr>
          <a:xfrm>
            <a:off x="838200" y="1983179"/>
            <a:ext cx="10515600" cy="4193784"/>
          </a:xfrm>
        </p:spPr>
        <p:txBody>
          <a:bodyPr/>
          <a:lstStyle/>
          <a:p>
            <a:r>
              <a:rPr lang="en-US" dirty="0"/>
              <a:t>Personal reflection. </a:t>
            </a:r>
          </a:p>
          <a:p>
            <a:pPr lvl="1"/>
            <a:r>
              <a:rPr lang="en-US" dirty="0"/>
              <a:t>Take some time to get specific about why you must be grateful. </a:t>
            </a:r>
          </a:p>
          <a:p>
            <a:pPr lvl="1"/>
            <a:r>
              <a:rPr lang="en-US" dirty="0"/>
              <a:t>Evaluate the blessings you might often take for granted and thank God for them one by one.</a:t>
            </a:r>
          </a:p>
          <a:p>
            <a:endParaRPr lang="en-US" dirty="0"/>
          </a:p>
        </p:txBody>
      </p:sp>
    </p:spTree>
    <p:extLst>
      <p:ext uri="{BB962C8B-B14F-4D97-AF65-F5344CB8AC3E}">
        <p14:creationId xmlns:p14="http://schemas.microsoft.com/office/powerpoint/2010/main" val="2518020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326B-1920-F5DA-7D6F-7BCDFCFB9909}"/>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DDACABA2-501F-8493-BCFE-2FEB6F847139}"/>
              </a:ext>
            </a:extLst>
          </p:cNvPr>
          <p:cNvSpPr>
            <a:spLocks noGrp="1"/>
          </p:cNvSpPr>
          <p:nvPr>
            <p:ph idx="1"/>
          </p:nvPr>
        </p:nvSpPr>
        <p:spPr/>
        <p:txBody>
          <a:bodyPr/>
          <a:lstStyle/>
          <a:p>
            <a:r>
              <a:rPr lang="en-US" dirty="0"/>
              <a:t>Intentional encouragement. </a:t>
            </a:r>
          </a:p>
          <a:p>
            <a:pPr lvl="1"/>
            <a:r>
              <a:rPr lang="en-US" dirty="0"/>
              <a:t>Some of the greatest gifts in our lives are the people with whom God has surrounded us. </a:t>
            </a:r>
          </a:p>
          <a:p>
            <a:pPr lvl="1"/>
            <a:r>
              <a:rPr lang="en-US" dirty="0"/>
              <a:t>Prayerfully consider someone who could use encouragement. </a:t>
            </a:r>
          </a:p>
          <a:p>
            <a:pPr lvl="1"/>
            <a:r>
              <a:rPr lang="en-US" dirty="0"/>
              <a:t>Go out of your way to tell them why you are thankful God has placed them in your life.</a:t>
            </a:r>
          </a:p>
          <a:p>
            <a:endParaRPr lang="en-US" dirty="0"/>
          </a:p>
        </p:txBody>
      </p:sp>
    </p:spTree>
    <p:extLst>
      <p:ext uri="{BB962C8B-B14F-4D97-AF65-F5344CB8AC3E}">
        <p14:creationId xmlns:p14="http://schemas.microsoft.com/office/powerpoint/2010/main" val="4201260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326B-1920-F5DA-7D6F-7BCDFCFB9909}"/>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DDACABA2-501F-8493-BCFE-2FEB6F847139}"/>
              </a:ext>
            </a:extLst>
          </p:cNvPr>
          <p:cNvSpPr>
            <a:spLocks noGrp="1"/>
          </p:cNvSpPr>
          <p:nvPr>
            <p:ph idx="1"/>
          </p:nvPr>
        </p:nvSpPr>
        <p:spPr/>
        <p:txBody>
          <a:bodyPr>
            <a:normAutofit/>
          </a:bodyPr>
          <a:lstStyle/>
          <a:p>
            <a:r>
              <a:rPr lang="en-US" dirty="0"/>
              <a:t>Family discussion. </a:t>
            </a:r>
          </a:p>
          <a:p>
            <a:pPr lvl="1"/>
            <a:r>
              <a:rPr lang="en-US" dirty="0"/>
              <a:t>Amid all the holiday busyness, carve out time to list why your family should be thankful. </a:t>
            </a:r>
          </a:p>
          <a:p>
            <a:pPr lvl="1"/>
            <a:r>
              <a:rPr lang="en-US" dirty="0"/>
              <a:t>Use this time as family, relatives, or friends have gathered to discuss the reasons we have to thank God. </a:t>
            </a:r>
          </a:p>
          <a:p>
            <a:pPr lvl="1"/>
            <a:r>
              <a:rPr lang="en-US" dirty="0"/>
              <a:t>Use this discussion to combat any endangering consumerism that tempts us during the holiday season. </a:t>
            </a:r>
          </a:p>
          <a:p>
            <a:endParaRPr lang="en-US" dirty="0"/>
          </a:p>
        </p:txBody>
      </p:sp>
    </p:spTree>
    <p:extLst>
      <p:ext uri="{BB962C8B-B14F-4D97-AF65-F5344CB8AC3E}">
        <p14:creationId xmlns:p14="http://schemas.microsoft.com/office/powerpoint/2010/main" val="2259768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89400A-CCB2-F73F-9AF6-2371DE68E8A6}"/>
              </a:ext>
            </a:extLst>
          </p:cNvPr>
          <p:cNvSpPr>
            <a:spLocks noGrp="1"/>
          </p:cNvSpPr>
          <p:nvPr>
            <p:ph type="title"/>
          </p:nvPr>
        </p:nvSpPr>
        <p:spPr/>
        <p:txBody>
          <a:bodyPr/>
          <a:lstStyle/>
          <a:p>
            <a:r>
              <a:rPr lang="en-US" dirty="0"/>
              <a:t>Family Activities</a:t>
            </a:r>
          </a:p>
        </p:txBody>
      </p:sp>
      <p:pic>
        <p:nvPicPr>
          <p:cNvPr id="6" name="Picture 5">
            <a:extLst>
              <a:ext uri="{FF2B5EF4-FFF2-40B4-BE49-F238E27FC236}">
                <a16:creationId xmlns:a16="http://schemas.microsoft.com/office/drawing/2014/main" id="{3DF90DEC-F1ED-A021-FD94-E16F721758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0708" y="2329556"/>
            <a:ext cx="4661284" cy="3508494"/>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p:spPr>
      </p:pic>
      <p:pic>
        <p:nvPicPr>
          <p:cNvPr id="8" name="Picture 7" descr="Cartoon of a person in a trench coat holding a magnifying glass&#10;&#10;Description automatically generated">
            <a:extLst>
              <a:ext uri="{FF2B5EF4-FFF2-40B4-BE49-F238E27FC236}">
                <a16:creationId xmlns:a16="http://schemas.microsoft.com/office/drawing/2014/main" id="{A751C6EF-F7BB-BC0C-8205-26EF79DAD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080">
            <a:off x="1690106" y="1464474"/>
            <a:ext cx="3461123" cy="4874821"/>
          </a:xfrm>
          <a:prstGeom prst="rect">
            <a:avLst/>
          </a:prstGeom>
          <a:ln>
            <a:noFill/>
          </a:ln>
          <a:effectLst>
            <a:outerShdw blurRad="292100" dist="139700" dir="2700000" algn="tl" rotWithShape="0">
              <a:srgbClr val="333333">
                <a:alpha val="65000"/>
              </a:srgbClr>
            </a:outerShdw>
          </a:effectLst>
        </p:spPr>
      </p:pic>
      <p:cxnSp>
        <p:nvCxnSpPr>
          <p:cNvPr id="10" name="Straight Connector 9">
            <a:extLst>
              <a:ext uri="{FF2B5EF4-FFF2-40B4-BE49-F238E27FC236}">
                <a16:creationId xmlns:a16="http://schemas.microsoft.com/office/drawing/2014/main" id="{A887A42B-DC01-F6B7-FD12-BA981B2754E8}"/>
              </a:ext>
            </a:extLst>
          </p:cNvPr>
          <p:cNvCxnSpPr/>
          <p:nvPr/>
        </p:nvCxnSpPr>
        <p:spPr>
          <a:xfrm>
            <a:off x="5248894" y="2446317"/>
            <a:ext cx="4750129" cy="233943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999425D-EC96-C02D-B70B-3A9FC7E16B0E}"/>
              </a:ext>
            </a:extLst>
          </p:cNvPr>
          <p:cNvCxnSpPr>
            <a:cxnSpLocks/>
          </p:cNvCxnSpPr>
          <p:nvPr/>
        </p:nvCxnSpPr>
        <p:spPr>
          <a:xfrm>
            <a:off x="4931293" y="3429000"/>
            <a:ext cx="5067730" cy="160613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4" name="Speech Bubble: Rectangle with Corners Rounded 13">
            <a:extLst>
              <a:ext uri="{FF2B5EF4-FFF2-40B4-BE49-F238E27FC236}">
                <a16:creationId xmlns:a16="http://schemas.microsoft.com/office/drawing/2014/main" id="{9C979D31-76D5-0910-B052-7B0EC6EA88E8}"/>
              </a:ext>
            </a:extLst>
          </p:cNvPr>
          <p:cNvSpPr/>
          <p:nvPr/>
        </p:nvSpPr>
        <p:spPr>
          <a:xfrm>
            <a:off x="3822344" y="4232069"/>
            <a:ext cx="3860991" cy="1722742"/>
          </a:xfrm>
          <a:prstGeom prst="wedgeRoundRectCallout">
            <a:avLst>
              <a:gd name="adj1" fmla="val -45234"/>
              <a:gd name="adj2" fmla="val -10983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Comic Sans MS" panose="030F0702030302020204" pitchFamily="66" charset="0"/>
              </a:rPr>
              <a:t>What’s this “BLESSEDON” word?  Who is this Don fellow, anyway.  You can do better. Maybe I’ll do the crossword at </a:t>
            </a:r>
            <a:r>
              <a:rPr lang="en-US" dirty="0">
                <a:latin typeface="Comic Sans MS" panose="030F0702030302020204" pitchFamily="66" charset="0"/>
                <a:hlinkClick r:id="rId4"/>
              </a:rPr>
              <a:t>https://tinyurl.com/y3r5nhmu</a:t>
            </a:r>
            <a:r>
              <a:rPr lang="en-US" dirty="0">
                <a:latin typeface="Comic Sans MS" panose="030F0702030302020204" pitchFamily="66" charset="0"/>
              </a:rPr>
              <a:t> </a:t>
            </a:r>
          </a:p>
        </p:txBody>
      </p:sp>
    </p:spTree>
    <p:extLst>
      <p:ext uri="{BB962C8B-B14F-4D97-AF65-F5344CB8AC3E}">
        <p14:creationId xmlns:p14="http://schemas.microsoft.com/office/powerpoint/2010/main" val="135623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2DC020-2EBC-C205-1F28-B2D80F008042}"/>
              </a:ext>
            </a:extLst>
          </p:cNvPr>
          <p:cNvSpPr>
            <a:spLocks noGrp="1"/>
          </p:cNvSpPr>
          <p:nvPr>
            <p:ph type="title"/>
          </p:nvPr>
        </p:nvSpPr>
        <p:spPr/>
        <p:txBody>
          <a:bodyPr/>
          <a:lstStyle/>
          <a:p>
            <a:r>
              <a:rPr lang="en-US" dirty="0"/>
              <a:t>Video Introduction</a:t>
            </a:r>
          </a:p>
        </p:txBody>
      </p:sp>
      <p:grpSp>
        <p:nvGrpSpPr>
          <p:cNvPr id="9" name="Group 8">
            <a:extLst>
              <a:ext uri="{FF2B5EF4-FFF2-40B4-BE49-F238E27FC236}">
                <a16:creationId xmlns:a16="http://schemas.microsoft.com/office/drawing/2014/main" id="{2C0C3BB9-5D75-2366-2E7A-E36137D52BA4}"/>
              </a:ext>
            </a:extLst>
          </p:cNvPr>
          <p:cNvGrpSpPr/>
          <p:nvPr/>
        </p:nvGrpSpPr>
        <p:grpSpPr>
          <a:xfrm>
            <a:off x="2849598" y="1690688"/>
            <a:ext cx="6492803" cy="4161682"/>
            <a:chOff x="2849598" y="1690688"/>
            <a:chExt cx="6492803" cy="4161682"/>
          </a:xfrm>
        </p:grpSpPr>
        <p:pic>
          <p:nvPicPr>
            <p:cNvPr id="6" name="Picture 5" descr="A white rectangular sign with orange leaves around it&#10;&#10;Description automatically generated">
              <a:extLst>
                <a:ext uri="{FF2B5EF4-FFF2-40B4-BE49-F238E27FC236}">
                  <a16:creationId xmlns:a16="http://schemas.microsoft.com/office/drawing/2014/main" id="{502EA3D5-D31B-148E-06F4-183BFAC15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924050"/>
              <a:ext cx="5715000" cy="3009900"/>
            </a:xfrm>
            <a:prstGeom prst="rect">
              <a:avLst/>
            </a:prstGeom>
            <a:ln>
              <a:noFill/>
            </a:ln>
            <a:effectLst>
              <a:outerShdw blurRad="292100" dist="139700" dir="2700000" algn="tl" rotWithShape="0">
                <a:srgbClr val="333333">
                  <a:alpha val="65000"/>
                </a:srgbClr>
              </a:outerShdw>
            </a:effectLst>
          </p:spPr>
        </p:pic>
        <p:pic>
          <p:nvPicPr>
            <p:cNvPr id="8" name="Picture 7" descr="A black background with a black square&#10;&#10;Description automatically generated with medium confidence">
              <a:hlinkClick r:id="rId3"/>
              <a:extLst>
                <a:ext uri="{FF2B5EF4-FFF2-40B4-BE49-F238E27FC236}">
                  <a16:creationId xmlns:a16="http://schemas.microsoft.com/office/drawing/2014/main" id="{2715AF38-0D1C-14D4-9146-DB20F0CA6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98" y="1690688"/>
              <a:ext cx="6492803" cy="4161682"/>
            </a:xfrm>
            <a:prstGeom prst="rect">
              <a:avLst/>
            </a:prstGeom>
            <a:ln>
              <a:noFill/>
            </a:ln>
            <a:effectLst>
              <a:outerShdw blurRad="292100" dist="139700" dir="2700000" algn="tl" rotWithShape="0">
                <a:srgbClr val="333333">
                  <a:alpha val="65000"/>
                </a:srgbClr>
              </a:outerShdw>
            </a:effectLst>
          </p:spPr>
        </p:pic>
      </p:grpSp>
      <p:sp>
        <p:nvSpPr>
          <p:cNvPr id="10" name="TextBox 9">
            <a:extLst>
              <a:ext uri="{FF2B5EF4-FFF2-40B4-BE49-F238E27FC236}">
                <a16:creationId xmlns:a16="http://schemas.microsoft.com/office/drawing/2014/main" id="{60893523-BFFD-8BC2-DE86-364F2F649FB7}"/>
              </a:ext>
            </a:extLst>
          </p:cNvPr>
          <p:cNvSpPr txBox="1"/>
          <p:nvPr/>
        </p:nvSpPr>
        <p:spPr>
          <a:xfrm>
            <a:off x="3978234" y="5852370"/>
            <a:ext cx="4144488" cy="461665"/>
          </a:xfrm>
          <a:prstGeom prst="rect">
            <a:avLst/>
          </a:prstGeom>
          <a:noFill/>
        </p:spPr>
        <p:txBody>
          <a:bodyPr wrap="square" rtlCol="0">
            <a:spAutoFit/>
          </a:bodyPr>
          <a:lstStyle/>
          <a:p>
            <a:pPr algn="ctr"/>
            <a:r>
              <a:rPr lang="en-US" sz="2400" dirty="0">
                <a:hlinkClick r:id="rId3"/>
              </a:rPr>
              <a:t>View Video</a:t>
            </a:r>
            <a:endParaRPr lang="en-US" sz="2400" dirty="0"/>
          </a:p>
        </p:txBody>
      </p:sp>
    </p:spTree>
    <p:extLst>
      <p:ext uri="{BB962C8B-B14F-4D97-AF65-F5344CB8AC3E}">
        <p14:creationId xmlns:p14="http://schemas.microsoft.com/office/powerpoint/2010/main" val="412734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655762"/>
          </a:xfrm>
        </p:spPr>
        <p:txBody>
          <a:bodyPr>
            <a:normAutofit fontScale="90000"/>
          </a:bodyPr>
          <a:lstStyle/>
          <a:p>
            <a:r>
              <a:rPr lang="en-US" dirty="0"/>
              <a:t>God Deserves Our Thanks</a:t>
            </a:r>
          </a:p>
        </p:txBody>
      </p:sp>
      <p:sp>
        <p:nvSpPr>
          <p:cNvPr id="3" name="Subtitle 2"/>
          <p:cNvSpPr>
            <a:spLocks noGrp="1"/>
          </p:cNvSpPr>
          <p:nvPr>
            <p:ph type="subTitle" idx="1"/>
          </p:nvPr>
        </p:nvSpPr>
        <p:spPr/>
        <p:txBody>
          <a:bodyPr/>
          <a:lstStyle/>
          <a:p>
            <a:r>
              <a:rPr lang="en-US" dirty="0"/>
              <a:t>November 26</a:t>
            </a:r>
          </a:p>
        </p:txBody>
      </p:sp>
    </p:spTree>
    <p:extLst>
      <p:ext uri="{BB962C8B-B14F-4D97-AF65-F5344CB8AC3E}">
        <p14:creationId xmlns:p14="http://schemas.microsoft.com/office/powerpoint/2010/main" val="2672289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D894C0-DBE7-3346-9A62-A337B133AA86}"/>
              </a:ext>
            </a:extLst>
          </p:cNvPr>
          <p:cNvSpPr>
            <a:spLocks noGrp="1"/>
          </p:cNvSpPr>
          <p:nvPr>
            <p:ph type="title"/>
          </p:nvPr>
        </p:nvSpPr>
        <p:spPr/>
        <p:txBody>
          <a:bodyPr/>
          <a:lstStyle/>
          <a:p>
            <a:r>
              <a:rPr lang="en-US" dirty="0"/>
              <a:t>Ah .. Memories …</a:t>
            </a:r>
          </a:p>
        </p:txBody>
      </p:sp>
      <p:sp>
        <p:nvSpPr>
          <p:cNvPr id="4" name="Content Placeholder 3">
            <a:extLst>
              <a:ext uri="{FF2B5EF4-FFF2-40B4-BE49-F238E27FC236}">
                <a16:creationId xmlns:a16="http://schemas.microsoft.com/office/drawing/2014/main" id="{C7BAC3A2-C6BA-5D88-33B5-CF6C7CC59B6B}"/>
              </a:ext>
            </a:extLst>
          </p:cNvPr>
          <p:cNvSpPr>
            <a:spLocks noGrp="1"/>
          </p:cNvSpPr>
          <p:nvPr>
            <p:ph idx="1"/>
          </p:nvPr>
        </p:nvSpPr>
        <p:spPr/>
        <p:txBody>
          <a:bodyPr/>
          <a:lstStyle/>
          <a:p>
            <a:r>
              <a:rPr lang="en-US" dirty="0"/>
              <a:t>What are some good habits your parents sought to instill in you?</a:t>
            </a:r>
            <a:br>
              <a:rPr lang="en-US" dirty="0"/>
            </a:br>
            <a:endParaRPr lang="en-US" dirty="0"/>
          </a:p>
          <a:p>
            <a:r>
              <a:rPr lang="en-US" dirty="0">
                <a:solidFill>
                  <a:srgbClr val="C00000"/>
                </a:solidFill>
              </a:rPr>
              <a:t>To say “Thank you” was, no doubt, one of the habits you learned.</a:t>
            </a:r>
          </a:p>
          <a:p>
            <a:pPr lvl="1"/>
            <a:r>
              <a:rPr lang="en-US" dirty="0">
                <a:solidFill>
                  <a:srgbClr val="C00000"/>
                </a:solidFill>
              </a:rPr>
              <a:t>Today we consider that we have so much to thank God for.</a:t>
            </a:r>
          </a:p>
          <a:p>
            <a:endParaRPr lang="en-US" dirty="0"/>
          </a:p>
        </p:txBody>
      </p:sp>
      <p:grpSp>
        <p:nvGrpSpPr>
          <p:cNvPr id="5" name="Group 4">
            <a:extLst>
              <a:ext uri="{FF2B5EF4-FFF2-40B4-BE49-F238E27FC236}">
                <a16:creationId xmlns:a16="http://schemas.microsoft.com/office/drawing/2014/main" id="{6DC8072F-D513-A1E9-97C3-49D24B31095A}"/>
              </a:ext>
            </a:extLst>
          </p:cNvPr>
          <p:cNvGrpSpPr/>
          <p:nvPr/>
        </p:nvGrpSpPr>
        <p:grpSpPr>
          <a:xfrm>
            <a:off x="1371600" y="3079048"/>
            <a:ext cx="9251376" cy="2927268"/>
            <a:chOff x="1371600" y="3079048"/>
            <a:chExt cx="9251376" cy="2927268"/>
          </a:xfrm>
        </p:grpSpPr>
        <p:pic>
          <p:nvPicPr>
            <p:cNvPr id="1026" name="Picture 2" descr="Tshirt Sorry Mom clipart">
              <a:extLst>
                <a:ext uri="{FF2B5EF4-FFF2-40B4-BE49-F238E27FC236}">
                  <a16:creationId xmlns:a16="http://schemas.microsoft.com/office/drawing/2014/main" id="{E31C02C3-8244-E12D-19A5-D0E8399263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8190" y="3135085"/>
              <a:ext cx="2555619" cy="2440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Student clipart">
              <a:extLst>
                <a:ext uri="{FF2B5EF4-FFF2-40B4-BE49-F238E27FC236}">
                  <a16:creationId xmlns:a16="http://schemas.microsoft.com/office/drawing/2014/main" id="{DD573A81-59DD-3A31-E450-A7A3C016F6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350510"/>
              <a:ext cx="2504085" cy="2009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Girl is playing piano clipart">
              <a:extLst>
                <a:ext uri="{FF2B5EF4-FFF2-40B4-BE49-F238E27FC236}">
                  <a16:creationId xmlns:a16="http://schemas.microsoft.com/office/drawing/2014/main" id="{8DB70E5E-DEC8-8F1D-BBEC-BA98850054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8822" y="3079048"/>
              <a:ext cx="2404154" cy="2927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405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69851-4BEA-6A68-9034-102E381AD105}"/>
              </a:ext>
            </a:extLst>
          </p:cNvPr>
          <p:cNvSpPr>
            <a:spLocks noGrp="1"/>
          </p:cNvSpPr>
          <p:nvPr>
            <p:ph type="title"/>
          </p:nvPr>
        </p:nvSpPr>
        <p:spPr/>
        <p:txBody>
          <a:bodyPr>
            <a:normAutofit/>
          </a:bodyPr>
          <a:lstStyle/>
          <a:p>
            <a:pPr algn="l"/>
            <a:r>
              <a:rPr lang="en-US" sz="4000" dirty="0"/>
              <a:t>Listen for commitments to be made to God.</a:t>
            </a:r>
          </a:p>
        </p:txBody>
      </p:sp>
      <p:sp>
        <p:nvSpPr>
          <p:cNvPr id="3" name="Content Placeholder 2">
            <a:extLst>
              <a:ext uri="{FF2B5EF4-FFF2-40B4-BE49-F238E27FC236}">
                <a16:creationId xmlns:a16="http://schemas.microsoft.com/office/drawing/2014/main" id="{2DFBC3B6-6578-69CB-062F-AFBCB166BA6B}"/>
              </a:ext>
            </a:extLst>
          </p:cNvPr>
          <p:cNvSpPr>
            <a:spLocks noGrp="1"/>
          </p:cNvSpPr>
          <p:nvPr>
            <p:ph idx="1"/>
          </p:nvPr>
        </p:nvSpPr>
        <p:spPr>
          <a:xfrm>
            <a:off x="838200" y="1690688"/>
            <a:ext cx="10193977" cy="4351338"/>
          </a:xfrm>
        </p:spPr>
        <p:txBody>
          <a:bodyPr/>
          <a:lstStyle/>
          <a:p>
            <a:pPr marL="0" indent="0" algn="ctr">
              <a:buNone/>
            </a:pPr>
            <a:r>
              <a:rPr lang="en-US" dirty="0"/>
              <a:t>Psalm 65:1-4 (NIV)  Praise awaits you, O God, in Zion; to you our vows will be fulfilled. 2  O you who hear prayer, to you all men will come. 3  When we were overwhelmed by sins, you forgave our transgressions. 4  Blessed are those you choose and bring near to live in your courts! We are filled with the good things of your house, of your holy temple.</a:t>
            </a:r>
          </a:p>
        </p:txBody>
      </p:sp>
      <p:pic>
        <p:nvPicPr>
          <p:cNvPr id="5" name="Picture 4">
            <a:extLst>
              <a:ext uri="{FF2B5EF4-FFF2-40B4-BE49-F238E27FC236}">
                <a16:creationId xmlns:a16="http://schemas.microsoft.com/office/drawing/2014/main" id="{8ABEF03B-CF1D-72C1-28CE-8953AF809E09}"/>
              </a:ext>
            </a:extLst>
          </p:cNvPr>
          <p:cNvPicPr>
            <a:picLocks noChangeAspect="1"/>
          </p:cNvPicPr>
          <p:nvPr/>
        </p:nvPicPr>
        <p:blipFill>
          <a:blip r:embed="rId2"/>
          <a:stretch>
            <a:fillRect/>
          </a:stretch>
        </p:blipFill>
        <p:spPr>
          <a:xfrm>
            <a:off x="5081714" y="5889645"/>
            <a:ext cx="2028571" cy="304762"/>
          </a:xfrm>
          <a:prstGeom prst="roundRect">
            <a:avLst>
              <a:gd name="adj" fmla="val 4004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34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C5B0-3B34-2FC0-B137-D4E6D66E772C}"/>
              </a:ext>
            </a:extLst>
          </p:cNvPr>
          <p:cNvSpPr>
            <a:spLocks noGrp="1"/>
          </p:cNvSpPr>
          <p:nvPr>
            <p:ph type="title"/>
          </p:nvPr>
        </p:nvSpPr>
        <p:spPr/>
        <p:txBody>
          <a:bodyPr/>
          <a:lstStyle/>
          <a:p>
            <a:r>
              <a:rPr lang="en-US" dirty="0"/>
              <a:t>God’s Forgiveness</a:t>
            </a:r>
          </a:p>
        </p:txBody>
      </p:sp>
      <p:sp>
        <p:nvSpPr>
          <p:cNvPr id="3" name="Content Placeholder 2">
            <a:extLst>
              <a:ext uri="{FF2B5EF4-FFF2-40B4-BE49-F238E27FC236}">
                <a16:creationId xmlns:a16="http://schemas.microsoft.com/office/drawing/2014/main" id="{0434A7C9-FE56-2724-AC94-E9BD469D55C9}"/>
              </a:ext>
            </a:extLst>
          </p:cNvPr>
          <p:cNvSpPr>
            <a:spLocks noGrp="1"/>
          </p:cNvSpPr>
          <p:nvPr>
            <p:ph idx="1"/>
          </p:nvPr>
        </p:nvSpPr>
        <p:spPr/>
        <p:txBody>
          <a:bodyPr>
            <a:normAutofit/>
          </a:bodyPr>
          <a:lstStyle/>
          <a:p>
            <a:r>
              <a:rPr lang="en-US" dirty="0"/>
              <a:t>What kind of commitments to God does David write about?</a:t>
            </a:r>
          </a:p>
          <a:p>
            <a:r>
              <a:rPr lang="en-US" dirty="0">
                <a:solidFill>
                  <a:srgbClr val="C00000"/>
                </a:solidFill>
              </a:rPr>
              <a:t>Consider what God does with our sin:</a:t>
            </a:r>
          </a:p>
          <a:p>
            <a:pPr lvl="1"/>
            <a:r>
              <a:rPr lang="en-US" dirty="0">
                <a:solidFill>
                  <a:srgbClr val="C00000"/>
                </a:solidFill>
              </a:rPr>
              <a:t>Removes our sins as far as the east is from the west</a:t>
            </a:r>
          </a:p>
          <a:p>
            <a:pPr lvl="1"/>
            <a:r>
              <a:rPr lang="en-US" dirty="0">
                <a:solidFill>
                  <a:srgbClr val="C00000"/>
                </a:solidFill>
              </a:rPr>
              <a:t>Puts our sins “behind his back”</a:t>
            </a:r>
          </a:p>
          <a:p>
            <a:pPr lvl="1"/>
            <a:r>
              <a:rPr lang="en-US" dirty="0">
                <a:solidFill>
                  <a:srgbClr val="C00000"/>
                </a:solidFill>
              </a:rPr>
              <a:t>Remembers them no more</a:t>
            </a:r>
          </a:p>
          <a:p>
            <a:pPr lvl="1"/>
            <a:r>
              <a:rPr lang="en-US" dirty="0">
                <a:solidFill>
                  <a:srgbClr val="C00000"/>
                </a:solidFill>
              </a:rPr>
              <a:t>Casts our sins into the depth of the sea</a:t>
            </a:r>
          </a:p>
          <a:p>
            <a:endParaRPr lang="en-US" dirty="0"/>
          </a:p>
        </p:txBody>
      </p:sp>
    </p:spTree>
    <p:extLst>
      <p:ext uri="{BB962C8B-B14F-4D97-AF65-F5344CB8AC3E}">
        <p14:creationId xmlns:p14="http://schemas.microsoft.com/office/powerpoint/2010/main" val="3296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E4FB-78B3-D601-296D-40BB6DEFBF3F}"/>
              </a:ext>
            </a:extLst>
          </p:cNvPr>
          <p:cNvSpPr>
            <a:spLocks noGrp="1"/>
          </p:cNvSpPr>
          <p:nvPr>
            <p:ph type="title"/>
          </p:nvPr>
        </p:nvSpPr>
        <p:spPr/>
        <p:txBody>
          <a:bodyPr/>
          <a:lstStyle/>
          <a:p>
            <a:r>
              <a:rPr lang="en-US" dirty="0"/>
              <a:t>God’s Forgiveness</a:t>
            </a:r>
          </a:p>
        </p:txBody>
      </p:sp>
      <p:sp>
        <p:nvSpPr>
          <p:cNvPr id="3" name="Content Placeholder 2">
            <a:extLst>
              <a:ext uri="{FF2B5EF4-FFF2-40B4-BE49-F238E27FC236}">
                <a16:creationId xmlns:a16="http://schemas.microsoft.com/office/drawing/2014/main" id="{F004AD9B-583B-F412-2123-181F6CE86FCC}"/>
              </a:ext>
            </a:extLst>
          </p:cNvPr>
          <p:cNvSpPr>
            <a:spLocks noGrp="1"/>
          </p:cNvSpPr>
          <p:nvPr>
            <p:ph idx="1"/>
          </p:nvPr>
        </p:nvSpPr>
        <p:spPr>
          <a:xfrm>
            <a:off x="838200" y="1825625"/>
            <a:ext cx="10515600" cy="4667250"/>
          </a:xfrm>
        </p:spPr>
        <p:txBody>
          <a:bodyPr>
            <a:normAutofit/>
          </a:bodyPr>
          <a:lstStyle/>
          <a:p>
            <a:r>
              <a:rPr lang="en-US" dirty="0"/>
              <a:t>If left on our own, what would our sins do to us?  How would it overwhelm us?</a:t>
            </a:r>
          </a:p>
          <a:p>
            <a:r>
              <a:rPr lang="en-US" dirty="0"/>
              <a:t>What kinds of iniquities do you think overwhelmed David, the author?</a:t>
            </a:r>
          </a:p>
          <a:p>
            <a:r>
              <a:rPr lang="en-US" i="1" dirty="0"/>
              <a:t>Why</a:t>
            </a:r>
            <a:r>
              <a:rPr lang="en-US" dirty="0"/>
              <a:t> does sin (our iniquities) tend to overwhelm us?</a:t>
            </a:r>
          </a:p>
          <a:p>
            <a:r>
              <a:rPr lang="en-US" dirty="0"/>
              <a:t>How does it feel when you are convinced of God’s (or someone else’s) forgiveness?</a:t>
            </a:r>
          </a:p>
        </p:txBody>
      </p:sp>
    </p:spTree>
    <p:extLst>
      <p:ext uri="{BB962C8B-B14F-4D97-AF65-F5344CB8AC3E}">
        <p14:creationId xmlns:p14="http://schemas.microsoft.com/office/powerpoint/2010/main" val="224475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D4D2-3217-B761-EAA9-0AA9A6DFB587}"/>
              </a:ext>
            </a:extLst>
          </p:cNvPr>
          <p:cNvSpPr>
            <a:spLocks noGrp="1"/>
          </p:cNvSpPr>
          <p:nvPr>
            <p:ph type="title"/>
          </p:nvPr>
        </p:nvSpPr>
        <p:spPr/>
        <p:txBody>
          <a:bodyPr/>
          <a:lstStyle/>
          <a:p>
            <a:r>
              <a:rPr lang="en-US" dirty="0"/>
              <a:t>God’s Forgiveness</a:t>
            </a:r>
          </a:p>
        </p:txBody>
      </p:sp>
      <p:sp>
        <p:nvSpPr>
          <p:cNvPr id="3" name="Content Placeholder 2">
            <a:extLst>
              <a:ext uri="{FF2B5EF4-FFF2-40B4-BE49-F238E27FC236}">
                <a16:creationId xmlns:a16="http://schemas.microsoft.com/office/drawing/2014/main" id="{B63AC9C2-F6DC-821D-B11A-6F9DEC7530B3}"/>
              </a:ext>
            </a:extLst>
          </p:cNvPr>
          <p:cNvSpPr>
            <a:spLocks noGrp="1"/>
          </p:cNvSpPr>
          <p:nvPr>
            <p:ph idx="1"/>
          </p:nvPr>
        </p:nvSpPr>
        <p:spPr/>
        <p:txBody>
          <a:bodyPr/>
          <a:lstStyle/>
          <a:p>
            <a:r>
              <a:rPr lang="en-US" dirty="0"/>
              <a:t>How does praising God for His forgiveness </a:t>
            </a:r>
            <a:r>
              <a:rPr lang="en-US" i="1" dirty="0"/>
              <a:t>change</a:t>
            </a:r>
            <a:r>
              <a:rPr lang="en-US" dirty="0"/>
              <a:t> our lives?</a:t>
            </a:r>
          </a:p>
          <a:p>
            <a:r>
              <a:rPr lang="en-US" dirty="0"/>
              <a:t>How does the lack of praise for Him affect our lives?</a:t>
            </a:r>
          </a:p>
          <a:p>
            <a:r>
              <a:rPr lang="en-US" dirty="0"/>
              <a:t>What ways can we make thanks for God’s forgiveness part our holiday celebration?</a:t>
            </a:r>
          </a:p>
          <a:p>
            <a:endParaRPr lang="en-US" dirty="0"/>
          </a:p>
        </p:txBody>
      </p:sp>
    </p:spTree>
    <p:extLst>
      <p:ext uri="{BB962C8B-B14F-4D97-AF65-F5344CB8AC3E}">
        <p14:creationId xmlns:p14="http://schemas.microsoft.com/office/powerpoint/2010/main" val="383759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3F97D-55AC-8504-3EF7-61657F6CDA63}"/>
              </a:ext>
            </a:extLst>
          </p:cNvPr>
          <p:cNvSpPr>
            <a:spLocks noGrp="1"/>
          </p:cNvSpPr>
          <p:nvPr>
            <p:ph type="title"/>
          </p:nvPr>
        </p:nvSpPr>
        <p:spPr/>
        <p:txBody>
          <a:bodyPr/>
          <a:lstStyle/>
          <a:p>
            <a:pPr algn="l"/>
            <a:r>
              <a:rPr lang="en-US" dirty="0"/>
              <a:t>Listen for God’s greatness.</a:t>
            </a:r>
          </a:p>
        </p:txBody>
      </p:sp>
      <p:sp>
        <p:nvSpPr>
          <p:cNvPr id="3" name="Content Placeholder 2">
            <a:extLst>
              <a:ext uri="{FF2B5EF4-FFF2-40B4-BE49-F238E27FC236}">
                <a16:creationId xmlns:a16="http://schemas.microsoft.com/office/drawing/2014/main" id="{1D41FC11-AC4C-F60B-0299-422265FE9EE1}"/>
              </a:ext>
            </a:extLst>
          </p:cNvPr>
          <p:cNvSpPr>
            <a:spLocks noGrp="1"/>
          </p:cNvSpPr>
          <p:nvPr>
            <p:ph idx="1"/>
          </p:nvPr>
        </p:nvSpPr>
        <p:spPr>
          <a:xfrm>
            <a:off x="1588819" y="1837500"/>
            <a:ext cx="9014361" cy="4351338"/>
          </a:xfrm>
        </p:spPr>
        <p:txBody>
          <a:bodyPr/>
          <a:lstStyle/>
          <a:p>
            <a:pPr marL="0" indent="0" algn="ctr">
              <a:buNone/>
            </a:pPr>
            <a:r>
              <a:rPr lang="en-US" dirty="0"/>
              <a:t>Psalm 65:5-8 (NIV)  You answer us with awesome deeds of righteousness, O God our Savior, the hope of all the ends of the earth and of the farthest seas, 6  who formed the mountains by your power, having armed yourself with </a:t>
            </a:r>
          </a:p>
        </p:txBody>
      </p:sp>
    </p:spTree>
    <p:extLst>
      <p:ext uri="{BB962C8B-B14F-4D97-AF65-F5344CB8AC3E}">
        <p14:creationId xmlns:p14="http://schemas.microsoft.com/office/powerpoint/2010/main" val="37214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3F97D-55AC-8504-3EF7-61657F6CDA63}"/>
              </a:ext>
            </a:extLst>
          </p:cNvPr>
          <p:cNvSpPr>
            <a:spLocks noGrp="1"/>
          </p:cNvSpPr>
          <p:nvPr>
            <p:ph type="title"/>
          </p:nvPr>
        </p:nvSpPr>
        <p:spPr/>
        <p:txBody>
          <a:bodyPr/>
          <a:lstStyle/>
          <a:p>
            <a:pPr algn="l"/>
            <a:r>
              <a:rPr lang="en-US" dirty="0"/>
              <a:t>Listen for God’s greatness.</a:t>
            </a:r>
          </a:p>
        </p:txBody>
      </p:sp>
      <p:sp>
        <p:nvSpPr>
          <p:cNvPr id="3" name="Content Placeholder 2">
            <a:extLst>
              <a:ext uri="{FF2B5EF4-FFF2-40B4-BE49-F238E27FC236}">
                <a16:creationId xmlns:a16="http://schemas.microsoft.com/office/drawing/2014/main" id="{1D41FC11-AC4C-F60B-0299-422265FE9EE1}"/>
              </a:ext>
            </a:extLst>
          </p:cNvPr>
          <p:cNvSpPr>
            <a:spLocks noGrp="1"/>
          </p:cNvSpPr>
          <p:nvPr>
            <p:ph idx="1"/>
          </p:nvPr>
        </p:nvSpPr>
        <p:spPr>
          <a:xfrm>
            <a:off x="2015588" y="1825625"/>
            <a:ext cx="8160823" cy="4351338"/>
          </a:xfrm>
        </p:spPr>
        <p:txBody>
          <a:bodyPr/>
          <a:lstStyle/>
          <a:p>
            <a:pPr marL="0" indent="0" algn="ctr">
              <a:buNone/>
            </a:pPr>
            <a:r>
              <a:rPr lang="en-US" dirty="0"/>
              <a:t>strength, 7  who stilled the roaring of the seas, the roaring of their waves, and the turmoil of the nations. 8  Those living far away fear your wonders; where morning dawns and evening fades you call forth songs of joy.</a:t>
            </a:r>
          </a:p>
        </p:txBody>
      </p:sp>
      <p:pic>
        <p:nvPicPr>
          <p:cNvPr id="4" name="Picture 3">
            <a:extLst>
              <a:ext uri="{FF2B5EF4-FFF2-40B4-BE49-F238E27FC236}">
                <a16:creationId xmlns:a16="http://schemas.microsoft.com/office/drawing/2014/main" id="{BC2B5C04-C3D4-4F82-A24E-DC67BA9BF045}"/>
              </a:ext>
            </a:extLst>
          </p:cNvPr>
          <p:cNvPicPr>
            <a:picLocks noChangeAspect="1"/>
          </p:cNvPicPr>
          <p:nvPr/>
        </p:nvPicPr>
        <p:blipFill>
          <a:blip r:embed="rId2"/>
          <a:stretch>
            <a:fillRect/>
          </a:stretch>
        </p:blipFill>
        <p:spPr>
          <a:xfrm>
            <a:off x="4879833" y="5497760"/>
            <a:ext cx="2028571" cy="304762"/>
          </a:xfrm>
          <a:prstGeom prst="roundRect">
            <a:avLst>
              <a:gd name="adj" fmla="val 4004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48608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58</TotalTime>
  <Words>862</Words>
  <Application>Microsoft Office PowerPoint</Application>
  <PresentationFormat>Widescreen</PresentationFormat>
  <Paragraphs>64</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Comic Sans MS</vt:lpstr>
      <vt:lpstr>Office Theme</vt:lpstr>
      <vt:lpstr>God Deserves Our Thanks</vt:lpstr>
      <vt:lpstr>Video Introduction</vt:lpstr>
      <vt:lpstr>Ah .. Memories …</vt:lpstr>
      <vt:lpstr>Listen for commitments to be made to God.</vt:lpstr>
      <vt:lpstr>God’s Forgiveness</vt:lpstr>
      <vt:lpstr>God’s Forgiveness</vt:lpstr>
      <vt:lpstr>God’s Forgiveness</vt:lpstr>
      <vt:lpstr>Listen for God’s greatness.</vt:lpstr>
      <vt:lpstr>Listen for God’s greatness.</vt:lpstr>
      <vt:lpstr>God’s Power and Authority</vt:lpstr>
      <vt:lpstr>God’s Power and Authority</vt:lpstr>
      <vt:lpstr>Listen for how God provides.</vt:lpstr>
      <vt:lpstr>Listen for how God provides.</vt:lpstr>
      <vt:lpstr>God’s Provision</vt:lpstr>
      <vt:lpstr>God’s Provision</vt:lpstr>
      <vt:lpstr>Application</vt:lpstr>
      <vt:lpstr>Application</vt:lpstr>
      <vt:lpstr>Application</vt:lpstr>
      <vt:lpstr>Family Activities</vt:lpstr>
      <vt:lpstr>God Deserves Our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Deserves Our Thanks</dc:title>
  <dc:creator>Armstrong, Stephen (General Math and Science)</dc:creator>
  <cp:lastModifiedBy>Armstrong, Stephen (General Math and Science)</cp:lastModifiedBy>
  <cp:revision>2</cp:revision>
  <dcterms:created xsi:type="dcterms:W3CDTF">2023-11-09T17:16:44Z</dcterms:created>
  <dcterms:modified xsi:type="dcterms:W3CDTF">2023-11-09T18:15:42Z</dcterms:modified>
</cp:coreProperties>
</file>