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autoAdjust="0"/>
    <p:restoredTop sz="94660"/>
  </p:normalViewPr>
  <p:slideViewPr>
    <p:cSldViewPr snapToGrid="0">
      <p:cViewPr varScale="1">
        <p:scale>
          <a:sx n="73" d="100"/>
          <a:sy n="73" d="100"/>
        </p:scale>
        <p:origin x="6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3000"/>
                </a:schemeClr>
              </a:gs>
              <a:gs pos="65000">
                <a:schemeClr val="accent1">
                  <a:lumMod val="45000"/>
                  <a:lumOff val="55000"/>
                  <a:alpha val="94000"/>
                </a:schemeClr>
              </a:gs>
              <a:gs pos="83000">
                <a:schemeClr val="accent1">
                  <a:lumMod val="45000"/>
                  <a:lumOff val="55000"/>
                  <a:alpha val="93000"/>
                </a:schemeClr>
              </a:gs>
              <a:gs pos="100000">
                <a:schemeClr val="accent1">
                  <a:lumMod val="30000"/>
                  <a:lumOff val="70000"/>
                  <a:alpha val="95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t8opegu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8w4me5x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8w4me5x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in the </a:t>
            </a:r>
            <a:br>
              <a:rPr lang="en-US" dirty="0"/>
            </a:br>
            <a:r>
              <a:rPr lang="en-US" dirty="0"/>
              <a:t>Midst of Conflict</a:t>
            </a:r>
          </a:p>
        </p:txBody>
      </p:sp>
      <p:sp>
        <p:nvSpPr>
          <p:cNvPr id="3" name="Subtitle 2"/>
          <p:cNvSpPr>
            <a:spLocks noGrp="1"/>
          </p:cNvSpPr>
          <p:nvPr>
            <p:ph type="subTitle" idx="1"/>
          </p:nvPr>
        </p:nvSpPr>
        <p:spPr>
          <a:xfrm>
            <a:off x="1524000" y="3937000"/>
            <a:ext cx="9144000" cy="1320800"/>
          </a:xfrm>
        </p:spPr>
        <p:txBody>
          <a:bodyPr/>
          <a:lstStyle/>
          <a:p>
            <a:r>
              <a:rPr lang="en-US" dirty="0"/>
              <a:t>October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039E-399B-4B4C-8156-857F4E7BB601}"/>
              </a:ext>
            </a:extLst>
          </p:cNvPr>
          <p:cNvSpPr>
            <a:spLocks noGrp="1"/>
          </p:cNvSpPr>
          <p:nvPr>
            <p:ph type="title"/>
          </p:nvPr>
        </p:nvSpPr>
        <p:spPr/>
        <p:txBody>
          <a:bodyPr/>
          <a:lstStyle/>
          <a:p>
            <a:pPr algn="l"/>
            <a:r>
              <a:rPr lang="en-US" dirty="0"/>
              <a:t>Listen for Abram’s solution.</a:t>
            </a:r>
          </a:p>
        </p:txBody>
      </p:sp>
      <p:sp>
        <p:nvSpPr>
          <p:cNvPr id="3" name="Content Placeholder 2">
            <a:extLst>
              <a:ext uri="{FF2B5EF4-FFF2-40B4-BE49-F238E27FC236}">
                <a16:creationId xmlns:a16="http://schemas.microsoft.com/office/drawing/2014/main" id="{122A28C0-58E8-4A54-81C6-DCAC26DC4A86}"/>
              </a:ext>
            </a:extLst>
          </p:cNvPr>
          <p:cNvSpPr>
            <a:spLocks noGrp="1"/>
          </p:cNvSpPr>
          <p:nvPr>
            <p:ph idx="1"/>
          </p:nvPr>
        </p:nvSpPr>
        <p:spPr>
          <a:xfrm>
            <a:off x="1476102" y="1904002"/>
            <a:ext cx="9054737" cy="4351338"/>
          </a:xfrm>
        </p:spPr>
        <p:txBody>
          <a:bodyPr/>
          <a:lstStyle/>
          <a:p>
            <a:pPr marL="0" indent="0" algn="ctr">
              <a:buNone/>
            </a:pPr>
            <a:r>
              <a:rPr lang="en-US" dirty="0"/>
              <a:t>like the garden of the LORD, like the land of Egypt, toward </a:t>
            </a:r>
            <a:r>
              <a:rPr lang="en-US" dirty="0" err="1"/>
              <a:t>Zoar</a:t>
            </a:r>
            <a:r>
              <a:rPr lang="en-US" dirty="0"/>
              <a:t>. (This was before the LORD destroyed Sodom and Gomorrah.) 11  So Lot chose for himself the whole plain of the Jordan and set out toward the east. The two men parted company:</a:t>
            </a:r>
          </a:p>
        </p:txBody>
      </p:sp>
      <p:pic>
        <p:nvPicPr>
          <p:cNvPr id="4" name="Picture 3">
            <a:extLst>
              <a:ext uri="{FF2B5EF4-FFF2-40B4-BE49-F238E27FC236}">
                <a16:creationId xmlns:a16="http://schemas.microsoft.com/office/drawing/2014/main" id="{1E27D2FF-E055-4C99-A4ED-227A21B2DBF2}"/>
              </a:ext>
            </a:extLst>
          </p:cNvPr>
          <p:cNvPicPr>
            <a:picLocks noChangeAspect="1"/>
          </p:cNvPicPr>
          <p:nvPr/>
        </p:nvPicPr>
        <p:blipFill>
          <a:blip r:embed="rId2"/>
          <a:stretch>
            <a:fillRect/>
          </a:stretch>
        </p:blipFill>
        <p:spPr>
          <a:xfrm>
            <a:off x="4882398" y="5491042"/>
            <a:ext cx="1990476"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30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D37E-6415-428F-9D04-1B0EBB5F42A2}"/>
              </a:ext>
            </a:extLst>
          </p:cNvPr>
          <p:cNvSpPr>
            <a:spLocks noGrp="1"/>
          </p:cNvSpPr>
          <p:nvPr>
            <p:ph type="title"/>
          </p:nvPr>
        </p:nvSpPr>
        <p:spPr/>
        <p:txBody>
          <a:bodyPr/>
          <a:lstStyle/>
          <a:p>
            <a:r>
              <a:rPr lang="en-US" dirty="0"/>
              <a:t>Put Others First</a:t>
            </a:r>
          </a:p>
        </p:txBody>
      </p:sp>
      <p:sp>
        <p:nvSpPr>
          <p:cNvPr id="3" name="Content Placeholder 2">
            <a:extLst>
              <a:ext uri="{FF2B5EF4-FFF2-40B4-BE49-F238E27FC236}">
                <a16:creationId xmlns:a16="http://schemas.microsoft.com/office/drawing/2014/main" id="{4D8BEB7D-E7F0-4EDD-8FB6-806A2E62F68F}"/>
              </a:ext>
            </a:extLst>
          </p:cNvPr>
          <p:cNvSpPr>
            <a:spLocks noGrp="1"/>
          </p:cNvSpPr>
          <p:nvPr>
            <p:ph idx="1"/>
          </p:nvPr>
        </p:nvSpPr>
        <p:spPr/>
        <p:txBody>
          <a:bodyPr/>
          <a:lstStyle/>
          <a:p>
            <a:r>
              <a:rPr lang="en-US" dirty="0"/>
              <a:t>What solution did Abram propose for settling the dispute between his and Lot’s herdsman and preventing any breach between the two of them? </a:t>
            </a:r>
          </a:p>
          <a:p>
            <a:r>
              <a:rPr lang="en-US" dirty="0"/>
              <a:t>Why do you think Abram suggested the solution he did?  Why didn’t he exert his authority as the senior family member?</a:t>
            </a:r>
          </a:p>
          <a:p>
            <a:r>
              <a:rPr lang="en-US" dirty="0"/>
              <a:t>What choice did Lot make and what apparently influenced his decision? </a:t>
            </a:r>
          </a:p>
        </p:txBody>
      </p:sp>
    </p:spTree>
    <p:extLst>
      <p:ext uri="{BB962C8B-B14F-4D97-AF65-F5344CB8AC3E}">
        <p14:creationId xmlns:p14="http://schemas.microsoft.com/office/powerpoint/2010/main" val="18706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F2E9-FC2A-437E-A005-1D1DF303051A}"/>
              </a:ext>
            </a:extLst>
          </p:cNvPr>
          <p:cNvSpPr>
            <a:spLocks noGrp="1"/>
          </p:cNvSpPr>
          <p:nvPr>
            <p:ph type="title"/>
          </p:nvPr>
        </p:nvSpPr>
        <p:spPr/>
        <p:txBody>
          <a:bodyPr/>
          <a:lstStyle/>
          <a:p>
            <a:r>
              <a:rPr lang="en-US" dirty="0"/>
              <a:t>Put Others First</a:t>
            </a:r>
          </a:p>
        </p:txBody>
      </p:sp>
      <p:sp>
        <p:nvSpPr>
          <p:cNvPr id="3" name="Content Placeholder 2">
            <a:extLst>
              <a:ext uri="{FF2B5EF4-FFF2-40B4-BE49-F238E27FC236}">
                <a16:creationId xmlns:a16="http://schemas.microsoft.com/office/drawing/2014/main" id="{F216328D-D50A-406C-9FE0-F082B6314934}"/>
              </a:ext>
            </a:extLst>
          </p:cNvPr>
          <p:cNvSpPr>
            <a:spLocks noGrp="1"/>
          </p:cNvSpPr>
          <p:nvPr>
            <p:ph idx="1"/>
          </p:nvPr>
        </p:nvSpPr>
        <p:spPr/>
        <p:txBody>
          <a:bodyPr/>
          <a:lstStyle/>
          <a:p>
            <a:r>
              <a:rPr lang="en-US" dirty="0"/>
              <a:t>What lessons can be learned from the way Abram resolved his conflict with Lot?</a:t>
            </a:r>
          </a:p>
          <a:p>
            <a:r>
              <a:rPr lang="en-US" dirty="0"/>
              <a:t>What would people have said about or to Abram if they’d watched this drama play out?</a:t>
            </a:r>
          </a:p>
          <a:p>
            <a:r>
              <a:rPr lang="en-US" dirty="0"/>
              <a:t>What criticisms might we take if we seek godly solutions?</a:t>
            </a:r>
          </a:p>
        </p:txBody>
      </p:sp>
    </p:spTree>
    <p:extLst>
      <p:ext uri="{BB962C8B-B14F-4D97-AF65-F5344CB8AC3E}">
        <p14:creationId xmlns:p14="http://schemas.microsoft.com/office/powerpoint/2010/main" val="101259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484A-0115-4D3C-AF35-10DE93FC9027}"/>
              </a:ext>
            </a:extLst>
          </p:cNvPr>
          <p:cNvSpPr>
            <a:spLocks noGrp="1"/>
          </p:cNvSpPr>
          <p:nvPr>
            <p:ph type="title"/>
          </p:nvPr>
        </p:nvSpPr>
        <p:spPr/>
        <p:txBody>
          <a:bodyPr/>
          <a:lstStyle/>
          <a:p>
            <a:pPr algn="l"/>
            <a:r>
              <a:rPr lang="en-US" dirty="0"/>
              <a:t>Listen for God’s response to Abram.</a:t>
            </a:r>
          </a:p>
        </p:txBody>
      </p:sp>
      <p:sp>
        <p:nvSpPr>
          <p:cNvPr id="3" name="Content Placeholder 2">
            <a:extLst>
              <a:ext uri="{FF2B5EF4-FFF2-40B4-BE49-F238E27FC236}">
                <a16:creationId xmlns:a16="http://schemas.microsoft.com/office/drawing/2014/main" id="{6CA852AC-A600-4CFB-B641-B19157434C1E}"/>
              </a:ext>
            </a:extLst>
          </p:cNvPr>
          <p:cNvSpPr>
            <a:spLocks noGrp="1"/>
          </p:cNvSpPr>
          <p:nvPr>
            <p:ph idx="1"/>
          </p:nvPr>
        </p:nvSpPr>
        <p:spPr/>
        <p:txBody>
          <a:bodyPr/>
          <a:lstStyle/>
          <a:p>
            <a:pPr marL="0" indent="0" algn="ctr">
              <a:buNone/>
            </a:pPr>
            <a:r>
              <a:rPr lang="en-US" dirty="0"/>
              <a:t>Genesis 13:14-18 (NIV)  The LORD said to Abram after Lot had parted from him, "Lift up your eyes from where you are and look north and south, east and west. 15  All the land that you see I will give to you and your offspring forever. 16  I will make your offspring like the dust of the earth, </a:t>
            </a:r>
          </a:p>
        </p:txBody>
      </p:sp>
    </p:spTree>
    <p:extLst>
      <p:ext uri="{BB962C8B-B14F-4D97-AF65-F5344CB8AC3E}">
        <p14:creationId xmlns:p14="http://schemas.microsoft.com/office/powerpoint/2010/main" val="4197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484A-0115-4D3C-AF35-10DE93FC9027}"/>
              </a:ext>
            </a:extLst>
          </p:cNvPr>
          <p:cNvSpPr>
            <a:spLocks noGrp="1"/>
          </p:cNvSpPr>
          <p:nvPr>
            <p:ph type="title"/>
          </p:nvPr>
        </p:nvSpPr>
        <p:spPr/>
        <p:txBody>
          <a:bodyPr/>
          <a:lstStyle/>
          <a:p>
            <a:pPr algn="l"/>
            <a:r>
              <a:rPr lang="en-US" dirty="0"/>
              <a:t>Listen for God’s response to Abram.</a:t>
            </a:r>
          </a:p>
        </p:txBody>
      </p:sp>
      <p:sp>
        <p:nvSpPr>
          <p:cNvPr id="3" name="Content Placeholder 2">
            <a:extLst>
              <a:ext uri="{FF2B5EF4-FFF2-40B4-BE49-F238E27FC236}">
                <a16:creationId xmlns:a16="http://schemas.microsoft.com/office/drawing/2014/main" id="{6CA852AC-A600-4CFB-B641-B19157434C1E}"/>
              </a:ext>
            </a:extLst>
          </p:cNvPr>
          <p:cNvSpPr>
            <a:spLocks noGrp="1"/>
          </p:cNvSpPr>
          <p:nvPr>
            <p:ph idx="1"/>
          </p:nvPr>
        </p:nvSpPr>
        <p:spPr/>
        <p:txBody>
          <a:bodyPr/>
          <a:lstStyle/>
          <a:p>
            <a:pPr marL="0" indent="0" algn="ctr">
              <a:buNone/>
            </a:pPr>
            <a:r>
              <a:rPr lang="en-US" dirty="0"/>
              <a:t>so that if anyone could count the dust, then your offspring could be counted. 17  Go, walk through the length and breadth of the land, for I am giving it to you." 18  So Abram moved his tents and went to live near the great trees of </a:t>
            </a:r>
            <a:r>
              <a:rPr lang="en-US" dirty="0" err="1"/>
              <a:t>Mamre</a:t>
            </a:r>
            <a:r>
              <a:rPr lang="en-US" dirty="0"/>
              <a:t> at Hebron, where he built an altar to the LORD.</a:t>
            </a:r>
          </a:p>
        </p:txBody>
      </p:sp>
      <p:pic>
        <p:nvPicPr>
          <p:cNvPr id="4" name="Picture 3">
            <a:extLst>
              <a:ext uri="{FF2B5EF4-FFF2-40B4-BE49-F238E27FC236}">
                <a16:creationId xmlns:a16="http://schemas.microsoft.com/office/drawing/2014/main" id="{261EA93E-440E-44CF-97B5-2C524B2B96B2}"/>
              </a:ext>
            </a:extLst>
          </p:cNvPr>
          <p:cNvPicPr>
            <a:picLocks noChangeAspect="1"/>
          </p:cNvPicPr>
          <p:nvPr/>
        </p:nvPicPr>
        <p:blipFill>
          <a:blip r:embed="rId2"/>
          <a:stretch>
            <a:fillRect/>
          </a:stretch>
        </p:blipFill>
        <p:spPr>
          <a:xfrm>
            <a:off x="4882398" y="5399602"/>
            <a:ext cx="1990476"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58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ACA6-0CAA-4692-8488-D4E2C2C4F836}"/>
              </a:ext>
            </a:extLst>
          </p:cNvPr>
          <p:cNvSpPr>
            <a:spLocks noGrp="1"/>
          </p:cNvSpPr>
          <p:nvPr>
            <p:ph type="title"/>
          </p:nvPr>
        </p:nvSpPr>
        <p:spPr/>
        <p:txBody>
          <a:bodyPr/>
          <a:lstStyle/>
          <a:p>
            <a:r>
              <a:rPr lang="en-US" dirty="0"/>
              <a:t>Trust God’s Faithful Promises</a:t>
            </a:r>
          </a:p>
        </p:txBody>
      </p:sp>
      <p:sp>
        <p:nvSpPr>
          <p:cNvPr id="3" name="Content Placeholder 2">
            <a:extLst>
              <a:ext uri="{FF2B5EF4-FFF2-40B4-BE49-F238E27FC236}">
                <a16:creationId xmlns:a16="http://schemas.microsoft.com/office/drawing/2014/main" id="{6757A5EB-0346-430B-9402-1CE5E1F134E8}"/>
              </a:ext>
            </a:extLst>
          </p:cNvPr>
          <p:cNvSpPr>
            <a:spLocks noGrp="1"/>
          </p:cNvSpPr>
          <p:nvPr>
            <p:ph idx="1"/>
          </p:nvPr>
        </p:nvSpPr>
        <p:spPr/>
        <p:txBody>
          <a:bodyPr/>
          <a:lstStyle/>
          <a:p>
            <a:r>
              <a:rPr lang="en-US" dirty="0"/>
              <a:t>What signs of Abram’s trust in the Lord are seen in these verses? </a:t>
            </a:r>
          </a:p>
          <a:p>
            <a:r>
              <a:rPr lang="en-US" dirty="0"/>
              <a:t>What did God say in response to Abram’s actions?</a:t>
            </a:r>
          </a:p>
          <a:p>
            <a:r>
              <a:rPr lang="en-US" dirty="0"/>
              <a:t>Why do you think God chose this time to restate His promise to Abram?</a:t>
            </a:r>
          </a:p>
        </p:txBody>
      </p:sp>
    </p:spTree>
    <p:extLst>
      <p:ext uri="{BB962C8B-B14F-4D97-AF65-F5344CB8AC3E}">
        <p14:creationId xmlns:p14="http://schemas.microsoft.com/office/powerpoint/2010/main" val="37675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0158-9467-4090-9933-4F8FD91F994E}"/>
              </a:ext>
            </a:extLst>
          </p:cNvPr>
          <p:cNvSpPr>
            <a:spLocks noGrp="1"/>
          </p:cNvSpPr>
          <p:nvPr>
            <p:ph type="title"/>
          </p:nvPr>
        </p:nvSpPr>
        <p:spPr/>
        <p:txBody>
          <a:bodyPr/>
          <a:lstStyle/>
          <a:p>
            <a:r>
              <a:rPr lang="en-US" dirty="0"/>
              <a:t>Trust God’s Faithful Promises</a:t>
            </a:r>
          </a:p>
        </p:txBody>
      </p:sp>
      <p:sp>
        <p:nvSpPr>
          <p:cNvPr id="3" name="Content Placeholder 2">
            <a:extLst>
              <a:ext uri="{FF2B5EF4-FFF2-40B4-BE49-F238E27FC236}">
                <a16:creationId xmlns:a16="http://schemas.microsoft.com/office/drawing/2014/main" id="{A4C7AD2A-30FC-4384-AE96-5826B3BE7BE8}"/>
              </a:ext>
            </a:extLst>
          </p:cNvPr>
          <p:cNvSpPr>
            <a:spLocks noGrp="1"/>
          </p:cNvSpPr>
          <p:nvPr>
            <p:ph idx="1"/>
          </p:nvPr>
        </p:nvSpPr>
        <p:spPr/>
        <p:txBody>
          <a:bodyPr/>
          <a:lstStyle/>
          <a:p>
            <a:r>
              <a:rPr lang="en-US" dirty="0">
                <a:solidFill>
                  <a:srgbClr val="C00000"/>
                </a:solidFill>
              </a:rPr>
              <a:t>Consider situations in our family lives where there is conflict …</a:t>
            </a:r>
          </a:p>
          <a:p>
            <a:pPr lvl="1"/>
            <a:r>
              <a:rPr lang="en-US" dirty="0">
                <a:solidFill>
                  <a:srgbClr val="C00000"/>
                </a:solidFill>
              </a:rPr>
              <a:t>Newly (or long time) married couple argue about money</a:t>
            </a:r>
          </a:p>
          <a:p>
            <a:pPr lvl="1"/>
            <a:r>
              <a:rPr lang="en-US" dirty="0">
                <a:solidFill>
                  <a:srgbClr val="C00000"/>
                </a:solidFill>
              </a:rPr>
              <a:t>Parents of willful teens argue in front of kids about discipline</a:t>
            </a:r>
          </a:p>
          <a:p>
            <a:pPr lvl="1"/>
            <a:r>
              <a:rPr lang="en-US" dirty="0">
                <a:solidFill>
                  <a:srgbClr val="C00000"/>
                </a:solidFill>
              </a:rPr>
              <a:t>Parent treats one child as least/most favorite</a:t>
            </a:r>
          </a:p>
          <a:p>
            <a:pPr lvl="1"/>
            <a:r>
              <a:rPr lang="en-US" dirty="0">
                <a:solidFill>
                  <a:srgbClr val="C00000"/>
                </a:solidFill>
              </a:rPr>
              <a:t>Siblings fight over inheritance</a:t>
            </a:r>
          </a:p>
        </p:txBody>
      </p:sp>
      <p:sp>
        <p:nvSpPr>
          <p:cNvPr id="4" name="Scroll: Horizontal 3">
            <a:extLst>
              <a:ext uri="{FF2B5EF4-FFF2-40B4-BE49-F238E27FC236}">
                <a16:creationId xmlns:a16="http://schemas.microsoft.com/office/drawing/2014/main" id="{909FB8EA-FA99-4908-8950-7630AF05116D}"/>
              </a:ext>
            </a:extLst>
          </p:cNvPr>
          <p:cNvSpPr/>
          <p:nvPr/>
        </p:nvSpPr>
        <p:spPr>
          <a:xfrm rot="21296868">
            <a:off x="1881052" y="1815738"/>
            <a:ext cx="7785463" cy="3579223"/>
          </a:xfrm>
          <a:prstGeom prst="horizontalScroll">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3200" dirty="0"/>
              <a:t>Many of these tensions are a normal part of life, but when tensions escalate …</a:t>
            </a:r>
          </a:p>
          <a:p>
            <a:pPr marL="457200" indent="-457200">
              <a:buFont typeface="Arial" panose="020B0604020202020204" pitchFamily="34" charset="0"/>
              <a:buChar char="•"/>
            </a:pPr>
            <a:r>
              <a:rPr lang="en-US" sz="3200" dirty="0"/>
              <a:t>Can lead to alienation</a:t>
            </a:r>
          </a:p>
          <a:p>
            <a:pPr marL="457200" indent="-457200">
              <a:buFont typeface="Arial" panose="020B0604020202020204" pitchFamily="34" charset="0"/>
              <a:buChar char="•"/>
            </a:pPr>
            <a:r>
              <a:rPr lang="en-US" sz="3200" dirty="0"/>
              <a:t>Can result in abuse</a:t>
            </a:r>
          </a:p>
          <a:p>
            <a:endParaRPr lang="en-US" sz="3200" dirty="0"/>
          </a:p>
        </p:txBody>
      </p:sp>
    </p:spTree>
    <p:extLst>
      <p:ext uri="{BB962C8B-B14F-4D97-AF65-F5344CB8AC3E}">
        <p14:creationId xmlns:p14="http://schemas.microsoft.com/office/powerpoint/2010/main" val="23625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C74D-CF0F-40DA-859E-AF0DF5CCB87D}"/>
              </a:ext>
            </a:extLst>
          </p:cNvPr>
          <p:cNvSpPr>
            <a:spLocks noGrp="1"/>
          </p:cNvSpPr>
          <p:nvPr>
            <p:ph type="title"/>
          </p:nvPr>
        </p:nvSpPr>
        <p:spPr/>
        <p:txBody>
          <a:bodyPr/>
          <a:lstStyle/>
          <a:p>
            <a:r>
              <a:rPr lang="en-US" dirty="0"/>
              <a:t>Trust God’s Faithful Promises</a:t>
            </a:r>
          </a:p>
        </p:txBody>
      </p:sp>
      <p:sp>
        <p:nvSpPr>
          <p:cNvPr id="3" name="Content Placeholder 2">
            <a:extLst>
              <a:ext uri="{FF2B5EF4-FFF2-40B4-BE49-F238E27FC236}">
                <a16:creationId xmlns:a16="http://schemas.microsoft.com/office/drawing/2014/main" id="{DE4A2575-0AFD-4213-89C3-B930DAC7089A}"/>
              </a:ext>
            </a:extLst>
          </p:cNvPr>
          <p:cNvSpPr>
            <a:spLocks noGrp="1"/>
          </p:cNvSpPr>
          <p:nvPr>
            <p:ph idx="1"/>
          </p:nvPr>
        </p:nvSpPr>
        <p:spPr/>
        <p:txBody>
          <a:bodyPr/>
          <a:lstStyle/>
          <a:p>
            <a:r>
              <a:rPr lang="en-US" dirty="0"/>
              <a:t>How can relying on God influence these kinds of situations?</a:t>
            </a:r>
          </a:p>
        </p:txBody>
      </p:sp>
      <p:pic>
        <p:nvPicPr>
          <p:cNvPr id="2050" name="Picture 2" descr="Argument, Loud, Discussion, Conflict, Bad, Nagging">
            <a:extLst>
              <a:ext uri="{FF2B5EF4-FFF2-40B4-BE49-F238E27FC236}">
                <a16:creationId xmlns:a16="http://schemas.microsoft.com/office/drawing/2014/main" id="{BDDAC0DB-0E08-4CE7-B2C6-427C48975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984" y="3069771"/>
            <a:ext cx="3850031" cy="2610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2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76D6-3CDB-4A6B-86E2-2C273B0C619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D553594-3F23-4D40-A5C8-A9B16AE7E14E}"/>
              </a:ext>
            </a:extLst>
          </p:cNvPr>
          <p:cNvSpPr>
            <a:spLocks noGrp="1"/>
          </p:cNvSpPr>
          <p:nvPr>
            <p:ph idx="1"/>
          </p:nvPr>
        </p:nvSpPr>
        <p:spPr>
          <a:xfrm>
            <a:off x="838200" y="1985553"/>
            <a:ext cx="10515600" cy="4191409"/>
          </a:xfrm>
        </p:spPr>
        <p:txBody>
          <a:bodyPr/>
          <a:lstStyle/>
          <a:p>
            <a:r>
              <a:rPr lang="en-US" dirty="0"/>
              <a:t>Pray. </a:t>
            </a:r>
          </a:p>
          <a:p>
            <a:pPr lvl="1"/>
            <a:r>
              <a:rPr lang="en-US" dirty="0"/>
              <a:t>As an act of worship, lift up those whom you might have relational tension with right now. </a:t>
            </a:r>
          </a:p>
          <a:p>
            <a:pPr lvl="1"/>
            <a:r>
              <a:rPr lang="en-US" dirty="0"/>
              <a:t>Also as you pray, a tension from your past might come to the forefront of your mind; pray for those people as well.</a:t>
            </a:r>
          </a:p>
          <a:p>
            <a:endParaRPr lang="en-US" dirty="0"/>
          </a:p>
        </p:txBody>
      </p:sp>
    </p:spTree>
    <p:extLst>
      <p:ext uri="{BB962C8B-B14F-4D97-AF65-F5344CB8AC3E}">
        <p14:creationId xmlns:p14="http://schemas.microsoft.com/office/powerpoint/2010/main" val="27455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4DCF-D151-417B-9AD0-C8CF07D8D26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12679A4-394C-47E8-A6E4-1C287C22AB84}"/>
              </a:ext>
            </a:extLst>
          </p:cNvPr>
          <p:cNvSpPr>
            <a:spLocks noGrp="1"/>
          </p:cNvSpPr>
          <p:nvPr>
            <p:ph idx="1"/>
          </p:nvPr>
        </p:nvSpPr>
        <p:spPr>
          <a:xfrm>
            <a:off x="838200" y="1920239"/>
            <a:ext cx="10515600" cy="4256723"/>
          </a:xfrm>
        </p:spPr>
        <p:txBody>
          <a:bodyPr/>
          <a:lstStyle/>
          <a:p>
            <a:r>
              <a:rPr lang="en-US" dirty="0"/>
              <a:t>Check your pride. </a:t>
            </a:r>
          </a:p>
          <a:p>
            <a:pPr lvl="1"/>
            <a:r>
              <a:rPr lang="en-US" dirty="0"/>
              <a:t>In comparison to Jesus, what is the level of your humility? </a:t>
            </a:r>
          </a:p>
          <a:p>
            <a:pPr lvl="1"/>
            <a:r>
              <a:rPr lang="en-US" dirty="0"/>
              <a:t>Go to God and ask Him to reveal where your pride might be getting the best of you. </a:t>
            </a:r>
          </a:p>
          <a:p>
            <a:pPr lvl="1"/>
            <a:r>
              <a:rPr lang="en-US" dirty="0"/>
              <a:t>Remember pride knocks you down; humility lifts you up.</a:t>
            </a:r>
          </a:p>
          <a:p>
            <a:endParaRPr lang="en-US" dirty="0"/>
          </a:p>
          <a:p>
            <a:endParaRPr lang="en-US" dirty="0"/>
          </a:p>
        </p:txBody>
      </p:sp>
    </p:spTree>
    <p:extLst>
      <p:ext uri="{BB962C8B-B14F-4D97-AF65-F5344CB8AC3E}">
        <p14:creationId xmlns:p14="http://schemas.microsoft.com/office/powerpoint/2010/main" val="279004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99A1E-FA0B-476A-94FC-BB0F4EEAE35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E630AE08-742F-44D6-AC6A-41C2D9775BE8}"/>
              </a:ext>
            </a:extLst>
          </p:cNvPr>
          <p:cNvGrpSpPr/>
          <p:nvPr/>
        </p:nvGrpSpPr>
        <p:grpSpPr>
          <a:xfrm>
            <a:off x="2849598" y="1690688"/>
            <a:ext cx="6492803" cy="4161682"/>
            <a:chOff x="2849598" y="1690688"/>
            <a:chExt cx="6492803" cy="4161682"/>
          </a:xfrm>
        </p:grpSpPr>
        <p:pic>
          <p:nvPicPr>
            <p:cNvPr id="6" name="Picture 5" descr="A picture containing text, person, clothing, person&#10;&#10;Description automatically generated">
              <a:extLst>
                <a:ext uri="{FF2B5EF4-FFF2-40B4-BE49-F238E27FC236}">
                  <a16:creationId xmlns:a16="http://schemas.microsoft.com/office/drawing/2014/main" id="{DA366214-5390-4636-9452-1745244E5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28812"/>
              <a:ext cx="5715000" cy="300037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ADE6CA2C-90AB-4985-8720-2752137CE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6CF38B85-AB29-4A66-937E-BD7AC3EE327D}"/>
              </a:ext>
            </a:extLst>
          </p:cNvPr>
          <p:cNvSpPr txBox="1"/>
          <p:nvPr/>
        </p:nvSpPr>
        <p:spPr>
          <a:xfrm>
            <a:off x="4076700" y="5852370"/>
            <a:ext cx="426720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02316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1162-6AEC-40B9-A033-BFB49A6B8D1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EAA4751-2400-4162-A6C3-BD80653F4330}"/>
              </a:ext>
            </a:extLst>
          </p:cNvPr>
          <p:cNvSpPr>
            <a:spLocks noGrp="1"/>
          </p:cNvSpPr>
          <p:nvPr>
            <p:ph idx="1"/>
          </p:nvPr>
        </p:nvSpPr>
        <p:spPr>
          <a:xfrm>
            <a:off x="838200" y="1998617"/>
            <a:ext cx="10515600" cy="4178346"/>
          </a:xfrm>
        </p:spPr>
        <p:txBody>
          <a:bodyPr/>
          <a:lstStyle/>
          <a:p>
            <a:r>
              <a:rPr lang="en-US" dirty="0"/>
              <a:t>Reconcile. </a:t>
            </a:r>
          </a:p>
          <a:p>
            <a:pPr lvl="1"/>
            <a:r>
              <a:rPr lang="en-US" dirty="0"/>
              <a:t>What imaginary conversation have you been having with a person whom you know you need to have a real conversation with?</a:t>
            </a:r>
          </a:p>
          <a:p>
            <a:pPr lvl="1"/>
            <a:r>
              <a:rPr lang="en-US" dirty="0"/>
              <a:t>Pick up the phone, set up the meeting, and have the difficult conversation.</a:t>
            </a:r>
          </a:p>
          <a:p>
            <a:endParaRPr lang="en-US" dirty="0"/>
          </a:p>
        </p:txBody>
      </p:sp>
    </p:spTree>
    <p:extLst>
      <p:ext uri="{BB962C8B-B14F-4D97-AF65-F5344CB8AC3E}">
        <p14:creationId xmlns:p14="http://schemas.microsoft.com/office/powerpoint/2010/main" val="38092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CC341-BA04-4191-A37F-1C195F163D2B}"/>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5BEEF38F-A59A-4B14-B569-3B6B04FED8DF}"/>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095" t="3344" r="1680" b="2065"/>
          <a:stretch/>
        </p:blipFill>
        <p:spPr>
          <a:xfrm>
            <a:off x="6531429" y="1802508"/>
            <a:ext cx="5303520" cy="422010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8" name="Picture 7" descr="Logo&#10;&#10;Description automatically generated">
            <a:extLst>
              <a:ext uri="{FF2B5EF4-FFF2-40B4-BE49-F238E27FC236}">
                <a16:creationId xmlns:a16="http://schemas.microsoft.com/office/drawing/2014/main" id="{D3B45F3C-35C1-4F8D-95E2-32DE9FA46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4587" y="3801292"/>
            <a:ext cx="2682241" cy="2518792"/>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86491D35-73BE-40E5-9ECD-7D1CA42099C6}"/>
              </a:ext>
            </a:extLst>
          </p:cNvPr>
          <p:cNvSpPr/>
          <p:nvPr/>
        </p:nvSpPr>
        <p:spPr>
          <a:xfrm>
            <a:off x="1162594" y="1476103"/>
            <a:ext cx="5891349" cy="1952897"/>
          </a:xfrm>
          <a:prstGeom prst="wedgeRoundRectCallout">
            <a:avLst>
              <a:gd name="adj1" fmla="val -23825"/>
              <a:gd name="adj2" fmla="val 6753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Comic Sans MS" panose="030F0702030302020204" pitchFamily="66" charset="0"/>
              </a:rPr>
              <a:t>Ah .. The Word Ninja needs your help.  I’m busy with book reports for the Word Search Lady.  Can you find the words for me?  I’m told there is help and other challenging word puzzles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https://tinyurl.com/8w4me5xu</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  I’m </a:t>
            </a:r>
            <a:r>
              <a:rPr lang="en-US" b="1"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confident</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 you can overcome this conflict.</a:t>
            </a:r>
            <a:endParaRPr lang="en-US" dirty="0">
              <a:latin typeface="Comic Sans MS" panose="030F0702030302020204" pitchFamily="66" charset="0"/>
            </a:endParaRPr>
          </a:p>
        </p:txBody>
      </p:sp>
    </p:spTree>
    <p:extLst>
      <p:ext uri="{BB962C8B-B14F-4D97-AF65-F5344CB8AC3E}">
        <p14:creationId xmlns:p14="http://schemas.microsoft.com/office/powerpoint/2010/main" val="242603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6C27-D207-4007-996E-91CCCBD35846}"/>
              </a:ext>
            </a:extLst>
          </p:cNvPr>
          <p:cNvSpPr>
            <a:spLocks noGrp="1"/>
          </p:cNvSpPr>
          <p:nvPr>
            <p:ph type="title"/>
          </p:nvPr>
        </p:nvSpPr>
        <p:spPr/>
        <p:txBody>
          <a:bodyPr/>
          <a:lstStyle/>
          <a:p>
            <a:r>
              <a:rPr lang="en-US" dirty="0"/>
              <a:t>Family Discussion</a:t>
            </a:r>
          </a:p>
        </p:txBody>
      </p:sp>
      <p:pic>
        <p:nvPicPr>
          <p:cNvPr id="3074" name="Picture 6">
            <a:extLst>
              <a:ext uri="{FF2B5EF4-FFF2-40B4-BE49-F238E27FC236}">
                <a16:creationId xmlns:a16="http://schemas.microsoft.com/office/drawing/2014/main" id="{0CA0BEE5-C070-4501-91CB-1777F5CFA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858" y="2649935"/>
            <a:ext cx="1508942" cy="2582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raphical user interface, application&#10;&#10;Description automatically generated">
            <a:extLst>
              <a:ext uri="{FF2B5EF4-FFF2-40B4-BE49-F238E27FC236}">
                <a16:creationId xmlns:a16="http://schemas.microsoft.com/office/drawing/2014/main" id="{EC011BB9-5843-47BE-B868-B894661BA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2066"/>
            <a:ext cx="5951015" cy="332061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5" name="Speech Bubble: Rectangle with Corners Rounded 4">
            <a:extLst>
              <a:ext uri="{FF2B5EF4-FFF2-40B4-BE49-F238E27FC236}">
                <a16:creationId xmlns:a16="http://schemas.microsoft.com/office/drawing/2014/main" id="{14605B61-430F-497F-A5EF-DB5663782E1A}"/>
              </a:ext>
            </a:extLst>
          </p:cNvPr>
          <p:cNvSpPr/>
          <p:nvPr/>
        </p:nvSpPr>
        <p:spPr>
          <a:xfrm>
            <a:off x="5355771" y="2312125"/>
            <a:ext cx="3971109" cy="2246811"/>
          </a:xfrm>
          <a:prstGeom prst="wedgeRoundRectCallout">
            <a:avLst>
              <a:gd name="adj1" fmla="val 67072"/>
              <a:gd name="adj2" fmla="val 4253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Comic Sans MS" panose="030F0702030302020204" pitchFamily="66" charset="0"/>
              </a:rPr>
              <a:t>That Word Ninja fellow didn’t mention an important new feature connected to these lessons.  Family Discussion videos.  Check it out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https://tinyurl.com/8w4me5xu</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362870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in the </a:t>
            </a:r>
            <a:br>
              <a:rPr lang="en-US" dirty="0"/>
            </a:br>
            <a:r>
              <a:rPr lang="en-US" dirty="0"/>
              <a:t>Midst of Conflict</a:t>
            </a:r>
          </a:p>
        </p:txBody>
      </p:sp>
      <p:sp>
        <p:nvSpPr>
          <p:cNvPr id="3" name="Subtitle 2"/>
          <p:cNvSpPr>
            <a:spLocks noGrp="1"/>
          </p:cNvSpPr>
          <p:nvPr>
            <p:ph type="subTitle" idx="1"/>
          </p:nvPr>
        </p:nvSpPr>
        <p:spPr>
          <a:xfrm>
            <a:off x="1524000" y="3937000"/>
            <a:ext cx="9144000" cy="1320800"/>
          </a:xfrm>
        </p:spPr>
        <p:txBody>
          <a:bodyPr/>
          <a:lstStyle/>
          <a:p>
            <a:r>
              <a:rPr lang="en-US" dirty="0"/>
              <a:t>October 31</a:t>
            </a:r>
          </a:p>
        </p:txBody>
      </p:sp>
    </p:spTree>
    <p:extLst>
      <p:ext uri="{BB962C8B-B14F-4D97-AF65-F5344CB8AC3E}">
        <p14:creationId xmlns:p14="http://schemas.microsoft.com/office/powerpoint/2010/main" val="308753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6D09A1-58F8-4C71-A247-727752C904C2}"/>
              </a:ext>
            </a:extLst>
          </p:cNvPr>
          <p:cNvSpPr>
            <a:spLocks noGrp="1"/>
          </p:cNvSpPr>
          <p:nvPr>
            <p:ph type="title"/>
          </p:nvPr>
        </p:nvSpPr>
        <p:spPr/>
        <p:txBody>
          <a:bodyPr/>
          <a:lstStyle/>
          <a:p>
            <a:r>
              <a:rPr lang="en-US" dirty="0"/>
              <a:t>What happened?</a:t>
            </a:r>
          </a:p>
        </p:txBody>
      </p:sp>
      <p:sp>
        <p:nvSpPr>
          <p:cNvPr id="4" name="Content Placeholder 3">
            <a:extLst>
              <a:ext uri="{FF2B5EF4-FFF2-40B4-BE49-F238E27FC236}">
                <a16:creationId xmlns:a16="http://schemas.microsoft.com/office/drawing/2014/main" id="{17284697-7A18-4CF0-9DF5-7EDEC9078A6C}"/>
              </a:ext>
            </a:extLst>
          </p:cNvPr>
          <p:cNvSpPr>
            <a:spLocks noGrp="1"/>
          </p:cNvSpPr>
          <p:nvPr>
            <p:ph idx="1"/>
          </p:nvPr>
        </p:nvSpPr>
        <p:spPr>
          <a:xfrm>
            <a:off x="902612" y="1603375"/>
            <a:ext cx="10515600" cy="4351338"/>
          </a:xfrm>
        </p:spPr>
        <p:txBody>
          <a:bodyPr/>
          <a:lstStyle/>
          <a:p>
            <a:r>
              <a:rPr lang="en-US" dirty="0"/>
              <a:t>What’s the smallest thing you’ve seen someone fight about? </a:t>
            </a:r>
          </a:p>
          <a:p>
            <a:r>
              <a:rPr lang="en-US" dirty="0">
                <a:solidFill>
                  <a:srgbClr val="C00000"/>
                </a:solidFill>
              </a:rPr>
              <a:t>Sometimes people really get out of sorts whether the issue was large or small.</a:t>
            </a:r>
          </a:p>
          <a:p>
            <a:pPr lvl="1"/>
            <a:r>
              <a:rPr lang="en-US" dirty="0">
                <a:solidFill>
                  <a:srgbClr val="C00000"/>
                </a:solidFill>
              </a:rPr>
              <a:t>Relationships can be hurt or even broken.</a:t>
            </a:r>
          </a:p>
          <a:p>
            <a:pPr lvl="1"/>
            <a:r>
              <a:rPr lang="en-US" dirty="0">
                <a:solidFill>
                  <a:srgbClr val="C00000"/>
                </a:solidFill>
              </a:rPr>
              <a:t>Today we study how we should trust God when conflict disrupts your relationships.</a:t>
            </a:r>
          </a:p>
          <a:p>
            <a:endParaRPr lang="en-US" dirty="0"/>
          </a:p>
        </p:txBody>
      </p:sp>
      <p:grpSp>
        <p:nvGrpSpPr>
          <p:cNvPr id="9" name="Group 8">
            <a:extLst>
              <a:ext uri="{FF2B5EF4-FFF2-40B4-BE49-F238E27FC236}">
                <a16:creationId xmlns:a16="http://schemas.microsoft.com/office/drawing/2014/main" id="{ADA67E78-E6A0-4CB8-802F-4D763DC9222B}"/>
              </a:ext>
            </a:extLst>
          </p:cNvPr>
          <p:cNvGrpSpPr/>
          <p:nvPr/>
        </p:nvGrpSpPr>
        <p:grpSpPr>
          <a:xfrm>
            <a:off x="658988" y="2590799"/>
            <a:ext cx="10759224" cy="3871120"/>
            <a:chOff x="658988" y="2590799"/>
            <a:chExt cx="10759224" cy="3871120"/>
          </a:xfrm>
        </p:grpSpPr>
        <p:pic>
          <p:nvPicPr>
            <p:cNvPr id="1026" name="Picture 2" descr="Fight clipart">
              <a:extLst>
                <a:ext uri="{FF2B5EF4-FFF2-40B4-BE49-F238E27FC236}">
                  <a16:creationId xmlns:a16="http://schemas.microsoft.com/office/drawing/2014/main" id="{1BB5D5FB-9AA4-4872-805A-77A912803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3037015"/>
              <a:ext cx="3454400" cy="1990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irl clipart">
              <a:extLst>
                <a:ext uri="{FF2B5EF4-FFF2-40B4-BE49-F238E27FC236}">
                  <a16:creationId xmlns:a16="http://schemas.microsoft.com/office/drawing/2014/main" id="{9EC676E3-8116-4065-A733-14F2AEBC93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30288" y="3913982"/>
              <a:ext cx="1918612"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9A61F38-DCB3-4385-950F-70D114496279}"/>
                </a:ext>
              </a:extLst>
            </p:cNvPr>
            <p:cNvSpPr/>
            <p:nvPr/>
          </p:nvSpPr>
          <p:spPr>
            <a:xfrm>
              <a:off x="9499600" y="2590799"/>
              <a:ext cx="1918612" cy="1188245"/>
            </a:xfrm>
            <a:prstGeom prst="wedgeEllipseCallout">
              <a:avLst>
                <a:gd name="adj1" fmla="val -30762"/>
                <a:gd name="adj2" fmla="val 7105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tx1"/>
                  </a:solidFill>
                </a:rPr>
                <a:t>What did you call me?</a:t>
              </a:r>
            </a:p>
          </p:txBody>
        </p:sp>
        <p:pic>
          <p:nvPicPr>
            <p:cNvPr id="7" name="Picture 6">
              <a:extLst>
                <a:ext uri="{FF2B5EF4-FFF2-40B4-BE49-F238E27FC236}">
                  <a16:creationId xmlns:a16="http://schemas.microsoft.com/office/drawing/2014/main" id="{4DDD498C-EC3F-4EBF-8C90-5CB238A18E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89" b="92388" l="8136" r="98983">
                          <a14:foregroundMark x1="21017" y1="21799" x2="23729" y2="33218"/>
                          <a14:foregroundMark x1="8136" y1="92042" x2="23729" y2="74048"/>
                          <a14:foregroundMark x1="35932" y1="76817" x2="51186" y2="92388"/>
                          <a14:foregroundMark x1="51186" y1="92388" x2="62373" y2="73702"/>
                          <a14:foregroundMark x1="62373" y1="73702" x2="74237" y2="91349"/>
                          <a14:foregroundMark x1="74237" y1="91349" x2="84746" y2="91349"/>
                          <a14:foregroundMark x1="67119" y1="66090" x2="67119" y2="45329"/>
                          <a14:foregroundMark x1="67119" y1="45329" x2="70508" y2="49827"/>
                          <a14:foregroundMark x1="88814" y1="31834" x2="77288" y2="30104"/>
                          <a14:foregroundMark x1="98983" y1="43599" x2="94237" y2="39792"/>
                          <a14:foregroundMark x1="27119" y1="15225" x2="10847" y2="23875"/>
                          <a14:foregroundMark x1="10847" y1="23875" x2="12881" y2="26990"/>
                          <a14:foregroundMark x1="42034" y1="58824" x2="50508" y2="58131"/>
                          <a14:foregroundMark x1="37288" y1="52249" x2="34576" y2="55017"/>
                          <a14:foregroundMark x1="54576" y1="55017" x2="54915" y2="53287"/>
                        </a14:backgroundRemoval>
                      </a14:imgEffect>
                    </a14:imgLayer>
                  </a14:imgProps>
                </a:ext>
              </a:extLst>
            </a:blip>
            <a:stretch>
              <a:fillRect/>
            </a:stretch>
          </p:blipFill>
          <p:spPr>
            <a:xfrm>
              <a:off x="658988" y="3709538"/>
              <a:ext cx="2809524" cy="2752381"/>
            </a:xfrm>
            <a:prstGeom prst="rect">
              <a:avLst/>
            </a:prstGeom>
            <a:ln>
              <a:noFill/>
            </a:ln>
            <a:effectLst>
              <a:outerShdw blurRad="292100" dist="139700" dir="2700000" algn="tl" rotWithShape="0">
                <a:srgbClr val="333333">
                  <a:alpha val="65000"/>
                </a:srgbClr>
              </a:outerShdw>
            </a:effectLst>
          </p:spPr>
        </p:pic>
        <p:sp>
          <p:nvSpPr>
            <p:cNvPr id="8" name="Speech Bubble: Oval 7">
              <a:extLst>
                <a:ext uri="{FF2B5EF4-FFF2-40B4-BE49-F238E27FC236}">
                  <a16:creationId xmlns:a16="http://schemas.microsoft.com/office/drawing/2014/main" id="{04B9D977-F935-4A72-B853-2C53759A0676}"/>
                </a:ext>
              </a:extLst>
            </p:cNvPr>
            <p:cNvSpPr/>
            <p:nvPr/>
          </p:nvSpPr>
          <p:spPr>
            <a:xfrm>
              <a:off x="1358900" y="3037015"/>
              <a:ext cx="1104900" cy="7420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turn!</a:t>
              </a:r>
            </a:p>
          </p:txBody>
        </p:sp>
        <p:sp>
          <p:nvSpPr>
            <p:cNvPr id="11" name="Speech Bubble: Oval 10">
              <a:extLst>
                <a:ext uri="{FF2B5EF4-FFF2-40B4-BE49-F238E27FC236}">
                  <a16:creationId xmlns:a16="http://schemas.microsoft.com/office/drawing/2014/main" id="{A2FC1D03-7D6E-4912-8A99-96C9D45F31F5}"/>
                </a:ext>
              </a:extLst>
            </p:cNvPr>
            <p:cNvSpPr/>
            <p:nvPr/>
          </p:nvSpPr>
          <p:spPr>
            <a:xfrm>
              <a:off x="2562080" y="3287506"/>
              <a:ext cx="1104900" cy="7420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turn!</a:t>
              </a:r>
            </a:p>
          </p:txBody>
        </p:sp>
      </p:grpSp>
    </p:spTree>
    <p:extLst>
      <p:ext uri="{BB962C8B-B14F-4D97-AF65-F5344CB8AC3E}">
        <p14:creationId xmlns:p14="http://schemas.microsoft.com/office/powerpoint/2010/main" val="36675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675B-298A-49B6-A223-5323389B0FE7}"/>
              </a:ext>
            </a:extLst>
          </p:cNvPr>
          <p:cNvSpPr>
            <a:spLocks noGrp="1"/>
          </p:cNvSpPr>
          <p:nvPr>
            <p:ph type="title"/>
          </p:nvPr>
        </p:nvSpPr>
        <p:spPr/>
        <p:txBody>
          <a:bodyPr/>
          <a:lstStyle/>
          <a:p>
            <a:r>
              <a:rPr lang="en-US" dirty="0"/>
              <a:t>Listen for the issue of the conflict.</a:t>
            </a:r>
          </a:p>
        </p:txBody>
      </p:sp>
      <p:sp>
        <p:nvSpPr>
          <p:cNvPr id="3" name="Content Placeholder 2">
            <a:extLst>
              <a:ext uri="{FF2B5EF4-FFF2-40B4-BE49-F238E27FC236}">
                <a16:creationId xmlns:a16="http://schemas.microsoft.com/office/drawing/2014/main" id="{05912BA2-EDF5-4808-B67E-DA67C5098F19}"/>
              </a:ext>
            </a:extLst>
          </p:cNvPr>
          <p:cNvSpPr>
            <a:spLocks noGrp="1"/>
          </p:cNvSpPr>
          <p:nvPr>
            <p:ph idx="1"/>
          </p:nvPr>
        </p:nvSpPr>
        <p:spPr>
          <a:xfrm>
            <a:off x="838200" y="1978925"/>
            <a:ext cx="10515600" cy="4198038"/>
          </a:xfrm>
        </p:spPr>
        <p:txBody>
          <a:bodyPr/>
          <a:lstStyle/>
          <a:p>
            <a:pPr marL="0" indent="0" algn="ctr">
              <a:buNone/>
            </a:pPr>
            <a:r>
              <a:rPr lang="en-US" dirty="0"/>
              <a:t>Genesis 13:5-8 (NIV)   Now Lot, who was moving about with Abram, also had flocks and herds and tents. 6  But the land could not support them while they stayed together, for their possessions were so great that they were not able to stay together. 7  And quarreling arose between </a:t>
            </a:r>
          </a:p>
        </p:txBody>
      </p:sp>
    </p:spTree>
    <p:extLst>
      <p:ext uri="{BB962C8B-B14F-4D97-AF65-F5344CB8AC3E}">
        <p14:creationId xmlns:p14="http://schemas.microsoft.com/office/powerpoint/2010/main" val="375838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675B-298A-49B6-A223-5323389B0FE7}"/>
              </a:ext>
            </a:extLst>
          </p:cNvPr>
          <p:cNvSpPr>
            <a:spLocks noGrp="1"/>
          </p:cNvSpPr>
          <p:nvPr>
            <p:ph type="title"/>
          </p:nvPr>
        </p:nvSpPr>
        <p:spPr/>
        <p:txBody>
          <a:bodyPr/>
          <a:lstStyle/>
          <a:p>
            <a:r>
              <a:rPr lang="en-US" dirty="0"/>
              <a:t>Listen for the issue of the conflict.</a:t>
            </a:r>
          </a:p>
        </p:txBody>
      </p:sp>
      <p:sp>
        <p:nvSpPr>
          <p:cNvPr id="3" name="Content Placeholder 2">
            <a:extLst>
              <a:ext uri="{FF2B5EF4-FFF2-40B4-BE49-F238E27FC236}">
                <a16:creationId xmlns:a16="http://schemas.microsoft.com/office/drawing/2014/main" id="{05912BA2-EDF5-4808-B67E-DA67C5098F19}"/>
              </a:ext>
            </a:extLst>
          </p:cNvPr>
          <p:cNvSpPr>
            <a:spLocks noGrp="1"/>
          </p:cNvSpPr>
          <p:nvPr>
            <p:ph idx="1"/>
          </p:nvPr>
        </p:nvSpPr>
        <p:spPr>
          <a:xfrm>
            <a:off x="1363070" y="1883391"/>
            <a:ext cx="9465860" cy="4198038"/>
          </a:xfrm>
        </p:spPr>
        <p:txBody>
          <a:bodyPr/>
          <a:lstStyle/>
          <a:p>
            <a:pPr marL="0" indent="0" algn="ctr">
              <a:buNone/>
            </a:pPr>
            <a:r>
              <a:rPr lang="en-US" dirty="0"/>
              <a:t>Abram's herdsmen and the herdsmen of Lot. The Canaanites and Perizzites were also living in the land at that time. 8  So Abram said to Lot, "Let's not have any quarreling between you and me, or between your herdsmen and mine, for we are brothers.</a:t>
            </a:r>
          </a:p>
        </p:txBody>
      </p:sp>
      <p:pic>
        <p:nvPicPr>
          <p:cNvPr id="5" name="Picture 4">
            <a:extLst>
              <a:ext uri="{FF2B5EF4-FFF2-40B4-BE49-F238E27FC236}">
                <a16:creationId xmlns:a16="http://schemas.microsoft.com/office/drawing/2014/main" id="{1C79899E-5309-4BB9-A5FD-92E60B08F13B}"/>
              </a:ext>
            </a:extLst>
          </p:cNvPr>
          <p:cNvPicPr>
            <a:picLocks noChangeAspect="1"/>
          </p:cNvPicPr>
          <p:nvPr/>
        </p:nvPicPr>
        <p:blipFill>
          <a:blip r:embed="rId2"/>
          <a:stretch>
            <a:fillRect/>
          </a:stretch>
        </p:blipFill>
        <p:spPr>
          <a:xfrm>
            <a:off x="4882398" y="5491042"/>
            <a:ext cx="1990476"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442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FA24-25F5-4511-8B45-13BB18B49E2E}"/>
              </a:ext>
            </a:extLst>
          </p:cNvPr>
          <p:cNvSpPr>
            <a:spLocks noGrp="1"/>
          </p:cNvSpPr>
          <p:nvPr>
            <p:ph type="title"/>
          </p:nvPr>
        </p:nvSpPr>
        <p:spPr/>
        <p:txBody>
          <a:bodyPr/>
          <a:lstStyle/>
          <a:p>
            <a:r>
              <a:rPr lang="en-US" dirty="0"/>
              <a:t>Conflict Between Friends</a:t>
            </a:r>
          </a:p>
        </p:txBody>
      </p:sp>
      <p:sp>
        <p:nvSpPr>
          <p:cNvPr id="3" name="Content Placeholder 2">
            <a:extLst>
              <a:ext uri="{FF2B5EF4-FFF2-40B4-BE49-F238E27FC236}">
                <a16:creationId xmlns:a16="http://schemas.microsoft.com/office/drawing/2014/main" id="{78A6B491-FC2D-483C-892F-3AA6D784EEAE}"/>
              </a:ext>
            </a:extLst>
          </p:cNvPr>
          <p:cNvSpPr>
            <a:spLocks noGrp="1"/>
          </p:cNvSpPr>
          <p:nvPr>
            <p:ph idx="1"/>
          </p:nvPr>
        </p:nvSpPr>
        <p:spPr>
          <a:xfrm>
            <a:off x="838200" y="1825625"/>
            <a:ext cx="10515600" cy="4667250"/>
          </a:xfrm>
        </p:spPr>
        <p:txBody>
          <a:bodyPr>
            <a:normAutofit/>
          </a:bodyPr>
          <a:lstStyle/>
          <a:p>
            <a:r>
              <a:rPr lang="en-US" dirty="0"/>
              <a:t>What were some of the details of the strife that developed?</a:t>
            </a:r>
          </a:p>
          <a:p>
            <a:r>
              <a:rPr lang="en-US" dirty="0"/>
              <a:t>What was at least one reason Abram cited for Lot and him to avoid quarrelling and strife? </a:t>
            </a:r>
          </a:p>
          <a:p>
            <a:r>
              <a:rPr lang="en-US" dirty="0"/>
              <a:t>What are some things that make conflict worse in our culture?</a:t>
            </a:r>
          </a:p>
          <a:p>
            <a:r>
              <a:rPr lang="en-US" dirty="0"/>
              <a:t>What are some ways that people today deal with conflict?</a:t>
            </a:r>
          </a:p>
        </p:txBody>
      </p:sp>
    </p:spTree>
    <p:extLst>
      <p:ext uri="{BB962C8B-B14F-4D97-AF65-F5344CB8AC3E}">
        <p14:creationId xmlns:p14="http://schemas.microsoft.com/office/powerpoint/2010/main" val="1030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E49E-9BAE-4BCB-BC72-60EB9EB35D1C}"/>
              </a:ext>
            </a:extLst>
          </p:cNvPr>
          <p:cNvSpPr>
            <a:spLocks noGrp="1"/>
          </p:cNvSpPr>
          <p:nvPr>
            <p:ph type="title"/>
          </p:nvPr>
        </p:nvSpPr>
        <p:spPr/>
        <p:txBody>
          <a:bodyPr/>
          <a:lstStyle/>
          <a:p>
            <a:r>
              <a:rPr lang="en-US" dirty="0"/>
              <a:t>Conflict Between Friends</a:t>
            </a:r>
          </a:p>
        </p:txBody>
      </p:sp>
      <p:sp>
        <p:nvSpPr>
          <p:cNvPr id="3" name="Content Placeholder 2">
            <a:extLst>
              <a:ext uri="{FF2B5EF4-FFF2-40B4-BE49-F238E27FC236}">
                <a16:creationId xmlns:a16="http://schemas.microsoft.com/office/drawing/2014/main" id="{03EDCDAB-DB39-43FC-AAAC-BD5F0A052684}"/>
              </a:ext>
            </a:extLst>
          </p:cNvPr>
          <p:cNvSpPr>
            <a:spLocks noGrp="1"/>
          </p:cNvSpPr>
          <p:nvPr>
            <p:ph idx="1"/>
          </p:nvPr>
        </p:nvSpPr>
        <p:spPr/>
        <p:txBody>
          <a:bodyPr>
            <a:normAutofit/>
          </a:bodyPr>
          <a:lstStyle/>
          <a:p>
            <a:r>
              <a:rPr lang="en-US" dirty="0"/>
              <a:t>Why is it sometimes hard to get along with family members and other people you love? </a:t>
            </a:r>
          </a:p>
          <a:p>
            <a:r>
              <a:rPr lang="en-US" dirty="0"/>
              <a:t>When might a disagreement be a good thing?</a:t>
            </a:r>
          </a:p>
          <a:p>
            <a:pPr marL="0" indent="0">
              <a:buNone/>
            </a:pPr>
            <a:r>
              <a:rPr lang="en-US" dirty="0">
                <a:solidFill>
                  <a:srgbClr val="C00000"/>
                </a:solidFill>
                <a:sym typeface="Wingdings" panose="05000000000000000000" pitchFamily="2" charset="2"/>
              </a:rPr>
              <a:t></a:t>
            </a:r>
            <a:r>
              <a:rPr lang="en-US" dirty="0">
                <a:solidFill>
                  <a:srgbClr val="C00000"/>
                </a:solidFill>
              </a:rPr>
              <a:t>Consider the way musicians play different notes, </a:t>
            </a:r>
          </a:p>
          <a:p>
            <a:pPr lvl="1">
              <a:buFont typeface="Wingdings" panose="05000000000000000000" pitchFamily="2" charset="2"/>
              <a:buChar char="ü"/>
            </a:pPr>
            <a:r>
              <a:rPr lang="en-US" dirty="0">
                <a:solidFill>
                  <a:srgbClr val="C00000"/>
                </a:solidFill>
              </a:rPr>
              <a:t>but when played together, they sound beautiful </a:t>
            </a:r>
          </a:p>
          <a:p>
            <a:pPr lvl="1">
              <a:buFont typeface="Wingdings" panose="05000000000000000000" pitchFamily="2" charset="2"/>
              <a:buChar char="ü"/>
            </a:pPr>
            <a:r>
              <a:rPr lang="en-US" dirty="0">
                <a:solidFill>
                  <a:srgbClr val="C00000"/>
                </a:solidFill>
              </a:rPr>
              <a:t>it’s called harmony.    </a:t>
            </a:r>
          </a:p>
          <a:p>
            <a:pPr lvl="1">
              <a:buFont typeface="Wingdings" panose="05000000000000000000" pitchFamily="2" charset="2"/>
              <a:buChar char="ü"/>
            </a:pPr>
            <a:r>
              <a:rPr lang="en-US" dirty="0">
                <a:solidFill>
                  <a:srgbClr val="C00000"/>
                </a:solidFill>
              </a:rPr>
              <a:t>Our interactions with others who are different can also result in harmony. </a:t>
            </a:r>
          </a:p>
        </p:txBody>
      </p:sp>
    </p:spTree>
    <p:extLst>
      <p:ext uri="{BB962C8B-B14F-4D97-AF65-F5344CB8AC3E}">
        <p14:creationId xmlns:p14="http://schemas.microsoft.com/office/powerpoint/2010/main" val="810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04D6-3614-49B4-8788-9238B0620537}"/>
              </a:ext>
            </a:extLst>
          </p:cNvPr>
          <p:cNvSpPr>
            <a:spLocks noGrp="1"/>
          </p:cNvSpPr>
          <p:nvPr>
            <p:ph type="title"/>
          </p:nvPr>
        </p:nvSpPr>
        <p:spPr/>
        <p:txBody>
          <a:bodyPr/>
          <a:lstStyle/>
          <a:p>
            <a:r>
              <a:rPr lang="en-US" dirty="0"/>
              <a:t>Conflict Between Friends</a:t>
            </a:r>
          </a:p>
        </p:txBody>
      </p:sp>
      <p:sp>
        <p:nvSpPr>
          <p:cNvPr id="3" name="Content Placeholder 2">
            <a:extLst>
              <a:ext uri="{FF2B5EF4-FFF2-40B4-BE49-F238E27FC236}">
                <a16:creationId xmlns:a16="http://schemas.microsoft.com/office/drawing/2014/main" id="{B4E4D09B-E00A-45CB-B697-688063F64FCA}"/>
              </a:ext>
            </a:extLst>
          </p:cNvPr>
          <p:cNvSpPr>
            <a:spLocks noGrp="1"/>
          </p:cNvSpPr>
          <p:nvPr>
            <p:ph idx="1"/>
          </p:nvPr>
        </p:nvSpPr>
        <p:spPr/>
        <p:txBody>
          <a:bodyPr/>
          <a:lstStyle/>
          <a:p>
            <a:r>
              <a:rPr lang="en-US" dirty="0"/>
              <a:t>Why do you think someone who “called on the name of the Lord” encountered problems such as described here?</a:t>
            </a:r>
          </a:p>
          <a:p>
            <a:r>
              <a:rPr lang="en-US" dirty="0"/>
              <a:t>What are some early steps we can take to avoid or reduce conflict?</a:t>
            </a:r>
          </a:p>
        </p:txBody>
      </p:sp>
    </p:spTree>
    <p:extLst>
      <p:ext uri="{BB962C8B-B14F-4D97-AF65-F5344CB8AC3E}">
        <p14:creationId xmlns:p14="http://schemas.microsoft.com/office/powerpoint/2010/main" val="11803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039E-399B-4B4C-8156-857F4E7BB601}"/>
              </a:ext>
            </a:extLst>
          </p:cNvPr>
          <p:cNvSpPr>
            <a:spLocks noGrp="1"/>
          </p:cNvSpPr>
          <p:nvPr>
            <p:ph type="title"/>
          </p:nvPr>
        </p:nvSpPr>
        <p:spPr/>
        <p:txBody>
          <a:bodyPr/>
          <a:lstStyle/>
          <a:p>
            <a:pPr algn="l"/>
            <a:r>
              <a:rPr lang="en-US" dirty="0"/>
              <a:t>Listen for Abram’s solution.</a:t>
            </a:r>
          </a:p>
        </p:txBody>
      </p:sp>
      <p:sp>
        <p:nvSpPr>
          <p:cNvPr id="3" name="Content Placeholder 2">
            <a:extLst>
              <a:ext uri="{FF2B5EF4-FFF2-40B4-BE49-F238E27FC236}">
                <a16:creationId xmlns:a16="http://schemas.microsoft.com/office/drawing/2014/main" id="{122A28C0-58E8-4A54-81C6-DCAC26DC4A86}"/>
              </a:ext>
            </a:extLst>
          </p:cNvPr>
          <p:cNvSpPr>
            <a:spLocks noGrp="1"/>
          </p:cNvSpPr>
          <p:nvPr>
            <p:ph idx="1"/>
          </p:nvPr>
        </p:nvSpPr>
        <p:spPr>
          <a:xfrm>
            <a:off x="1476102" y="1904002"/>
            <a:ext cx="9054737" cy="4351338"/>
          </a:xfrm>
        </p:spPr>
        <p:txBody>
          <a:bodyPr/>
          <a:lstStyle/>
          <a:p>
            <a:pPr marL="0" indent="0" algn="ctr">
              <a:buNone/>
            </a:pPr>
            <a:r>
              <a:rPr lang="en-US" dirty="0"/>
              <a:t>Genesis 13:9-11 (NIV)  Is not the whole land before you? Let's part company. If you go to the left, I'll go to the right; if you go to the right, I'll go to the left." 10  Lot looked up and saw that the whole plain of the Jordan was well watered, </a:t>
            </a:r>
          </a:p>
        </p:txBody>
      </p:sp>
    </p:spTree>
    <p:extLst>
      <p:ext uri="{BB962C8B-B14F-4D97-AF65-F5344CB8AC3E}">
        <p14:creationId xmlns:p14="http://schemas.microsoft.com/office/powerpoint/2010/main" val="4852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1098</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Office Theme</vt:lpstr>
      <vt:lpstr>Confidence in the  Midst of Conflict</vt:lpstr>
      <vt:lpstr>Video Introduction</vt:lpstr>
      <vt:lpstr>What happened?</vt:lpstr>
      <vt:lpstr>Listen for the issue of the conflict.</vt:lpstr>
      <vt:lpstr>Listen for the issue of the conflict.</vt:lpstr>
      <vt:lpstr>Conflict Between Friends</vt:lpstr>
      <vt:lpstr>Conflict Between Friends</vt:lpstr>
      <vt:lpstr>Conflict Between Friends</vt:lpstr>
      <vt:lpstr>Listen for Abram’s solution.</vt:lpstr>
      <vt:lpstr>Listen for Abram’s solution.</vt:lpstr>
      <vt:lpstr>Put Others First</vt:lpstr>
      <vt:lpstr>Put Others First</vt:lpstr>
      <vt:lpstr>Listen for God’s response to Abram.</vt:lpstr>
      <vt:lpstr>Listen for God’s response to Abram.</vt:lpstr>
      <vt:lpstr>Trust God’s Faithful Promises</vt:lpstr>
      <vt:lpstr>Trust God’s Faithful Promises</vt:lpstr>
      <vt:lpstr>Trust God’s Faithful Promises</vt:lpstr>
      <vt:lpstr>Application</vt:lpstr>
      <vt:lpstr>Application</vt:lpstr>
      <vt:lpstr>Application</vt:lpstr>
      <vt:lpstr>Family Activities</vt:lpstr>
      <vt:lpstr>Family Discussion</vt:lpstr>
      <vt:lpstr>Confidence in the  Midst of Conflict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Confidence in the  Midst of Conflict</dc:title>
  <dc:creator>Armstrong, Stephen (General Math and Science)</dc:creator>
  <cp:lastModifiedBy>Armstrong, Stephen (General Math and Science)</cp:lastModifiedBy>
  <cp:revision>1</cp:revision>
  <dcterms:created xsi:type="dcterms:W3CDTF">2021-10-15T15:12:28Z</dcterms:created>
  <dcterms:modified xsi:type="dcterms:W3CDTF">2021-10-15T16:22:20Z</dcterms:modified>
</cp:coreProperties>
</file>