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atch.liberty.edu/media/t/1_unts4c87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yyomgtd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Daily Pursuit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0732"/>
            <a:ext cx="9144000" cy="1327068"/>
          </a:xfrm>
        </p:spPr>
        <p:txBody>
          <a:bodyPr/>
          <a:lstStyle/>
          <a:p>
            <a:r>
              <a:rPr lang="en-US" dirty="0"/>
              <a:t>September 8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D693-92AA-4A6F-A14E-75B5E2AE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what to focus 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F2815-7D35-48C5-9366-B2BEDC4E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816" y="1625209"/>
            <a:ext cx="1015130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Philippians 4:8-9 (NIV)  Finally, brothers, whatever is true, whatever is noble, whatever is right, whatever is pure, whatever is lovely, whatever is admirable--if anything is excellent or praiseworthy--think about such things. 9  Whatever you have learned or received or heard from me, or seen in me--put it into practice. And the God of peace will be with you.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3DD11-F29E-45DB-9550-FF861186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60" y="5871992"/>
            <a:ext cx="2489493" cy="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8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EDDA-E8FC-4F38-BBF1-FD5989F3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Dwell on the Right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9028-F521-4588-9AD1-772B411F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qualities of wholesome thoughts?  What are their opposites?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94E46E-3D50-4425-9880-1B3E20DC5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67368"/>
              </p:ext>
            </p:extLst>
          </p:nvPr>
        </p:nvGraphicFramePr>
        <p:xfrm>
          <a:off x="1117599" y="3149715"/>
          <a:ext cx="1010572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861">
                  <a:extLst>
                    <a:ext uri="{9D8B030D-6E8A-4147-A177-3AD203B41FA5}">
                      <a16:colId xmlns:a16="http://schemas.microsoft.com/office/drawing/2014/main" val="4162113490"/>
                    </a:ext>
                  </a:extLst>
                </a:gridCol>
                <a:gridCol w="5052861">
                  <a:extLst>
                    <a:ext uri="{9D8B030D-6E8A-4147-A177-3AD203B41FA5}">
                      <a16:colId xmlns:a16="http://schemas.microsoft.com/office/drawing/2014/main" val="2867442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Wholesome Thoughts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Opposites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63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69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77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EDDA-E8FC-4F38-BBF1-FD5989F3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Dwell on the Right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9028-F521-4588-9AD1-772B411FB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26" y="1575105"/>
            <a:ext cx="10515600" cy="4351338"/>
          </a:xfrm>
        </p:spPr>
        <p:txBody>
          <a:bodyPr/>
          <a:lstStyle/>
          <a:p>
            <a:r>
              <a:rPr lang="en-US" dirty="0"/>
              <a:t>How does </a:t>
            </a:r>
            <a:r>
              <a:rPr lang="en-US" i="1" dirty="0"/>
              <a:t>thinking</a:t>
            </a:r>
            <a:r>
              <a:rPr lang="en-US" dirty="0"/>
              <a:t> on these things affect the way we </a:t>
            </a:r>
            <a:r>
              <a:rPr lang="en-US" i="1" dirty="0"/>
              <a:t>act</a:t>
            </a:r>
            <a:r>
              <a:rPr lang="en-US" dirty="0"/>
              <a:t>.</a:t>
            </a:r>
          </a:p>
          <a:p>
            <a:r>
              <a:rPr lang="en-US" dirty="0"/>
              <a:t>How can we practice the things Paul taught in the passage?  How do you keep your focus on godly thinking that leads to godly living?</a:t>
            </a:r>
          </a:p>
          <a:p>
            <a:r>
              <a:rPr lang="en-US" dirty="0"/>
              <a:t>In addition to these qualities Paul taught about, he also modeled them before those around him.   Who in our lives needs to see us model these qualities?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C103-A135-401D-888A-F11AB713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Video</a:t>
            </a:r>
          </a:p>
        </p:txBody>
      </p:sp>
      <p:pic>
        <p:nvPicPr>
          <p:cNvPr id="5" name="Picture 4" descr="A close up of a piece of pap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B428915-1B76-4BD3-94A2-7C829BA47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11" y="1465283"/>
            <a:ext cx="7278405" cy="3908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A0376-BE48-40CB-B9D7-B0B026089B02}"/>
              </a:ext>
            </a:extLst>
          </p:cNvPr>
          <p:cNvSpPr txBox="1"/>
          <p:nvPr/>
        </p:nvSpPr>
        <p:spPr>
          <a:xfrm>
            <a:off x="4121063" y="5649238"/>
            <a:ext cx="338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63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C103-A135-401D-888A-F11AB713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A54B-F980-47A8-981D-57CA00299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Praise daily. </a:t>
            </a:r>
          </a:p>
          <a:p>
            <a:pPr lvl="1"/>
            <a:r>
              <a:rPr lang="en-US" dirty="0"/>
              <a:t>Begin your day—every day—with praise. </a:t>
            </a:r>
          </a:p>
          <a:p>
            <a:pPr lvl="1"/>
            <a:r>
              <a:rPr lang="en-US" dirty="0"/>
              <a:t>Instead of focusing on your aches and pains, praise God. </a:t>
            </a:r>
          </a:p>
          <a:p>
            <a:pPr lvl="1"/>
            <a:r>
              <a:rPr lang="en-US" dirty="0"/>
              <a:t>Praise puts the day ahead of you into perspective.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8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C103-A135-401D-888A-F11AB713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A54B-F980-47A8-981D-57CA00299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78" y="1412266"/>
            <a:ext cx="10515600" cy="4351338"/>
          </a:xfrm>
        </p:spPr>
        <p:txBody>
          <a:bodyPr/>
          <a:lstStyle/>
          <a:p>
            <a:r>
              <a:rPr lang="en-US" dirty="0"/>
              <a:t>Pray daily. </a:t>
            </a:r>
          </a:p>
          <a:p>
            <a:pPr lvl="1"/>
            <a:r>
              <a:rPr lang="en-US" dirty="0"/>
              <a:t>Set aside time every day for uninterrupted prayer where you give God your full attention. </a:t>
            </a:r>
          </a:p>
          <a:p>
            <a:pPr lvl="1"/>
            <a:r>
              <a:rPr lang="en-US" dirty="0"/>
              <a:t>At this stage of your life, you can control your schedule. Prayer is a daily decision. </a:t>
            </a:r>
          </a:p>
          <a:p>
            <a:pPr lvl="1"/>
            <a:r>
              <a:rPr lang="en-US" dirty="0"/>
              <a:t>Pray about your day and pray for the challenges others are facing. </a:t>
            </a:r>
          </a:p>
          <a:p>
            <a:pPr lvl="1"/>
            <a:r>
              <a:rPr lang="en-US" dirty="0"/>
              <a:t>Let the peace of God rule your heart as you leave these needs in His hands.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6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C103-A135-401D-888A-F11AB713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A54B-F980-47A8-981D-57CA00299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daily. </a:t>
            </a:r>
          </a:p>
          <a:p>
            <a:pPr lvl="1"/>
            <a:r>
              <a:rPr lang="en-US" dirty="0"/>
              <a:t>Get into God’s Word daily. </a:t>
            </a:r>
          </a:p>
          <a:p>
            <a:pPr lvl="1"/>
            <a:r>
              <a:rPr lang="en-US" dirty="0"/>
              <a:t>Choose a Bible reading plan, and/or use this book as a guide for your daily focus in God’s Word. </a:t>
            </a:r>
          </a:p>
          <a:p>
            <a:pPr lvl="1"/>
            <a:r>
              <a:rPr lang="en-US" dirty="0"/>
              <a:t>Partner with others in your group to support and encourage each other in your daily prayer and reading.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7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9051-E347-4BDD-B9E9-B8C429A6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2050" name="Picture 2" descr="plumber-2523231_640">
            <a:extLst>
              <a:ext uri="{FF2B5EF4-FFF2-40B4-BE49-F238E27FC236}">
                <a16:creationId xmlns:a16="http://schemas.microsoft.com/office/drawing/2014/main" id="{15C90BA4-8AA3-4A19-A30D-36AD3462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679" y="3322445"/>
            <a:ext cx="1863203" cy="316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482B4-BB0D-4D1B-BF37-CA493A13C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24" y="1866377"/>
            <a:ext cx="4256240" cy="340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B1F4A2F-D69D-438E-BC4C-16F9482560CD}"/>
              </a:ext>
            </a:extLst>
          </p:cNvPr>
          <p:cNvSpPr/>
          <p:nvPr/>
        </p:nvSpPr>
        <p:spPr>
          <a:xfrm>
            <a:off x="2680570" y="1778696"/>
            <a:ext cx="3820437" cy="1853852"/>
          </a:xfrm>
          <a:prstGeom prst="wedgeRoundRectCallout">
            <a:avLst>
              <a:gd name="adj1" fmla="val -54603"/>
              <a:gd name="adj2" fmla="val 67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Yup … it’s happening again … falling letters.  You’ll need to put them back in place.  If you’d rather do the Crossword, go to </a:t>
            </a:r>
            <a:r>
              <a:rPr lang="en-US" u="sng" dirty="0">
                <a:latin typeface="Comic Sans MS" panose="030F0702030302020204" pitchFamily="66" charset="0"/>
                <a:hlinkClick r:id="rId4"/>
              </a:rPr>
              <a:t>https://tinyurl.com/yyomgtdg</a:t>
            </a:r>
            <a:r>
              <a:rPr lang="en-US" u="sng" dirty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1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Daily Pursuit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0732"/>
            <a:ext cx="9144000" cy="1327068"/>
          </a:xfrm>
        </p:spPr>
        <p:txBody>
          <a:bodyPr/>
          <a:lstStyle/>
          <a:p>
            <a:r>
              <a:rPr lang="en-US" dirty="0"/>
              <a:t>September 8</a:t>
            </a:r>
          </a:p>
        </p:txBody>
      </p:sp>
    </p:spTree>
    <p:extLst>
      <p:ext uri="{BB962C8B-B14F-4D97-AF65-F5344CB8AC3E}">
        <p14:creationId xmlns:p14="http://schemas.microsoft.com/office/powerpoint/2010/main" val="214007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59BC-6307-40BA-9B8B-64A6EEB2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9641-9B52-432B-AD92-D9F1E116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has the taste of water felt especially good?</a:t>
            </a:r>
          </a:p>
          <a:p>
            <a:r>
              <a:rPr lang="en-US" dirty="0">
                <a:solidFill>
                  <a:srgbClr val="C00000"/>
                </a:solidFill>
              </a:rPr>
              <a:t>Sometimes we become </a:t>
            </a:r>
            <a:r>
              <a:rPr lang="en-US" i="1" dirty="0">
                <a:solidFill>
                  <a:srgbClr val="C00000"/>
                </a:solidFill>
              </a:rPr>
              <a:t>spiritually</a:t>
            </a:r>
            <a:r>
              <a:rPr lang="en-US" dirty="0">
                <a:solidFill>
                  <a:srgbClr val="C00000"/>
                </a:solidFill>
              </a:rPr>
              <a:t> dehydrated.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need spiritual refreshing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can deepen our relationship with God by spending time with Him every day.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5BC501-4F70-42A0-BBA1-D1D3F7F4E729}"/>
              </a:ext>
            </a:extLst>
          </p:cNvPr>
          <p:cNvGrpSpPr/>
          <p:nvPr/>
        </p:nvGrpSpPr>
        <p:grpSpPr>
          <a:xfrm>
            <a:off x="1250868" y="2858804"/>
            <a:ext cx="9372574" cy="2807463"/>
            <a:chOff x="1250868" y="2858804"/>
            <a:chExt cx="9372574" cy="28074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F9A106-387D-4C1B-B7FB-E5D533D8E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1150" y="2858804"/>
              <a:ext cx="2380952" cy="2066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Image result for thirsty">
              <a:extLst>
                <a:ext uri="{FF2B5EF4-FFF2-40B4-BE49-F238E27FC236}">
                  <a16:creationId xmlns:a16="http://schemas.microsoft.com/office/drawing/2014/main" id="{3D81BDA9-8035-47E3-BF0C-F1B0CD506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6229">
              <a:off x="1250868" y="3325091"/>
              <a:ext cx="3259463" cy="1806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6B630-C977-4614-8E16-AAECFECCC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2490" y="3780553"/>
              <a:ext cx="2380952" cy="18857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02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7A6C-AB73-48CC-A66A-11576BF3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repeated command.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F5A4-6B24-4EA4-8042-91F6CCD9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477" y="2179529"/>
            <a:ext cx="7783882" cy="40099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Philippians 4:4-5 (NIV)  Rejoice in the Lord always. I will say it again: Rejoice! 5  Let your gentleness be evident to all. The Lord is near.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B6CEA-5D58-4EA1-926B-CB46974AE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86" y="5007696"/>
            <a:ext cx="2489493" cy="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5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6386-6057-444B-9B63-767451CC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AC69B-2FB7-45C1-98FD-ABB9D5CF7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was writing from a jail cell.  What kinds of things </a:t>
            </a:r>
            <a:r>
              <a:rPr lang="en-US" i="1" dirty="0"/>
              <a:t>could</a:t>
            </a:r>
            <a:r>
              <a:rPr lang="en-US" dirty="0"/>
              <a:t> he have communicated?</a:t>
            </a:r>
          </a:p>
          <a:p>
            <a:r>
              <a:rPr lang="en-US" dirty="0"/>
              <a:t>Instead of this, what </a:t>
            </a:r>
            <a:r>
              <a:rPr lang="en-US" i="1" dirty="0"/>
              <a:t>are</a:t>
            </a:r>
            <a:r>
              <a:rPr lang="en-US" dirty="0"/>
              <a:t> Paul’s comments and exhortations.</a:t>
            </a:r>
          </a:p>
          <a:p>
            <a:r>
              <a:rPr lang="en-US" dirty="0"/>
              <a:t>What is your initial reaction to the command to rejoice? </a:t>
            </a:r>
          </a:p>
          <a:p>
            <a:r>
              <a:rPr lang="en-US" dirty="0"/>
              <a:t>So, what type of things </a:t>
            </a:r>
            <a:r>
              <a:rPr lang="en-US" i="1" dirty="0"/>
              <a:t>would</a:t>
            </a:r>
            <a:r>
              <a:rPr lang="en-US" dirty="0"/>
              <a:t> causes you to rejoice?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5B8B-113D-4C5A-9A83-84FAC7EC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9BA4-E0F8-418E-9932-DD353396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858" y="1991637"/>
            <a:ext cx="9437318" cy="4172799"/>
          </a:xfrm>
        </p:spPr>
        <p:txBody>
          <a:bodyPr/>
          <a:lstStyle/>
          <a:p>
            <a:r>
              <a:rPr lang="en-US" dirty="0"/>
              <a:t>How then can we rejoice when things are not going well?</a:t>
            </a:r>
          </a:p>
          <a:p>
            <a:r>
              <a:rPr lang="en-US" dirty="0"/>
              <a:t>What would the motivation “the Lord is near” have to do with rejoicing and gentleness?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23C53-662F-4979-BF98-2E6183B597E4}"/>
              </a:ext>
            </a:extLst>
          </p:cNvPr>
          <p:cNvSpPr txBox="1"/>
          <p:nvPr/>
        </p:nvSpPr>
        <p:spPr>
          <a:xfrm>
            <a:off x="1696606" y="726957"/>
            <a:ext cx="8868428" cy="5109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Count Your Blessings</a:t>
            </a:r>
          </a:p>
          <a:p>
            <a:pPr algn="ctr"/>
            <a:r>
              <a:rPr lang="en-US" sz="3200" dirty="0"/>
              <a:t>When upon life’s billows you are tempest-tossed,</a:t>
            </a:r>
            <a:br>
              <a:rPr lang="en-US" sz="3200" dirty="0"/>
            </a:br>
            <a:r>
              <a:rPr lang="en-US" sz="3200" dirty="0"/>
              <a:t>When you are discouraged, thinking all is lost,</a:t>
            </a:r>
            <a:br>
              <a:rPr lang="en-US" sz="3200" dirty="0"/>
            </a:br>
            <a:r>
              <a:rPr lang="en-US" sz="3200" dirty="0"/>
              <a:t>Count your many blessings, name them one by one,</a:t>
            </a:r>
            <a:br>
              <a:rPr lang="en-US" sz="3200" dirty="0"/>
            </a:br>
            <a:r>
              <a:rPr lang="en-US" sz="3200" dirty="0"/>
              <a:t>And it will surprise you what the Lord has done.</a:t>
            </a:r>
            <a:br>
              <a:rPr lang="en-US" sz="3200" dirty="0"/>
            </a:br>
            <a:r>
              <a:rPr lang="en-US" sz="1600" dirty="0"/>
              <a:t> </a:t>
            </a:r>
            <a:endParaRPr lang="en-US" sz="3200" dirty="0"/>
          </a:p>
          <a:p>
            <a:pPr algn="ctr"/>
            <a:r>
              <a:rPr lang="en-US" sz="2000" i="1" dirty="0"/>
              <a:t>Refrain:</a:t>
            </a:r>
            <a:br>
              <a:rPr lang="en-US" sz="3200" dirty="0"/>
            </a:br>
            <a:r>
              <a:rPr lang="en-US" sz="3200" dirty="0"/>
              <a:t>Count your blessings, name them one by one,</a:t>
            </a:r>
            <a:br>
              <a:rPr lang="en-US" sz="3200" dirty="0"/>
            </a:br>
            <a:r>
              <a:rPr lang="en-US" sz="3200" dirty="0"/>
              <a:t>Count your blessings, see what God has done!</a:t>
            </a:r>
            <a:br>
              <a:rPr lang="en-US" sz="3200" dirty="0"/>
            </a:br>
            <a:r>
              <a:rPr lang="en-US" sz="3200" dirty="0"/>
              <a:t>Count your blessings, name them one by one,</a:t>
            </a:r>
            <a:br>
              <a:rPr lang="en-US" sz="3200" dirty="0"/>
            </a:br>
            <a:r>
              <a:rPr lang="en-US" sz="3200" dirty="0"/>
              <a:t>And it will surprise you what the Lord has done.</a:t>
            </a:r>
          </a:p>
        </p:txBody>
      </p:sp>
    </p:spTree>
    <p:extLst>
      <p:ext uri="{BB962C8B-B14F-4D97-AF65-F5344CB8AC3E}">
        <p14:creationId xmlns:p14="http://schemas.microsoft.com/office/powerpoint/2010/main" val="205212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2AEE-EABE-421D-B9E1-5D55F3DE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with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0FA6-5BF3-4441-8B74-AC6F5DF3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79" y="2116899"/>
            <a:ext cx="9838151" cy="3984908"/>
          </a:xfrm>
        </p:spPr>
        <p:txBody>
          <a:bodyPr/>
          <a:lstStyle/>
          <a:p>
            <a:r>
              <a:rPr lang="en-US" dirty="0"/>
              <a:t>How do these concepts relate to our emphasis on spending time with the Lord daily?</a:t>
            </a:r>
          </a:p>
          <a:p>
            <a:r>
              <a:rPr lang="en-US" dirty="0"/>
              <a:t>If you were more thankful, joyful, and gentle, how might your family and friends be affected?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3C16-CC1F-4F7F-A744-7585292D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alternative to worry.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CF4A-EAC3-45EB-8701-6DBCC398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127" y="1863203"/>
            <a:ext cx="986320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Philippians 4:6-7 (NIV) Do not be anxious about anything, but in everything, by prayer and petition, with thanksgiving, present your requests to God. 7  And the peace of God, which transcends all understanding, will guard your hearts and your minds in Christ Jesus.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05B79-11F6-4DE3-AF44-926EF32E0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186" y="5370951"/>
            <a:ext cx="2489493" cy="4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5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AE8A-9274-4807-8E89-A2521B46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Praying Brings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4439-8823-440E-B3A1-A7E6D53F4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remedy for anxiety Paul commends to his readers? </a:t>
            </a:r>
          </a:p>
          <a:p>
            <a:r>
              <a:rPr lang="en-US" dirty="0"/>
              <a:t>Paul says to pray instead of worrying.  How does talking to God work better than worrying?</a:t>
            </a:r>
          </a:p>
          <a:p>
            <a:r>
              <a:rPr lang="en-US" dirty="0"/>
              <a:t>What outcome results from such praying?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2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C25D-5BEA-4FAE-8B0E-B2020E69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Praying Brings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C74E7-6EB9-4812-9C64-FE14D2FB0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differentiates the peace God gives and peace as we might usually think of it?</a:t>
            </a:r>
          </a:p>
          <a:p>
            <a:r>
              <a:rPr lang="en-US" dirty="0"/>
              <a:t>Why is the peace that God gives beyond understanding?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9696DB-4A1F-4142-9AC4-E33DC4212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86177"/>
              </p:ext>
            </p:extLst>
          </p:nvPr>
        </p:nvGraphicFramePr>
        <p:xfrm>
          <a:off x="1265128" y="3287501"/>
          <a:ext cx="994566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833">
                  <a:extLst>
                    <a:ext uri="{9D8B030D-6E8A-4147-A177-3AD203B41FA5}">
                      <a16:colId xmlns:a16="http://schemas.microsoft.com/office/drawing/2014/main" val="3318443004"/>
                    </a:ext>
                  </a:extLst>
                </a:gridCol>
                <a:gridCol w="4972833">
                  <a:extLst>
                    <a:ext uri="{9D8B030D-6E8A-4147-A177-3AD203B41FA5}">
                      <a16:colId xmlns:a16="http://schemas.microsoft.com/office/drawing/2014/main" val="94484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Man’s Peace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God’s Peace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4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908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124</TotalTime>
  <Words>734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A Daily Pursuit</vt:lpstr>
      <vt:lpstr>Remember the time?</vt:lpstr>
      <vt:lpstr>Listen for a repeated command.</vt:lpstr>
      <vt:lpstr>Begin with Praise</vt:lpstr>
      <vt:lpstr>Begin with Praise</vt:lpstr>
      <vt:lpstr>Begin with Praise</vt:lpstr>
      <vt:lpstr>Listen for the alternative to worry.</vt:lpstr>
      <vt:lpstr>Praying Brings Peace</vt:lpstr>
      <vt:lpstr>Praying Brings Peace</vt:lpstr>
      <vt:lpstr>Listen for what to focus on.</vt:lpstr>
      <vt:lpstr>Dwell on the Right Things</vt:lpstr>
      <vt:lpstr>Dwell on the Right Things</vt:lpstr>
      <vt:lpstr>Application Video</vt:lpstr>
      <vt:lpstr>Application</vt:lpstr>
      <vt:lpstr>Application</vt:lpstr>
      <vt:lpstr>Application</vt:lpstr>
      <vt:lpstr>Family Activities</vt:lpstr>
      <vt:lpstr>A Daily Pursuit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Daily Pursuit</dc:title>
  <dc:creator>Steve Armstrong</dc:creator>
  <cp:lastModifiedBy>Steve Armstrong</cp:lastModifiedBy>
  <cp:revision>7</cp:revision>
  <dcterms:created xsi:type="dcterms:W3CDTF">2019-08-19T11:46:40Z</dcterms:created>
  <dcterms:modified xsi:type="dcterms:W3CDTF">2019-08-19T13:50:48Z</dcterms:modified>
</cp:coreProperties>
</file>